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082" r:id="rId5"/>
    <p:sldId id="2087" r:id="rId6"/>
    <p:sldId id="2088" r:id="rId7"/>
    <p:sldId id="2084" r:id="rId8"/>
    <p:sldId id="2078" r:id="rId9"/>
    <p:sldId id="2085" r:id="rId10"/>
    <p:sldId id="2086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ana Lopez A" initials="DLA" lastIdx="6" clrIdx="0">
    <p:extLst>
      <p:ext uri="{19B8F6BF-5375-455C-9EA6-DF929625EA0E}">
        <p15:presenceInfo xmlns:p15="http://schemas.microsoft.com/office/powerpoint/2012/main" userId="S::dlopez@bcentral.cl::a29ccb50-36b5-40c0-95ab-cbe9f2070393" providerId="AD"/>
      </p:ext>
    </p:extLst>
  </p:cmAuthor>
  <p:cmAuthor id="2" name="Rosario Celedón F." initials="RCF" lastIdx="1" clrIdx="1">
    <p:extLst>
      <p:ext uri="{19B8F6BF-5375-455C-9EA6-DF929625EA0E}">
        <p15:presenceInfo xmlns:p15="http://schemas.microsoft.com/office/powerpoint/2012/main" userId="S::rceledonf@bcentral.cl::7b7f7062-39cf-4e82-8bf1-4cebf6179d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C0F2"/>
    <a:srgbClr val="4F8EDB"/>
    <a:srgbClr val="51ADDB"/>
    <a:srgbClr val="66CCFF"/>
    <a:srgbClr val="7793B5"/>
    <a:srgbClr val="7BC3D5"/>
    <a:srgbClr val="3AABC7"/>
    <a:srgbClr val="4598C4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BCFF37-1125-48BB-8B8C-00513C9F6975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L"/>
        </a:p>
      </dgm:t>
    </dgm:pt>
    <dgm:pt modelId="{3532DE14-F8FE-490F-8515-81E9D570D224}">
      <dgm:prSet phldrT="[Texto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s-ES" sz="1200" b="1" dirty="0" err="1"/>
            <a:t>Criptoactivos</a:t>
          </a:r>
          <a:endParaRPr lang="es-CL" sz="1200" b="1" dirty="0"/>
        </a:p>
      </dgm:t>
    </dgm:pt>
    <dgm:pt modelId="{B376AE9E-6D05-4D4B-9ADF-DF0C2D333E10}" type="parTrans" cxnId="{36C4D603-1D30-491D-8F5F-E8B14DA78649}">
      <dgm:prSet/>
      <dgm:spPr/>
      <dgm:t>
        <a:bodyPr/>
        <a:lstStyle/>
        <a:p>
          <a:endParaRPr lang="es-CL" sz="1200" b="1"/>
        </a:p>
      </dgm:t>
    </dgm:pt>
    <dgm:pt modelId="{C1CAA40C-461F-4684-99BC-65DC4EDF79F2}" type="sibTrans" cxnId="{36C4D603-1D30-491D-8F5F-E8B14DA78649}">
      <dgm:prSet/>
      <dgm:spPr/>
      <dgm:t>
        <a:bodyPr/>
        <a:lstStyle/>
        <a:p>
          <a:endParaRPr lang="es-CL" sz="1200" b="1"/>
        </a:p>
      </dgm:t>
    </dgm:pt>
    <dgm:pt modelId="{402D70BE-1F1B-44FF-B97E-9F5260A119F6}">
      <dgm:prSet phldrT="[Texto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s-ES" sz="1200" b="1" dirty="0"/>
            <a:t>Emisión centralizada</a:t>
          </a:r>
          <a:endParaRPr lang="es-CL" sz="1200" b="1" dirty="0"/>
        </a:p>
      </dgm:t>
    </dgm:pt>
    <dgm:pt modelId="{CABE7E23-96B6-427E-939A-0143E7EAA697}" type="parTrans" cxnId="{4BB733EC-A621-49C8-B106-2B45F8823B5B}">
      <dgm:prSet custT="1"/>
      <dgm:spPr/>
      <dgm:t>
        <a:bodyPr/>
        <a:lstStyle/>
        <a:p>
          <a:endParaRPr lang="es-CL" sz="1200" b="1"/>
        </a:p>
      </dgm:t>
    </dgm:pt>
    <dgm:pt modelId="{802A8A7D-9BD7-4686-B98E-FEBDE777FBE8}" type="sibTrans" cxnId="{4BB733EC-A621-49C8-B106-2B45F8823B5B}">
      <dgm:prSet/>
      <dgm:spPr/>
      <dgm:t>
        <a:bodyPr/>
        <a:lstStyle/>
        <a:p>
          <a:endParaRPr lang="es-CL" sz="1200" b="1"/>
        </a:p>
      </dgm:t>
    </dgm:pt>
    <dgm:pt modelId="{B8CDAEBC-4DEC-4047-B9AC-0C78BF01814E}">
      <dgm:prSet phldrT="[Texto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s-ES" sz="1200" b="1" dirty="0" err="1">
              <a:solidFill>
                <a:sysClr val="windowText" lastClr="000000"/>
              </a:solidFill>
            </a:rPr>
            <a:t>Stablecoins</a:t>
          </a:r>
          <a:endParaRPr lang="es-CL" sz="1200" b="1" dirty="0">
            <a:solidFill>
              <a:sysClr val="windowText" lastClr="000000"/>
            </a:solidFill>
          </a:endParaRPr>
        </a:p>
      </dgm:t>
    </dgm:pt>
    <dgm:pt modelId="{0EDB47A8-F0DD-4A67-85C6-9E40BECFA6DF}" type="parTrans" cxnId="{71015DD0-FD90-4902-8B33-F7420F0653C6}">
      <dgm:prSet custT="1"/>
      <dgm:spPr/>
      <dgm:t>
        <a:bodyPr/>
        <a:lstStyle/>
        <a:p>
          <a:endParaRPr lang="es-CL" sz="1200" b="1"/>
        </a:p>
      </dgm:t>
    </dgm:pt>
    <dgm:pt modelId="{63ECF582-C4E1-4EEC-BEC5-FADC1E1180EA}" type="sibTrans" cxnId="{71015DD0-FD90-4902-8B33-F7420F0653C6}">
      <dgm:prSet/>
      <dgm:spPr/>
      <dgm:t>
        <a:bodyPr/>
        <a:lstStyle/>
        <a:p>
          <a:endParaRPr lang="es-CL" sz="1200" b="1"/>
        </a:p>
      </dgm:t>
    </dgm:pt>
    <dgm:pt modelId="{36A51543-628C-448D-886D-F3A6FEA71332}">
      <dgm:prSet phldrT="[Text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ES" sz="1200" b="1" dirty="0">
              <a:solidFill>
                <a:schemeClr val="tx1"/>
              </a:solidFill>
            </a:rPr>
            <a:t>MDBC</a:t>
          </a:r>
          <a:endParaRPr lang="es-CL" sz="1200" b="1" dirty="0">
            <a:solidFill>
              <a:schemeClr val="tx1"/>
            </a:solidFill>
          </a:endParaRPr>
        </a:p>
      </dgm:t>
    </dgm:pt>
    <dgm:pt modelId="{E7042D4E-3D53-4DE0-8013-B48804F000E4}" type="parTrans" cxnId="{535A0DAB-2481-4F96-9CBF-D6DA3E1A3AF1}">
      <dgm:prSet custT="1"/>
      <dgm:spPr/>
      <dgm:t>
        <a:bodyPr/>
        <a:lstStyle/>
        <a:p>
          <a:endParaRPr lang="es-CL" sz="1200" b="1"/>
        </a:p>
      </dgm:t>
    </dgm:pt>
    <dgm:pt modelId="{23585E24-16F0-440E-8B4B-FF388DF00F03}" type="sibTrans" cxnId="{535A0DAB-2481-4F96-9CBF-D6DA3E1A3AF1}">
      <dgm:prSet/>
      <dgm:spPr/>
      <dgm:t>
        <a:bodyPr/>
        <a:lstStyle/>
        <a:p>
          <a:endParaRPr lang="es-CL" sz="1200" b="1"/>
        </a:p>
      </dgm:t>
    </dgm:pt>
    <dgm:pt modelId="{60D56B02-394F-4A17-93C5-2C77FC5BA172}">
      <dgm:prSet phldrT="[Texto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s-ES" sz="1200" b="1" dirty="0"/>
            <a:t>Emisión descentralizada</a:t>
          </a:r>
          <a:endParaRPr lang="es-CL" sz="1200" b="1" dirty="0"/>
        </a:p>
      </dgm:t>
    </dgm:pt>
    <dgm:pt modelId="{60E73DD9-9B70-4769-A32E-ECD03E380559}" type="parTrans" cxnId="{8E8630B6-D9F2-44AA-94A7-EC5E4F51F66D}">
      <dgm:prSet custT="1"/>
      <dgm:spPr/>
      <dgm:t>
        <a:bodyPr/>
        <a:lstStyle/>
        <a:p>
          <a:endParaRPr lang="es-CL" sz="1200" b="1"/>
        </a:p>
      </dgm:t>
    </dgm:pt>
    <dgm:pt modelId="{F7BABFCC-BD86-402C-A22E-CDDE537F52D3}" type="sibTrans" cxnId="{8E8630B6-D9F2-44AA-94A7-EC5E4F51F66D}">
      <dgm:prSet/>
      <dgm:spPr/>
      <dgm:t>
        <a:bodyPr/>
        <a:lstStyle/>
        <a:p>
          <a:endParaRPr lang="es-CL" sz="1200" b="1"/>
        </a:p>
      </dgm:t>
    </dgm:pt>
    <dgm:pt modelId="{5CBF759F-29AE-4D9B-A449-3A33D4571EC9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ES" sz="1200" b="1" dirty="0"/>
            <a:t>Criptomonedas</a:t>
          </a:r>
          <a:endParaRPr lang="es-CL" sz="1200" b="1" dirty="0"/>
        </a:p>
      </dgm:t>
    </dgm:pt>
    <dgm:pt modelId="{E562E1D2-B824-4779-B40D-727C76BBFA72}" type="parTrans" cxnId="{538B85E5-4070-45AE-BCAD-58AAD3D374FD}">
      <dgm:prSet custT="1"/>
      <dgm:spPr/>
      <dgm:t>
        <a:bodyPr/>
        <a:lstStyle/>
        <a:p>
          <a:endParaRPr lang="es-CL" sz="1200" b="1"/>
        </a:p>
      </dgm:t>
    </dgm:pt>
    <dgm:pt modelId="{BFB60194-03E5-43B9-A81C-73FE42355386}" type="sibTrans" cxnId="{538B85E5-4070-45AE-BCAD-58AAD3D374FD}">
      <dgm:prSet/>
      <dgm:spPr/>
      <dgm:t>
        <a:bodyPr/>
        <a:lstStyle/>
        <a:p>
          <a:endParaRPr lang="es-CL" sz="1200" b="1"/>
        </a:p>
      </dgm:t>
    </dgm:pt>
    <dgm:pt modelId="{41E20D2D-7367-4351-8232-43449768A709}">
      <dgm:prSet phldrT="[Texto]" custT="1"/>
      <dgm:spPr>
        <a:solidFill>
          <a:srgbClr val="DBECD0"/>
        </a:solidFill>
      </dgm:spPr>
      <dgm:t>
        <a:bodyPr/>
        <a:lstStyle/>
        <a:p>
          <a:r>
            <a:rPr lang="es-CL" sz="1200" b="1" dirty="0">
              <a:solidFill>
                <a:schemeClr val="accent5"/>
              </a:solidFill>
            </a:rPr>
            <a:t>Respaldados con dinero</a:t>
          </a:r>
        </a:p>
      </dgm:t>
    </dgm:pt>
    <dgm:pt modelId="{13E45A26-2319-45F8-9DE1-6A4E36A7DC43}" type="parTrans" cxnId="{E4B5B9F1-2E22-4173-B09F-8C76CD88526B}">
      <dgm:prSet custT="1"/>
      <dgm:spPr/>
      <dgm:t>
        <a:bodyPr/>
        <a:lstStyle/>
        <a:p>
          <a:endParaRPr lang="es-CL" sz="1200"/>
        </a:p>
      </dgm:t>
    </dgm:pt>
    <dgm:pt modelId="{FE99E7E6-859C-4306-9487-CAB76FFAAA6F}" type="sibTrans" cxnId="{E4B5B9F1-2E22-4173-B09F-8C76CD88526B}">
      <dgm:prSet/>
      <dgm:spPr/>
      <dgm:t>
        <a:bodyPr/>
        <a:lstStyle/>
        <a:p>
          <a:endParaRPr lang="es-CL" sz="1200"/>
        </a:p>
      </dgm:t>
    </dgm:pt>
    <dgm:pt modelId="{A486C37B-6AC3-45AC-B540-0E97AD16C14F}">
      <dgm:prSet phldrT="[Texto]" custT="1"/>
      <dgm:spPr>
        <a:solidFill>
          <a:srgbClr val="DBECD0"/>
        </a:solidFill>
      </dgm:spPr>
      <dgm:t>
        <a:bodyPr/>
        <a:lstStyle/>
        <a:p>
          <a:r>
            <a:rPr lang="es-CL" sz="1200" b="1" dirty="0">
              <a:solidFill>
                <a:schemeClr val="accent5"/>
              </a:solidFill>
            </a:rPr>
            <a:t>Respaldados con otra criptomoneda</a:t>
          </a:r>
        </a:p>
      </dgm:t>
    </dgm:pt>
    <dgm:pt modelId="{5E61A2A4-77E5-4314-9208-48ADC0EA0B01}" type="parTrans" cxnId="{B3B63D59-9443-4BD4-BAF0-6AE0318F10CA}">
      <dgm:prSet custT="1"/>
      <dgm:spPr/>
      <dgm:t>
        <a:bodyPr/>
        <a:lstStyle/>
        <a:p>
          <a:endParaRPr lang="es-CL" sz="1200"/>
        </a:p>
      </dgm:t>
    </dgm:pt>
    <dgm:pt modelId="{777A145F-11FC-44A5-AB3B-CD54DAF2B665}" type="sibTrans" cxnId="{B3B63D59-9443-4BD4-BAF0-6AE0318F10CA}">
      <dgm:prSet/>
      <dgm:spPr/>
      <dgm:t>
        <a:bodyPr/>
        <a:lstStyle/>
        <a:p>
          <a:endParaRPr lang="es-CL" sz="1200"/>
        </a:p>
      </dgm:t>
    </dgm:pt>
    <dgm:pt modelId="{F99CB4E5-3EA4-4B85-B768-D0C4F5CE6974}">
      <dgm:prSet phldrT="[Texto]" custT="1"/>
      <dgm:spPr>
        <a:solidFill>
          <a:srgbClr val="DBECD0"/>
        </a:solidFill>
      </dgm:spPr>
      <dgm:t>
        <a:bodyPr/>
        <a:lstStyle/>
        <a:p>
          <a:r>
            <a:rPr lang="es-CL" sz="1200" b="1" dirty="0">
              <a:solidFill>
                <a:schemeClr val="accent5"/>
              </a:solidFill>
            </a:rPr>
            <a:t>Respaldados con un activo real</a:t>
          </a:r>
        </a:p>
      </dgm:t>
    </dgm:pt>
    <dgm:pt modelId="{6265BF6A-F766-498B-93C5-0D4C32268148}" type="parTrans" cxnId="{7B91E2D6-9D23-4106-B6A3-C769EBC8B9F1}">
      <dgm:prSet custT="1"/>
      <dgm:spPr/>
      <dgm:t>
        <a:bodyPr/>
        <a:lstStyle/>
        <a:p>
          <a:endParaRPr lang="es-CL" sz="1200"/>
        </a:p>
      </dgm:t>
    </dgm:pt>
    <dgm:pt modelId="{07149C07-85FA-459B-800B-57654DAFE71D}" type="sibTrans" cxnId="{7B91E2D6-9D23-4106-B6A3-C769EBC8B9F1}">
      <dgm:prSet/>
      <dgm:spPr/>
      <dgm:t>
        <a:bodyPr/>
        <a:lstStyle/>
        <a:p>
          <a:endParaRPr lang="es-CL" sz="1200"/>
        </a:p>
      </dgm:t>
    </dgm:pt>
    <dgm:pt modelId="{DDEC9DF7-9171-4632-9B52-57FD702D5403}">
      <dgm:prSet phldrT="[Texto]" custT="1"/>
      <dgm:spPr>
        <a:solidFill>
          <a:srgbClr val="FEF6F0"/>
        </a:solidFill>
        <a:ln>
          <a:solidFill>
            <a:schemeClr val="bg1"/>
          </a:solidFill>
        </a:ln>
      </dgm:spPr>
      <dgm:t>
        <a:bodyPr/>
        <a:lstStyle/>
        <a:p>
          <a:r>
            <a:rPr lang="es-CL" sz="1200" b="1" dirty="0">
              <a:solidFill>
                <a:schemeClr val="accent5"/>
              </a:solidFill>
            </a:rPr>
            <a:t>Tether</a:t>
          </a:r>
        </a:p>
        <a:p>
          <a:r>
            <a:rPr lang="es-CL" sz="1200" b="1" dirty="0">
              <a:solidFill>
                <a:schemeClr val="accent5"/>
              </a:solidFill>
            </a:rPr>
            <a:t>USD Coin</a:t>
          </a:r>
        </a:p>
      </dgm:t>
    </dgm:pt>
    <dgm:pt modelId="{F06F1938-0D78-48AC-A209-5BE603FC359C}" type="parTrans" cxnId="{6DADC651-2949-41AC-9EA9-4595D32A8976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s-CL" sz="1200"/>
        </a:p>
      </dgm:t>
    </dgm:pt>
    <dgm:pt modelId="{C8A68502-F9E9-429B-8693-03267352375E}" type="sibTrans" cxnId="{6DADC651-2949-41AC-9EA9-4595D32A8976}">
      <dgm:prSet/>
      <dgm:spPr/>
      <dgm:t>
        <a:bodyPr/>
        <a:lstStyle/>
        <a:p>
          <a:endParaRPr lang="es-CL" sz="1200"/>
        </a:p>
      </dgm:t>
    </dgm:pt>
    <dgm:pt modelId="{B5F12106-3001-492B-8964-74DFA02691A9}">
      <dgm:prSet phldrT="[Texto]" custT="1"/>
      <dgm:spPr>
        <a:solidFill>
          <a:srgbClr val="FEF6F0"/>
        </a:solidFill>
      </dgm:spPr>
      <dgm:t>
        <a:bodyPr/>
        <a:lstStyle/>
        <a:p>
          <a:r>
            <a:rPr lang="es-CL" sz="1200" b="1" dirty="0">
              <a:solidFill>
                <a:schemeClr val="accent5"/>
              </a:solidFill>
            </a:rPr>
            <a:t>DAI</a:t>
          </a:r>
        </a:p>
      </dgm:t>
    </dgm:pt>
    <dgm:pt modelId="{E02941BE-BECC-408D-B416-579E60865973}" type="parTrans" cxnId="{414772E0-24F7-4704-9184-60BAB41F8FA8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s-CL" sz="1200"/>
        </a:p>
      </dgm:t>
    </dgm:pt>
    <dgm:pt modelId="{24FA1027-7C5A-4DA2-B16B-080BFD000075}" type="sibTrans" cxnId="{414772E0-24F7-4704-9184-60BAB41F8FA8}">
      <dgm:prSet/>
      <dgm:spPr/>
      <dgm:t>
        <a:bodyPr/>
        <a:lstStyle/>
        <a:p>
          <a:endParaRPr lang="es-CL" sz="1200"/>
        </a:p>
      </dgm:t>
    </dgm:pt>
    <dgm:pt modelId="{1D301660-EA81-44F4-85B5-3B26B0F511EB}">
      <dgm:prSet phldrT="[Texto]" custT="1"/>
      <dgm:spPr>
        <a:solidFill>
          <a:srgbClr val="FEF6F0"/>
        </a:solidFill>
        <a:ln>
          <a:solidFill>
            <a:schemeClr val="bg1"/>
          </a:solidFill>
        </a:ln>
      </dgm:spPr>
      <dgm:t>
        <a:bodyPr/>
        <a:lstStyle/>
        <a:p>
          <a:r>
            <a:rPr lang="es-CL" sz="1200" b="1" dirty="0">
              <a:solidFill>
                <a:schemeClr val="accent5"/>
              </a:solidFill>
            </a:rPr>
            <a:t>GCOIN</a:t>
          </a:r>
        </a:p>
        <a:p>
          <a:r>
            <a:rPr lang="es-CL" sz="1200" b="1" dirty="0">
              <a:solidFill>
                <a:schemeClr val="accent5"/>
              </a:solidFill>
            </a:rPr>
            <a:t>RealT</a:t>
          </a:r>
        </a:p>
      </dgm:t>
    </dgm:pt>
    <dgm:pt modelId="{D7140521-F75F-4D4D-87B4-48FB112A52BA}" type="sibTrans" cxnId="{238DFD08-7AE8-4C00-829E-25DE74310112}">
      <dgm:prSet/>
      <dgm:spPr/>
      <dgm:t>
        <a:bodyPr/>
        <a:lstStyle/>
        <a:p>
          <a:endParaRPr lang="es-CL" sz="1200"/>
        </a:p>
      </dgm:t>
    </dgm:pt>
    <dgm:pt modelId="{DD93882B-2034-4B5C-BC0B-CD853996EB10}" type="parTrans" cxnId="{238DFD08-7AE8-4C00-829E-25DE74310112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s-CL" sz="1200"/>
        </a:p>
      </dgm:t>
    </dgm:pt>
    <dgm:pt modelId="{10C6E0B3-6D1B-402C-A724-725AD8CA3E4B}">
      <dgm:prSet phldrT="[Texto]" custT="1"/>
      <dgm:spPr>
        <a:solidFill>
          <a:srgbClr val="FEF6F0"/>
        </a:solidFill>
      </dgm:spPr>
      <dgm:t>
        <a:bodyPr/>
        <a:lstStyle/>
        <a:p>
          <a:r>
            <a:rPr lang="es-CL" sz="1200" b="1" dirty="0">
              <a:solidFill>
                <a:sysClr val="windowText" lastClr="000000"/>
              </a:solidFill>
            </a:rPr>
            <a:t>BTC</a:t>
          </a:r>
        </a:p>
        <a:p>
          <a:r>
            <a:rPr lang="es-CL" sz="1200" b="1" dirty="0">
              <a:solidFill>
                <a:sysClr val="windowText" lastClr="000000"/>
              </a:solidFill>
            </a:rPr>
            <a:t>ETH</a:t>
          </a:r>
        </a:p>
        <a:p>
          <a:r>
            <a:rPr lang="es-CL" sz="1200" b="1" dirty="0">
              <a:solidFill>
                <a:sysClr val="windowText" lastClr="000000"/>
              </a:solidFill>
            </a:rPr>
            <a:t>Solana (SOL)</a:t>
          </a:r>
        </a:p>
        <a:p>
          <a:r>
            <a:rPr lang="es-CL" sz="1200" b="1" dirty="0">
              <a:solidFill>
                <a:sysClr val="windowText" lastClr="000000"/>
              </a:solidFill>
            </a:rPr>
            <a:t>Cardano (ADA)</a:t>
          </a:r>
        </a:p>
        <a:p>
          <a:r>
            <a:rPr lang="es-CL" sz="1200" b="1" dirty="0">
              <a:solidFill>
                <a:sysClr val="windowText" lastClr="000000"/>
              </a:solidFill>
            </a:rPr>
            <a:t>XRP</a:t>
          </a:r>
        </a:p>
      </dgm:t>
    </dgm:pt>
    <dgm:pt modelId="{0B6DA0CE-AC6E-474A-A7E5-71EA7A2447D3}" type="parTrans" cxnId="{547FC4BA-5AEC-44C8-81F0-B81F0E4298CD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s-CL" sz="1200"/>
        </a:p>
      </dgm:t>
    </dgm:pt>
    <dgm:pt modelId="{3B2B273F-E8EE-4A95-96F9-B176C72AC822}" type="sibTrans" cxnId="{547FC4BA-5AEC-44C8-81F0-B81F0E4298CD}">
      <dgm:prSet/>
      <dgm:spPr/>
      <dgm:t>
        <a:bodyPr/>
        <a:lstStyle/>
        <a:p>
          <a:endParaRPr lang="es-CL" sz="1200"/>
        </a:p>
      </dgm:t>
    </dgm:pt>
    <dgm:pt modelId="{00C6F93C-C67B-4B19-B900-ADD709444D21}" type="pres">
      <dgm:prSet presAssocID="{BFBCFF37-1125-48BB-8B8C-00513C9F697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DF8F1D5-48E2-40BC-B89B-995842B67B98}" type="pres">
      <dgm:prSet presAssocID="{3532DE14-F8FE-490F-8515-81E9D570D224}" presName="root1" presStyleCnt="0"/>
      <dgm:spPr/>
    </dgm:pt>
    <dgm:pt modelId="{1FE5E2E1-17D5-4D1B-9B50-42BD8AAA50DB}" type="pres">
      <dgm:prSet presAssocID="{3532DE14-F8FE-490F-8515-81E9D570D224}" presName="LevelOneTextNode" presStyleLbl="node0" presStyleIdx="0" presStyleCnt="1" custScaleX="87291">
        <dgm:presLayoutVars>
          <dgm:chPref val="3"/>
        </dgm:presLayoutVars>
      </dgm:prSet>
      <dgm:spPr/>
    </dgm:pt>
    <dgm:pt modelId="{27195FFF-D078-4675-9885-FAF75A4229A8}" type="pres">
      <dgm:prSet presAssocID="{3532DE14-F8FE-490F-8515-81E9D570D224}" presName="level2hierChild" presStyleCnt="0"/>
      <dgm:spPr/>
    </dgm:pt>
    <dgm:pt modelId="{B67EEE54-DD59-405B-98E1-B1BB95D12B51}" type="pres">
      <dgm:prSet presAssocID="{CABE7E23-96B6-427E-939A-0143E7EAA697}" presName="conn2-1" presStyleLbl="parChTrans1D2" presStyleIdx="0" presStyleCnt="2"/>
      <dgm:spPr/>
    </dgm:pt>
    <dgm:pt modelId="{6F72292D-F508-4A3D-8311-190C3F6D26D3}" type="pres">
      <dgm:prSet presAssocID="{CABE7E23-96B6-427E-939A-0143E7EAA697}" presName="connTx" presStyleLbl="parChTrans1D2" presStyleIdx="0" presStyleCnt="2"/>
      <dgm:spPr/>
    </dgm:pt>
    <dgm:pt modelId="{EB08749C-DF67-4C3D-B3FE-C5961E6D678B}" type="pres">
      <dgm:prSet presAssocID="{402D70BE-1F1B-44FF-B97E-9F5260A119F6}" presName="root2" presStyleCnt="0"/>
      <dgm:spPr/>
    </dgm:pt>
    <dgm:pt modelId="{47A3065E-BF1E-46C3-9226-8FD23BABC39A}" type="pres">
      <dgm:prSet presAssocID="{402D70BE-1F1B-44FF-B97E-9F5260A119F6}" presName="LevelTwoTextNode" presStyleLbl="node2" presStyleIdx="0" presStyleCnt="2">
        <dgm:presLayoutVars>
          <dgm:chPref val="3"/>
        </dgm:presLayoutVars>
      </dgm:prSet>
      <dgm:spPr/>
    </dgm:pt>
    <dgm:pt modelId="{FE1ADDBB-ACDE-4EF6-BB23-1CC3775FA0AF}" type="pres">
      <dgm:prSet presAssocID="{402D70BE-1F1B-44FF-B97E-9F5260A119F6}" presName="level3hierChild" presStyleCnt="0"/>
      <dgm:spPr/>
    </dgm:pt>
    <dgm:pt modelId="{B58130E3-B805-446A-A4E4-9C26685E8C9C}" type="pres">
      <dgm:prSet presAssocID="{0EDB47A8-F0DD-4A67-85C6-9E40BECFA6DF}" presName="conn2-1" presStyleLbl="parChTrans1D3" presStyleIdx="0" presStyleCnt="3"/>
      <dgm:spPr/>
    </dgm:pt>
    <dgm:pt modelId="{351D1F6A-3F27-41E9-B58C-1D11CD85B809}" type="pres">
      <dgm:prSet presAssocID="{0EDB47A8-F0DD-4A67-85C6-9E40BECFA6DF}" presName="connTx" presStyleLbl="parChTrans1D3" presStyleIdx="0" presStyleCnt="3"/>
      <dgm:spPr/>
    </dgm:pt>
    <dgm:pt modelId="{C0C8FA98-8D7D-437F-87ED-C9227F4614E4}" type="pres">
      <dgm:prSet presAssocID="{B8CDAEBC-4DEC-4047-B9AC-0C78BF01814E}" presName="root2" presStyleCnt="0"/>
      <dgm:spPr/>
    </dgm:pt>
    <dgm:pt modelId="{FAB33FE7-BF1C-428E-B8AE-FBD61FBC5C12}" type="pres">
      <dgm:prSet presAssocID="{B8CDAEBC-4DEC-4047-B9AC-0C78BF01814E}" presName="LevelTwoTextNode" presStyleLbl="node3" presStyleIdx="0" presStyleCnt="3">
        <dgm:presLayoutVars>
          <dgm:chPref val="3"/>
        </dgm:presLayoutVars>
      </dgm:prSet>
      <dgm:spPr/>
    </dgm:pt>
    <dgm:pt modelId="{FE69A9AA-8460-415C-A53A-A8282C2B93CA}" type="pres">
      <dgm:prSet presAssocID="{B8CDAEBC-4DEC-4047-B9AC-0C78BF01814E}" presName="level3hierChild" presStyleCnt="0"/>
      <dgm:spPr/>
    </dgm:pt>
    <dgm:pt modelId="{1427E255-E93D-4179-9BE9-9E5801F4318A}" type="pres">
      <dgm:prSet presAssocID="{13E45A26-2319-45F8-9DE1-6A4E36A7DC43}" presName="conn2-1" presStyleLbl="parChTrans1D4" presStyleIdx="0" presStyleCnt="7"/>
      <dgm:spPr/>
    </dgm:pt>
    <dgm:pt modelId="{0E5A9D15-2ECF-41C8-948E-6948B623581C}" type="pres">
      <dgm:prSet presAssocID="{13E45A26-2319-45F8-9DE1-6A4E36A7DC43}" presName="connTx" presStyleLbl="parChTrans1D4" presStyleIdx="0" presStyleCnt="7"/>
      <dgm:spPr/>
    </dgm:pt>
    <dgm:pt modelId="{20BCB7D0-8B00-4435-BD46-C87E58A64474}" type="pres">
      <dgm:prSet presAssocID="{41E20D2D-7367-4351-8232-43449768A709}" presName="root2" presStyleCnt="0"/>
      <dgm:spPr/>
    </dgm:pt>
    <dgm:pt modelId="{01B6E076-0A40-4F9E-AE10-8F34EA36B969}" type="pres">
      <dgm:prSet presAssocID="{41E20D2D-7367-4351-8232-43449768A709}" presName="LevelTwoTextNode" presStyleLbl="node4" presStyleIdx="0" presStyleCnt="7">
        <dgm:presLayoutVars>
          <dgm:chPref val="3"/>
        </dgm:presLayoutVars>
      </dgm:prSet>
      <dgm:spPr/>
    </dgm:pt>
    <dgm:pt modelId="{E22D61F5-7858-469C-8D4D-58252EEF07B1}" type="pres">
      <dgm:prSet presAssocID="{41E20D2D-7367-4351-8232-43449768A709}" presName="level3hierChild" presStyleCnt="0"/>
      <dgm:spPr/>
    </dgm:pt>
    <dgm:pt modelId="{65E7A7CC-3F27-4C32-8EC2-7192EB53E231}" type="pres">
      <dgm:prSet presAssocID="{F06F1938-0D78-48AC-A209-5BE603FC359C}" presName="conn2-1" presStyleLbl="parChTrans1D4" presStyleIdx="1" presStyleCnt="7"/>
      <dgm:spPr/>
    </dgm:pt>
    <dgm:pt modelId="{21AC8367-D07B-4A90-AD37-A7901D9DB386}" type="pres">
      <dgm:prSet presAssocID="{F06F1938-0D78-48AC-A209-5BE603FC359C}" presName="connTx" presStyleLbl="parChTrans1D4" presStyleIdx="1" presStyleCnt="7"/>
      <dgm:spPr/>
    </dgm:pt>
    <dgm:pt modelId="{83F4183E-B9ED-4FE7-A0A8-9797AC8D3CF3}" type="pres">
      <dgm:prSet presAssocID="{DDEC9DF7-9171-4632-9B52-57FD702D5403}" presName="root2" presStyleCnt="0"/>
      <dgm:spPr/>
    </dgm:pt>
    <dgm:pt modelId="{110CEA23-00E0-4EB4-B500-3B5FEA67CF96}" type="pres">
      <dgm:prSet presAssocID="{DDEC9DF7-9171-4632-9B52-57FD702D5403}" presName="LevelTwoTextNode" presStyleLbl="node4" presStyleIdx="1" presStyleCnt="7">
        <dgm:presLayoutVars>
          <dgm:chPref val="3"/>
        </dgm:presLayoutVars>
      </dgm:prSet>
      <dgm:spPr/>
    </dgm:pt>
    <dgm:pt modelId="{2922C6D7-E679-4ADF-9185-6A9D5B8CB6C9}" type="pres">
      <dgm:prSet presAssocID="{DDEC9DF7-9171-4632-9B52-57FD702D5403}" presName="level3hierChild" presStyleCnt="0"/>
      <dgm:spPr/>
    </dgm:pt>
    <dgm:pt modelId="{57743CBC-3C1B-497E-8B1F-ABDE48D986E9}" type="pres">
      <dgm:prSet presAssocID="{5E61A2A4-77E5-4314-9208-48ADC0EA0B01}" presName="conn2-1" presStyleLbl="parChTrans1D4" presStyleIdx="2" presStyleCnt="7"/>
      <dgm:spPr/>
    </dgm:pt>
    <dgm:pt modelId="{8ECCB840-2771-40EA-B555-60B5185FB34A}" type="pres">
      <dgm:prSet presAssocID="{5E61A2A4-77E5-4314-9208-48ADC0EA0B01}" presName="connTx" presStyleLbl="parChTrans1D4" presStyleIdx="2" presStyleCnt="7"/>
      <dgm:spPr/>
    </dgm:pt>
    <dgm:pt modelId="{6759EC01-07B7-40F5-9665-4A3E3D66F79D}" type="pres">
      <dgm:prSet presAssocID="{A486C37B-6AC3-45AC-B540-0E97AD16C14F}" presName="root2" presStyleCnt="0"/>
      <dgm:spPr/>
    </dgm:pt>
    <dgm:pt modelId="{FEDB89AA-CAC8-49DB-8E68-7A88AA16E533}" type="pres">
      <dgm:prSet presAssocID="{A486C37B-6AC3-45AC-B540-0E97AD16C14F}" presName="LevelTwoTextNode" presStyleLbl="node4" presStyleIdx="2" presStyleCnt="7">
        <dgm:presLayoutVars>
          <dgm:chPref val="3"/>
        </dgm:presLayoutVars>
      </dgm:prSet>
      <dgm:spPr/>
    </dgm:pt>
    <dgm:pt modelId="{358C8B48-9C4C-4CEF-B470-AE60EE97E10E}" type="pres">
      <dgm:prSet presAssocID="{A486C37B-6AC3-45AC-B540-0E97AD16C14F}" presName="level3hierChild" presStyleCnt="0"/>
      <dgm:spPr/>
    </dgm:pt>
    <dgm:pt modelId="{A333BD3E-A2E2-40B5-88D9-139BC32F59ED}" type="pres">
      <dgm:prSet presAssocID="{E02941BE-BECC-408D-B416-579E60865973}" presName="conn2-1" presStyleLbl="parChTrans1D4" presStyleIdx="3" presStyleCnt="7"/>
      <dgm:spPr/>
    </dgm:pt>
    <dgm:pt modelId="{3FF51159-2F89-41CF-9B14-02AF6D63836B}" type="pres">
      <dgm:prSet presAssocID="{E02941BE-BECC-408D-B416-579E60865973}" presName="connTx" presStyleLbl="parChTrans1D4" presStyleIdx="3" presStyleCnt="7"/>
      <dgm:spPr/>
    </dgm:pt>
    <dgm:pt modelId="{CB32A6E3-0B60-4DE4-A4B1-067B5BCB7657}" type="pres">
      <dgm:prSet presAssocID="{B5F12106-3001-492B-8964-74DFA02691A9}" presName="root2" presStyleCnt="0"/>
      <dgm:spPr/>
    </dgm:pt>
    <dgm:pt modelId="{975D3C55-E725-4248-ADAD-74C9907938B1}" type="pres">
      <dgm:prSet presAssocID="{B5F12106-3001-492B-8964-74DFA02691A9}" presName="LevelTwoTextNode" presStyleLbl="node4" presStyleIdx="3" presStyleCnt="7">
        <dgm:presLayoutVars>
          <dgm:chPref val="3"/>
        </dgm:presLayoutVars>
      </dgm:prSet>
      <dgm:spPr/>
    </dgm:pt>
    <dgm:pt modelId="{6A16BF09-2EC0-4C89-93E1-4D4B5BC0CCAB}" type="pres">
      <dgm:prSet presAssocID="{B5F12106-3001-492B-8964-74DFA02691A9}" presName="level3hierChild" presStyleCnt="0"/>
      <dgm:spPr/>
    </dgm:pt>
    <dgm:pt modelId="{5E1CE6E1-4EE8-49B6-94B9-C422AAAF05FA}" type="pres">
      <dgm:prSet presAssocID="{6265BF6A-F766-498B-93C5-0D4C32268148}" presName="conn2-1" presStyleLbl="parChTrans1D4" presStyleIdx="4" presStyleCnt="7"/>
      <dgm:spPr/>
    </dgm:pt>
    <dgm:pt modelId="{A8393FF1-E2A4-4CD7-8FF4-37BDAEBCEC76}" type="pres">
      <dgm:prSet presAssocID="{6265BF6A-F766-498B-93C5-0D4C32268148}" presName="connTx" presStyleLbl="parChTrans1D4" presStyleIdx="4" presStyleCnt="7"/>
      <dgm:spPr/>
    </dgm:pt>
    <dgm:pt modelId="{9488BCBE-86D7-47D9-9E68-1ABE210DFEEA}" type="pres">
      <dgm:prSet presAssocID="{F99CB4E5-3EA4-4B85-B768-D0C4F5CE6974}" presName="root2" presStyleCnt="0"/>
      <dgm:spPr/>
    </dgm:pt>
    <dgm:pt modelId="{173B7249-1DAF-4503-A99B-ECB0819D4888}" type="pres">
      <dgm:prSet presAssocID="{F99CB4E5-3EA4-4B85-B768-D0C4F5CE6974}" presName="LevelTwoTextNode" presStyleLbl="node4" presStyleIdx="4" presStyleCnt="7">
        <dgm:presLayoutVars>
          <dgm:chPref val="3"/>
        </dgm:presLayoutVars>
      </dgm:prSet>
      <dgm:spPr/>
    </dgm:pt>
    <dgm:pt modelId="{F6B882B3-32BB-45B2-A6CE-FED2A8DCBEA7}" type="pres">
      <dgm:prSet presAssocID="{F99CB4E5-3EA4-4B85-B768-D0C4F5CE6974}" presName="level3hierChild" presStyleCnt="0"/>
      <dgm:spPr/>
    </dgm:pt>
    <dgm:pt modelId="{66D4518D-0120-4DBE-AA84-49BD6EA623B7}" type="pres">
      <dgm:prSet presAssocID="{DD93882B-2034-4B5C-BC0B-CD853996EB10}" presName="conn2-1" presStyleLbl="parChTrans1D4" presStyleIdx="5" presStyleCnt="7"/>
      <dgm:spPr/>
    </dgm:pt>
    <dgm:pt modelId="{2345BAB6-D859-4F9C-BA97-6E5A58B8B7BB}" type="pres">
      <dgm:prSet presAssocID="{DD93882B-2034-4B5C-BC0B-CD853996EB10}" presName="connTx" presStyleLbl="parChTrans1D4" presStyleIdx="5" presStyleCnt="7"/>
      <dgm:spPr/>
    </dgm:pt>
    <dgm:pt modelId="{1C18CB14-2417-4659-A15A-69C2F9DFBAB3}" type="pres">
      <dgm:prSet presAssocID="{1D301660-EA81-44F4-85B5-3B26B0F511EB}" presName="root2" presStyleCnt="0"/>
      <dgm:spPr/>
    </dgm:pt>
    <dgm:pt modelId="{0D56C0DF-4B1A-4F7C-94F7-1B044D204AEC}" type="pres">
      <dgm:prSet presAssocID="{1D301660-EA81-44F4-85B5-3B26B0F511EB}" presName="LevelTwoTextNode" presStyleLbl="node4" presStyleIdx="5" presStyleCnt="7" custLinFactNeighborX="-627">
        <dgm:presLayoutVars>
          <dgm:chPref val="3"/>
        </dgm:presLayoutVars>
      </dgm:prSet>
      <dgm:spPr/>
    </dgm:pt>
    <dgm:pt modelId="{77940090-E995-48C4-AC94-9FD56C180797}" type="pres">
      <dgm:prSet presAssocID="{1D301660-EA81-44F4-85B5-3B26B0F511EB}" presName="level3hierChild" presStyleCnt="0"/>
      <dgm:spPr/>
    </dgm:pt>
    <dgm:pt modelId="{069F6110-13F7-4078-9CA9-4A6AB04C0262}" type="pres">
      <dgm:prSet presAssocID="{E7042D4E-3D53-4DE0-8013-B48804F000E4}" presName="conn2-1" presStyleLbl="parChTrans1D3" presStyleIdx="1" presStyleCnt="3"/>
      <dgm:spPr/>
    </dgm:pt>
    <dgm:pt modelId="{55483F16-A691-4930-9A6B-0FB10C5F421A}" type="pres">
      <dgm:prSet presAssocID="{E7042D4E-3D53-4DE0-8013-B48804F000E4}" presName="connTx" presStyleLbl="parChTrans1D3" presStyleIdx="1" presStyleCnt="3"/>
      <dgm:spPr/>
    </dgm:pt>
    <dgm:pt modelId="{651E3C06-1175-4902-9EBA-E92D212B750F}" type="pres">
      <dgm:prSet presAssocID="{36A51543-628C-448D-886D-F3A6FEA71332}" presName="root2" presStyleCnt="0"/>
      <dgm:spPr/>
    </dgm:pt>
    <dgm:pt modelId="{4D5BFD04-72C0-4F1F-8289-009FCAB82B22}" type="pres">
      <dgm:prSet presAssocID="{36A51543-628C-448D-886D-F3A6FEA71332}" presName="LevelTwoTextNode" presStyleLbl="node3" presStyleIdx="1" presStyleCnt="3">
        <dgm:presLayoutVars>
          <dgm:chPref val="3"/>
        </dgm:presLayoutVars>
      </dgm:prSet>
      <dgm:spPr/>
    </dgm:pt>
    <dgm:pt modelId="{44B3837D-D49F-456C-830A-A023981FC514}" type="pres">
      <dgm:prSet presAssocID="{36A51543-628C-448D-886D-F3A6FEA71332}" presName="level3hierChild" presStyleCnt="0"/>
      <dgm:spPr/>
    </dgm:pt>
    <dgm:pt modelId="{ECDE7DEA-3766-45F4-9F10-B8C4D25C1F98}" type="pres">
      <dgm:prSet presAssocID="{60E73DD9-9B70-4769-A32E-ECD03E380559}" presName="conn2-1" presStyleLbl="parChTrans1D2" presStyleIdx="1" presStyleCnt="2"/>
      <dgm:spPr/>
    </dgm:pt>
    <dgm:pt modelId="{27F3090E-E03C-48B4-A7D0-8B8FD7A71C32}" type="pres">
      <dgm:prSet presAssocID="{60E73DD9-9B70-4769-A32E-ECD03E380559}" presName="connTx" presStyleLbl="parChTrans1D2" presStyleIdx="1" presStyleCnt="2"/>
      <dgm:spPr/>
    </dgm:pt>
    <dgm:pt modelId="{CEB8012C-F334-4107-AB07-0594D4782866}" type="pres">
      <dgm:prSet presAssocID="{60D56B02-394F-4A17-93C5-2C77FC5BA172}" presName="root2" presStyleCnt="0"/>
      <dgm:spPr/>
    </dgm:pt>
    <dgm:pt modelId="{66AB4BC4-973A-42E0-B3F8-FFF75FF98B8B}" type="pres">
      <dgm:prSet presAssocID="{60D56B02-394F-4A17-93C5-2C77FC5BA172}" presName="LevelTwoTextNode" presStyleLbl="node2" presStyleIdx="1" presStyleCnt="2" custLinFactNeighborX="518" custLinFactNeighborY="4662">
        <dgm:presLayoutVars>
          <dgm:chPref val="3"/>
        </dgm:presLayoutVars>
      </dgm:prSet>
      <dgm:spPr/>
    </dgm:pt>
    <dgm:pt modelId="{B0BD7817-C3F5-4D9A-A912-31505D865695}" type="pres">
      <dgm:prSet presAssocID="{60D56B02-394F-4A17-93C5-2C77FC5BA172}" presName="level3hierChild" presStyleCnt="0"/>
      <dgm:spPr/>
    </dgm:pt>
    <dgm:pt modelId="{839685F7-0157-46D0-AAC6-FBE695795880}" type="pres">
      <dgm:prSet presAssocID="{E562E1D2-B824-4779-B40D-727C76BBFA72}" presName="conn2-1" presStyleLbl="parChTrans1D3" presStyleIdx="2" presStyleCnt="3"/>
      <dgm:spPr/>
    </dgm:pt>
    <dgm:pt modelId="{B76D1584-9B0E-4718-A99F-5594960D1DAE}" type="pres">
      <dgm:prSet presAssocID="{E562E1D2-B824-4779-B40D-727C76BBFA72}" presName="connTx" presStyleLbl="parChTrans1D3" presStyleIdx="2" presStyleCnt="3"/>
      <dgm:spPr/>
    </dgm:pt>
    <dgm:pt modelId="{E87963ED-1BBD-4E9A-8790-54AB2A32A49C}" type="pres">
      <dgm:prSet presAssocID="{5CBF759F-29AE-4D9B-A449-3A33D4571EC9}" presName="root2" presStyleCnt="0"/>
      <dgm:spPr/>
    </dgm:pt>
    <dgm:pt modelId="{4A7D39C7-3C5D-467B-9B4B-58E132AC1CF1}" type="pres">
      <dgm:prSet presAssocID="{5CBF759F-29AE-4D9B-A449-3A33D4571EC9}" presName="LevelTwoTextNode" presStyleLbl="node3" presStyleIdx="2" presStyleCnt="3" custLinFactNeighborX="518" custLinFactNeighborY="4662">
        <dgm:presLayoutVars>
          <dgm:chPref val="3"/>
        </dgm:presLayoutVars>
      </dgm:prSet>
      <dgm:spPr/>
    </dgm:pt>
    <dgm:pt modelId="{699F0E8C-741A-4E05-9340-9BE2B37C1335}" type="pres">
      <dgm:prSet presAssocID="{5CBF759F-29AE-4D9B-A449-3A33D4571EC9}" presName="level3hierChild" presStyleCnt="0"/>
      <dgm:spPr/>
    </dgm:pt>
    <dgm:pt modelId="{39B9B4FB-4688-49D4-9D62-E477B4567C2F}" type="pres">
      <dgm:prSet presAssocID="{0B6DA0CE-AC6E-474A-A7E5-71EA7A2447D3}" presName="conn2-1" presStyleLbl="parChTrans1D4" presStyleIdx="6" presStyleCnt="7"/>
      <dgm:spPr/>
    </dgm:pt>
    <dgm:pt modelId="{BE179B19-F24E-4B37-BDDF-47FE22A73433}" type="pres">
      <dgm:prSet presAssocID="{0B6DA0CE-AC6E-474A-A7E5-71EA7A2447D3}" presName="connTx" presStyleLbl="parChTrans1D4" presStyleIdx="6" presStyleCnt="7"/>
      <dgm:spPr/>
    </dgm:pt>
    <dgm:pt modelId="{9E181ED1-B363-4498-9D9A-E1DA41E37B6D}" type="pres">
      <dgm:prSet presAssocID="{10C6E0B3-6D1B-402C-A724-725AD8CA3E4B}" presName="root2" presStyleCnt="0"/>
      <dgm:spPr/>
    </dgm:pt>
    <dgm:pt modelId="{50661956-08C2-42CC-8719-FCEE78414935}" type="pres">
      <dgm:prSet presAssocID="{10C6E0B3-6D1B-402C-A724-725AD8CA3E4B}" presName="LevelTwoTextNode" presStyleLbl="node4" presStyleIdx="6" presStyleCnt="7" custScaleX="118972" custScaleY="169988">
        <dgm:presLayoutVars>
          <dgm:chPref val="3"/>
        </dgm:presLayoutVars>
      </dgm:prSet>
      <dgm:spPr/>
    </dgm:pt>
    <dgm:pt modelId="{B3334A41-4B3A-4339-918C-E5F4B88AFA89}" type="pres">
      <dgm:prSet presAssocID="{10C6E0B3-6D1B-402C-A724-725AD8CA3E4B}" presName="level3hierChild" presStyleCnt="0"/>
      <dgm:spPr/>
    </dgm:pt>
  </dgm:ptLst>
  <dgm:cxnLst>
    <dgm:cxn modelId="{E1F43500-DF14-4F3E-ADEB-7A9CF5EA9AE6}" type="presOf" srcId="{B5F12106-3001-492B-8964-74DFA02691A9}" destId="{975D3C55-E725-4248-ADAD-74C9907938B1}" srcOrd="0" destOrd="0" presId="urn:microsoft.com/office/officeart/2005/8/layout/hierarchy2"/>
    <dgm:cxn modelId="{36C4D603-1D30-491D-8F5F-E8B14DA78649}" srcId="{BFBCFF37-1125-48BB-8B8C-00513C9F6975}" destId="{3532DE14-F8FE-490F-8515-81E9D570D224}" srcOrd="0" destOrd="0" parTransId="{B376AE9E-6D05-4D4B-9ADF-DF0C2D333E10}" sibTransId="{C1CAA40C-461F-4684-99BC-65DC4EDF79F2}"/>
    <dgm:cxn modelId="{B9DA3808-D5E0-4CDD-A563-D2FF056100BF}" type="presOf" srcId="{0EDB47A8-F0DD-4A67-85C6-9E40BECFA6DF}" destId="{351D1F6A-3F27-41E9-B58C-1D11CD85B809}" srcOrd="1" destOrd="0" presId="urn:microsoft.com/office/officeart/2005/8/layout/hierarchy2"/>
    <dgm:cxn modelId="{238DFD08-7AE8-4C00-829E-25DE74310112}" srcId="{F99CB4E5-3EA4-4B85-B768-D0C4F5CE6974}" destId="{1D301660-EA81-44F4-85B5-3B26B0F511EB}" srcOrd="0" destOrd="0" parTransId="{DD93882B-2034-4B5C-BC0B-CD853996EB10}" sibTransId="{D7140521-F75F-4D4D-87B4-48FB112A52BA}"/>
    <dgm:cxn modelId="{C84BA80F-F3D6-4E38-ACD8-4B572E8A79A9}" type="presOf" srcId="{10C6E0B3-6D1B-402C-A724-725AD8CA3E4B}" destId="{50661956-08C2-42CC-8719-FCEE78414935}" srcOrd="0" destOrd="0" presId="urn:microsoft.com/office/officeart/2005/8/layout/hierarchy2"/>
    <dgm:cxn modelId="{0405A910-7884-4A9C-8073-6F79552A2598}" type="presOf" srcId="{F06F1938-0D78-48AC-A209-5BE603FC359C}" destId="{65E7A7CC-3F27-4C32-8EC2-7192EB53E231}" srcOrd="0" destOrd="0" presId="urn:microsoft.com/office/officeart/2005/8/layout/hierarchy2"/>
    <dgm:cxn modelId="{BF9F5A1B-E4C8-4D7D-BCCF-D5D60AF3148C}" type="presOf" srcId="{6265BF6A-F766-498B-93C5-0D4C32268148}" destId="{A8393FF1-E2A4-4CD7-8FF4-37BDAEBCEC76}" srcOrd="1" destOrd="0" presId="urn:microsoft.com/office/officeart/2005/8/layout/hierarchy2"/>
    <dgm:cxn modelId="{447EE120-5F77-4808-9055-EBE5105DB619}" type="presOf" srcId="{B8CDAEBC-4DEC-4047-B9AC-0C78BF01814E}" destId="{FAB33FE7-BF1C-428E-B8AE-FBD61FBC5C12}" srcOrd="0" destOrd="0" presId="urn:microsoft.com/office/officeart/2005/8/layout/hierarchy2"/>
    <dgm:cxn modelId="{FAA78237-BB8A-4EAC-850E-3B2BE07385BF}" type="presOf" srcId="{60E73DD9-9B70-4769-A32E-ECD03E380559}" destId="{27F3090E-E03C-48B4-A7D0-8B8FD7A71C32}" srcOrd="1" destOrd="0" presId="urn:microsoft.com/office/officeart/2005/8/layout/hierarchy2"/>
    <dgm:cxn modelId="{5E9AF537-7612-46F6-908E-35AC43482912}" type="presOf" srcId="{E7042D4E-3D53-4DE0-8013-B48804F000E4}" destId="{55483F16-A691-4930-9A6B-0FB10C5F421A}" srcOrd="1" destOrd="0" presId="urn:microsoft.com/office/officeart/2005/8/layout/hierarchy2"/>
    <dgm:cxn modelId="{68A91139-8BBC-4335-8A17-F41FF59B48DE}" type="presOf" srcId="{0B6DA0CE-AC6E-474A-A7E5-71EA7A2447D3}" destId="{39B9B4FB-4688-49D4-9D62-E477B4567C2F}" srcOrd="0" destOrd="0" presId="urn:microsoft.com/office/officeart/2005/8/layout/hierarchy2"/>
    <dgm:cxn modelId="{75F5635F-8185-4AE5-8FAB-A464FDFA4F87}" type="presOf" srcId="{60D56B02-394F-4A17-93C5-2C77FC5BA172}" destId="{66AB4BC4-973A-42E0-B3F8-FFF75FF98B8B}" srcOrd="0" destOrd="0" presId="urn:microsoft.com/office/officeart/2005/8/layout/hierarchy2"/>
    <dgm:cxn modelId="{66D4F366-A3AC-4EE3-BAA8-ED6094190CAB}" type="presOf" srcId="{E02941BE-BECC-408D-B416-579E60865973}" destId="{3FF51159-2F89-41CF-9B14-02AF6D63836B}" srcOrd="1" destOrd="0" presId="urn:microsoft.com/office/officeart/2005/8/layout/hierarchy2"/>
    <dgm:cxn modelId="{DD37F746-B8CF-4E27-91B3-B541C7B37B8E}" type="presOf" srcId="{0B6DA0CE-AC6E-474A-A7E5-71EA7A2447D3}" destId="{BE179B19-F24E-4B37-BDDF-47FE22A73433}" srcOrd="1" destOrd="0" presId="urn:microsoft.com/office/officeart/2005/8/layout/hierarchy2"/>
    <dgm:cxn modelId="{4186644A-2518-4FD5-8511-3C9CA6E0465E}" type="presOf" srcId="{DD93882B-2034-4B5C-BC0B-CD853996EB10}" destId="{2345BAB6-D859-4F9C-BA97-6E5A58B8B7BB}" srcOrd="1" destOrd="0" presId="urn:microsoft.com/office/officeart/2005/8/layout/hierarchy2"/>
    <dgm:cxn modelId="{C2561F71-D8BA-4A42-895B-4243889F1836}" type="presOf" srcId="{13E45A26-2319-45F8-9DE1-6A4E36A7DC43}" destId="{0E5A9D15-2ECF-41C8-948E-6948B623581C}" srcOrd="1" destOrd="0" presId="urn:microsoft.com/office/officeart/2005/8/layout/hierarchy2"/>
    <dgm:cxn modelId="{6DADC651-2949-41AC-9EA9-4595D32A8976}" srcId="{41E20D2D-7367-4351-8232-43449768A709}" destId="{DDEC9DF7-9171-4632-9B52-57FD702D5403}" srcOrd="0" destOrd="0" parTransId="{F06F1938-0D78-48AC-A209-5BE603FC359C}" sibTransId="{C8A68502-F9E9-429B-8693-03267352375E}"/>
    <dgm:cxn modelId="{77E35376-5291-41E6-A2A6-E6625D9A4DE2}" type="presOf" srcId="{5E61A2A4-77E5-4314-9208-48ADC0EA0B01}" destId="{57743CBC-3C1B-497E-8B1F-ABDE48D986E9}" srcOrd="0" destOrd="0" presId="urn:microsoft.com/office/officeart/2005/8/layout/hierarchy2"/>
    <dgm:cxn modelId="{EA182358-EA1D-4D86-AB1C-5A093BB2B69B}" type="presOf" srcId="{6265BF6A-F766-498B-93C5-0D4C32268148}" destId="{5E1CE6E1-4EE8-49B6-94B9-C422AAAF05FA}" srcOrd="0" destOrd="0" presId="urn:microsoft.com/office/officeart/2005/8/layout/hierarchy2"/>
    <dgm:cxn modelId="{B3B63D59-9443-4BD4-BAF0-6AE0318F10CA}" srcId="{B8CDAEBC-4DEC-4047-B9AC-0C78BF01814E}" destId="{A486C37B-6AC3-45AC-B540-0E97AD16C14F}" srcOrd="1" destOrd="0" parTransId="{5E61A2A4-77E5-4314-9208-48ADC0EA0B01}" sibTransId="{777A145F-11FC-44A5-AB3B-CD54DAF2B665}"/>
    <dgm:cxn modelId="{8EC96B5A-AEAB-43F4-A4F4-FD919EF45A4E}" type="presOf" srcId="{BFBCFF37-1125-48BB-8B8C-00513C9F6975}" destId="{00C6F93C-C67B-4B19-B900-ADD709444D21}" srcOrd="0" destOrd="0" presId="urn:microsoft.com/office/officeart/2005/8/layout/hierarchy2"/>
    <dgm:cxn modelId="{C2EB277B-B0F6-40D8-B62C-844E3B253CB4}" type="presOf" srcId="{13E45A26-2319-45F8-9DE1-6A4E36A7DC43}" destId="{1427E255-E93D-4179-9BE9-9E5801F4318A}" srcOrd="0" destOrd="0" presId="urn:microsoft.com/office/officeart/2005/8/layout/hierarchy2"/>
    <dgm:cxn modelId="{F214C888-1599-48ED-B3BC-5BE1EBD26C11}" type="presOf" srcId="{3532DE14-F8FE-490F-8515-81E9D570D224}" destId="{1FE5E2E1-17D5-4D1B-9B50-42BD8AAA50DB}" srcOrd="0" destOrd="0" presId="urn:microsoft.com/office/officeart/2005/8/layout/hierarchy2"/>
    <dgm:cxn modelId="{58B7B690-99CD-498E-BB6A-C067424D9746}" type="presOf" srcId="{1D301660-EA81-44F4-85B5-3B26B0F511EB}" destId="{0D56C0DF-4B1A-4F7C-94F7-1B044D204AEC}" srcOrd="0" destOrd="0" presId="urn:microsoft.com/office/officeart/2005/8/layout/hierarchy2"/>
    <dgm:cxn modelId="{337CBF92-8585-4BCC-9722-D99A0A37A2C2}" type="presOf" srcId="{E7042D4E-3D53-4DE0-8013-B48804F000E4}" destId="{069F6110-13F7-4078-9CA9-4A6AB04C0262}" srcOrd="0" destOrd="0" presId="urn:microsoft.com/office/officeart/2005/8/layout/hierarchy2"/>
    <dgm:cxn modelId="{21934293-EC21-4103-BD06-9E3C2C3671CA}" type="presOf" srcId="{DD93882B-2034-4B5C-BC0B-CD853996EB10}" destId="{66D4518D-0120-4DBE-AA84-49BD6EA623B7}" srcOrd="0" destOrd="0" presId="urn:microsoft.com/office/officeart/2005/8/layout/hierarchy2"/>
    <dgm:cxn modelId="{07BE6D9C-DB62-4B2F-91EF-11331AD263B8}" type="presOf" srcId="{0EDB47A8-F0DD-4A67-85C6-9E40BECFA6DF}" destId="{B58130E3-B805-446A-A4E4-9C26685E8C9C}" srcOrd="0" destOrd="0" presId="urn:microsoft.com/office/officeart/2005/8/layout/hierarchy2"/>
    <dgm:cxn modelId="{0B92CAA6-D843-43BC-85EF-251A6EF52C50}" type="presOf" srcId="{A486C37B-6AC3-45AC-B540-0E97AD16C14F}" destId="{FEDB89AA-CAC8-49DB-8E68-7A88AA16E533}" srcOrd="0" destOrd="0" presId="urn:microsoft.com/office/officeart/2005/8/layout/hierarchy2"/>
    <dgm:cxn modelId="{BD53CDA9-3961-431A-9AA4-8591470D7354}" type="presOf" srcId="{DDEC9DF7-9171-4632-9B52-57FD702D5403}" destId="{110CEA23-00E0-4EB4-B500-3B5FEA67CF96}" srcOrd="0" destOrd="0" presId="urn:microsoft.com/office/officeart/2005/8/layout/hierarchy2"/>
    <dgm:cxn modelId="{C36A48AA-BC77-49CD-8FED-749069A13F05}" type="presOf" srcId="{E562E1D2-B824-4779-B40D-727C76BBFA72}" destId="{B76D1584-9B0E-4718-A99F-5594960D1DAE}" srcOrd="1" destOrd="0" presId="urn:microsoft.com/office/officeart/2005/8/layout/hierarchy2"/>
    <dgm:cxn modelId="{535A0DAB-2481-4F96-9CBF-D6DA3E1A3AF1}" srcId="{402D70BE-1F1B-44FF-B97E-9F5260A119F6}" destId="{36A51543-628C-448D-886D-F3A6FEA71332}" srcOrd="1" destOrd="0" parTransId="{E7042D4E-3D53-4DE0-8013-B48804F000E4}" sibTransId="{23585E24-16F0-440E-8B4B-FF388DF00F03}"/>
    <dgm:cxn modelId="{818E9CB0-2320-488F-AB28-EBE86E78F039}" type="presOf" srcId="{41E20D2D-7367-4351-8232-43449768A709}" destId="{01B6E076-0A40-4F9E-AE10-8F34EA36B969}" srcOrd="0" destOrd="0" presId="urn:microsoft.com/office/officeart/2005/8/layout/hierarchy2"/>
    <dgm:cxn modelId="{5D3331B2-AE3B-4396-A1EE-14371611D4F3}" type="presOf" srcId="{CABE7E23-96B6-427E-939A-0143E7EAA697}" destId="{6F72292D-F508-4A3D-8311-190C3F6D26D3}" srcOrd="1" destOrd="0" presId="urn:microsoft.com/office/officeart/2005/8/layout/hierarchy2"/>
    <dgm:cxn modelId="{8E8630B6-D9F2-44AA-94A7-EC5E4F51F66D}" srcId="{3532DE14-F8FE-490F-8515-81E9D570D224}" destId="{60D56B02-394F-4A17-93C5-2C77FC5BA172}" srcOrd="1" destOrd="0" parTransId="{60E73DD9-9B70-4769-A32E-ECD03E380559}" sibTransId="{F7BABFCC-BD86-402C-A22E-CDDE537F52D3}"/>
    <dgm:cxn modelId="{547FC4BA-5AEC-44C8-81F0-B81F0E4298CD}" srcId="{5CBF759F-29AE-4D9B-A449-3A33D4571EC9}" destId="{10C6E0B3-6D1B-402C-A724-725AD8CA3E4B}" srcOrd="0" destOrd="0" parTransId="{0B6DA0CE-AC6E-474A-A7E5-71EA7A2447D3}" sibTransId="{3B2B273F-E8EE-4A95-96F9-B176C72AC822}"/>
    <dgm:cxn modelId="{79BD72BE-AC9F-4D80-9B04-9351A84F8A5A}" type="presOf" srcId="{5CBF759F-29AE-4D9B-A449-3A33D4571EC9}" destId="{4A7D39C7-3C5D-467B-9B4B-58E132AC1CF1}" srcOrd="0" destOrd="0" presId="urn:microsoft.com/office/officeart/2005/8/layout/hierarchy2"/>
    <dgm:cxn modelId="{BA7BDBBE-9680-4F28-96BB-E9712822F8FA}" type="presOf" srcId="{402D70BE-1F1B-44FF-B97E-9F5260A119F6}" destId="{47A3065E-BF1E-46C3-9226-8FD23BABC39A}" srcOrd="0" destOrd="0" presId="urn:microsoft.com/office/officeart/2005/8/layout/hierarchy2"/>
    <dgm:cxn modelId="{A035F8BE-D1AC-44A6-A0EF-B3FC35CA6C1E}" type="presOf" srcId="{E02941BE-BECC-408D-B416-579E60865973}" destId="{A333BD3E-A2E2-40B5-88D9-139BC32F59ED}" srcOrd="0" destOrd="0" presId="urn:microsoft.com/office/officeart/2005/8/layout/hierarchy2"/>
    <dgm:cxn modelId="{ACB3E4BF-8424-431E-B2BC-242BEE4027DA}" type="presOf" srcId="{5E61A2A4-77E5-4314-9208-48ADC0EA0B01}" destId="{8ECCB840-2771-40EA-B555-60B5185FB34A}" srcOrd="1" destOrd="0" presId="urn:microsoft.com/office/officeart/2005/8/layout/hierarchy2"/>
    <dgm:cxn modelId="{41358FC6-C9E3-4A03-B70F-3963EF35FDE0}" type="presOf" srcId="{CABE7E23-96B6-427E-939A-0143E7EAA697}" destId="{B67EEE54-DD59-405B-98E1-B1BB95D12B51}" srcOrd="0" destOrd="0" presId="urn:microsoft.com/office/officeart/2005/8/layout/hierarchy2"/>
    <dgm:cxn modelId="{0EA678C8-0367-435F-A266-9568FBC27D9F}" type="presOf" srcId="{E562E1D2-B824-4779-B40D-727C76BBFA72}" destId="{839685F7-0157-46D0-AAC6-FBE695795880}" srcOrd="0" destOrd="0" presId="urn:microsoft.com/office/officeart/2005/8/layout/hierarchy2"/>
    <dgm:cxn modelId="{71015DD0-FD90-4902-8B33-F7420F0653C6}" srcId="{402D70BE-1F1B-44FF-B97E-9F5260A119F6}" destId="{B8CDAEBC-4DEC-4047-B9AC-0C78BF01814E}" srcOrd="0" destOrd="0" parTransId="{0EDB47A8-F0DD-4A67-85C6-9E40BECFA6DF}" sibTransId="{63ECF582-C4E1-4EEC-BEC5-FADC1E1180EA}"/>
    <dgm:cxn modelId="{7B91E2D6-9D23-4106-B6A3-C769EBC8B9F1}" srcId="{B8CDAEBC-4DEC-4047-B9AC-0C78BF01814E}" destId="{F99CB4E5-3EA4-4B85-B768-D0C4F5CE6974}" srcOrd="2" destOrd="0" parTransId="{6265BF6A-F766-498B-93C5-0D4C32268148}" sibTransId="{07149C07-85FA-459B-800B-57654DAFE71D}"/>
    <dgm:cxn modelId="{079808D8-46ED-4A48-8438-934316F31266}" type="presOf" srcId="{F99CB4E5-3EA4-4B85-B768-D0C4F5CE6974}" destId="{173B7249-1DAF-4503-A99B-ECB0819D4888}" srcOrd="0" destOrd="0" presId="urn:microsoft.com/office/officeart/2005/8/layout/hierarchy2"/>
    <dgm:cxn modelId="{D73489D8-3912-40F7-982B-184F183911AF}" type="presOf" srcId="{36A51543-628C-448D-886D-F3A6FEA71332}" destId="{4D5BFD04-72C0-4F1F-8289-009FCAB82B22}" srcOrd="0" destOrd="0" presId="urn:microsoft.com/office/officeart/2005/8/layout/hierarchy2"/>
    <dgm:cxn modelId="{6247E3DE-B39D-45F0-BF0E-F44461A824C5}" type="presOf" srcId="{60E73DD9-9B70-4769-A32E-ECD03E380559}" destId="{ECDE7DEA-3766-45F4-9F10-B8C4D25C1F98}" srcOrd="0" destOrd="0" presId="urn:microsoft.com/office/officeart/2005/8/layout/hierarchy2"/>
    <dgm:cxn modelId="{5FF6F6DE-7143-4697-9555-DFBB16263497}" type="presOf" srcId="{F06F1938-0D78-48AC-A209-5BE603FC359C}" destId="{21AC8367-D07B-4A90-AD37-A7901D9DB386}" srcOrd="1" destOrd="0" presId="urn:microsoft.com/office/officeart/2005/8/layout/hierarchy2"/>
    <dgm:cxn modelId="{414772E0-24F7-4704-9184-60BAB41F8FA8}" srcId="{A486C37B-6AC3-45AC-B540-0E97AD16C14F}" destId="{B5F12106-3001-492B-8964-74DFA02691A9}" srcOrd="0" destOrd="0" parTransId="{E02941BE-BECC-408D-B416-579E60865973}" sibTransId="{24FA1027-7C5A-4DA2-B16B-080BFD000075}"/>
    <dgm:cxn modelId="{538B85E5-4070-45AE-BCAD-58AAD3D374FD}" srcId="{60D56B02-394F-4A17-93C5-2C77FC5BA172}" destId="{5CBF759F-29AE-4D9B-A449-3A33D4571EC9}" srcOrd="0" destOrd="0" parTransId="{E562E1D2-B824-4779-B40D-727C76BBFA72}" sibTransId="{BFB60194-03E5-43B9-A81C-73FE42355386}"/>
    <dgm:cxn modelId="{4BB733EC-A621-49C8-B106-2B45F8823B5B}" srcId="{3532DE14-F8FE-490F-8515-81E9D570D224}" destId="{402D70BE-1F1B-44FF-B97E-9F5260A119F6}" srcOrd="0" destOrd="0" parTransId="{CABE7E23-96B6-427E-939A-0143E7EAA697}" sibTransId="{802A8A7D-9BD7-4686-B98E-FEBDE777FBE8}"/>
    <dgm:cxn modelId="{E4B5B9F1-2E22-4173-B09F-8C76CD88526B}" srcId="{B8CDAEBC-4DEC-4047-B9AC-0C78BF01814E}" destId="{41E20D2D-7367-4351-8232-43449768A709}" srcOrd="0" destOrd="0" parTransId="{13E45A26-2319-45F8-9DE1-6A4E36A7DC43}" sibTransId="{FE99E7E6-859C-4306-9487-CAB76FFAAA6F}"/>
    <dgm:cxn modelId="{4000D88E-C39A-4329-9071-12500100F848}" type="presParOf" srcId="{00C6F93C-C67B-4B19-B900-ADD709444D21}" destId="{FDF8F1D5-48E2-40BC-B89B-995842B67B98}" srcOrd="0" destOrd="0" presId="urn:microsoft.com/office/officeart/2005/8/layout/hierarchy2"/>
    <dgm:cxn modelId="{35D21313-EADC-4FFC-B0F1-668A4336D084}" type="presParOf" srcId="{FDF8F1D5-48E2-40BC-B89B-995842B67B98}" destId="{1FE5E2E1-17D5-4D1B-9B50-42BD8AAA50DB}" srcOrd="0" destOrd="0" presId="urn:microsoft.com/office/officeart/2005/8/layout/hierarchy2"/>
    <dgm:cxn modelId="{24C3ED8D-07C7-4FB2-A26C-CC82E4008238}" type="presParOf" srcId="{FDF8F1D5-48E2-40BC-B89B-995842B67B98}" destId="{27195FFF-D078-4675-9885-FAF75A4229A8}" srcOrd="1" destOrd="0" presId="urn:microsoft.com/office/officeart/2005/8/layout/hierarchy2"/>
    <dgm:cxn modelId="{B9162638-0A1B-47E9-8768-48AA73771087}" type="presParOf" srcId="{27195FFF-D078-4675-9885-FAF75A4229A8}" destId="{B67EEE54-DD59-405B-98E1-B1BB95D12B51}" srcOrd="0" destOrd="0" presId="urn:microsoft.com/office/officeart/2005/8/layout/hierarchy2"/>
    <dgm:cxn modelId="{653635D0-DCA4-4C32-8520-10B91A377812}" type="presParOf" srcId="{B67EEE54-DD59-405B-98E1-B1BB95D12B51}" destId="{6F72292D-F508-4A3D-8311-190C3F6D26D3}" srcOrd="0" destOrd="0" presId="urn:microsoft.com/office/officeart/2005/8/layout/hierarchy2"/>
    <dgm:cxn modelId="{96DFFFB5-1CF4-4353-A82C-02ED8B8CD0B9}" type="presParOf" srcId="{27195FFF-D078-4675-9885-FAF75A4229A8}" destId="{EB08749C-DF67-4C3D-B3FE-C5961E6D678B}" srcOrd="1" destOrd="0" presId="urn:microsoft.com/office/officeart/2005/8/layout/hierarchy2"/>
    <dgm:cxn modelId="{AA01B707-6391-4CAA-93C8-D8E5D7AB9276}" type="presParOf" srcId="{EB08749C-DF67-4C3D-B3FE-C5961E6D678B}" destId="{47A3065E-BF1E-46C3-9226-8FD23BABC39A}" srcOrd="0" destOrd="0" presId="urn:microsoft.com/office/officeart/2005/8/layout/hierarchy2"/>
    <dgm:cxn modelId="{430E3C2C-4D15-4476-8BAF-69D73637A468}" type="presParOf" srcId="{EB08749C-DF67-4C3D-B3FE-C5961E6D678B}" destId="{FE1ADDBB-ACDE-4EF6-BB23-1CC3775FA0AF}" srcOrd="1" destOrd="0" presId="urn:microsoft.com/office/officeart/2005/8/layout/hierarchy2"/>
    <dgm:cxn modelId="{0D542EE4-6DB5-4994-9C9A-6DB4945FAA0D}" type="presParOf" srcId="{FE1ADDBB-ACDE-4EF6-BB23-1CC3775FA0AF}" destId="{B58130E3-B805-446A-A4E4-9C26685E8C9C}" srcOrd="0" destOrd="0" presId="urn:microsoft.com/office/officeart/2005/8/layout/hierarchy2"/>
    <dgm:cxn modelId="{ED6712D2-55A7-4ED0-AAD2-B4FCAD430246}" type="presParOf" srcId="{B58130E3-B805-446A-A4E4-9C26685E8C9C}" destId="{351D1F6A-3F27-41E9-B58C-1D11CD85B809}" srcOrd="0" destOrd="0" presId="urn:microsoft.com/office/officeart/2005/8/layout/hierarchy2"/>
    <dgm:cxn modelId="{E4BFBD73-35D3-44FE-9074-A7D0BBD5A0CD}" type="presParOf" srcId="{FE1ADDBB-ACDE-4EF6-BB23-1CC3775FA0AF}" destId="{C0C8FA98-8D7D-437F-87ED-C9227F4614E4}" srcOrd="1" destOrd="0" presId="urn:microsoft.com/office/officeart/2005/8/layout/hierarchy2"/>
    <dgm:cxn modelId="{E23CDE19-2C8E-48A0-B858-F28F6E4016BC}" type="presParOf" srcId="{C0C8FA98-8D7D-437F-87ED-C9227F4614E4}" destId="{FAB33FE7-BF1C-428E-B8AE-FBD61FBC5C12}" srcOrd="0" destOrd="0" presId="urn:microsoft.com/office/officeart/2005/8/layout/hierarchy2"/>
    <dgm:cxn modelId="{EF8334D3-B914-4980-A4D5-6F9BDF66EB2C}" type="presParOf" srcId="{C0C8FA98-8D7D-437F-87ED-C9227F4614E4}" destId="{FE69A9AA-8460-415C-A53A-A8282C2B93CA}" srcOrd="1" destOrd="0" presId="urn:microsoft.com/office/officeart/2005/8/layout/hierarchy2"/>
    <dgm:cxn modelId="{E6402FE9-99A6-4C8A-AE89-0E14A151550D}" type="presParOf" srcId="{FE69A9AA-8460-415C-A53A-A8282C2B93CA}" destId="{1427E255-E93D-4179-9BE9-9E5801F4318A}" srcOrd="0" destOrd="0" presId="urn:microsoft.com/office/officeart/2005/8/layout/hierarchy2"/>
    <dgm:cxn modelId="{51BD2277-77EE-40AD-AD30-EEED536A1224}" type="presParOf" srcId="{1427E255-E93D-4179-9BE9-9E5801F4318A}" destId="{0E5A9D15-2ECF-41C8-948E-6948B623581C}" srcOrd="0" destOrd="0" presId="urn:microsoft.com/office/officeart/2005/8/layout/hierarchy2"/>
    <dgm:cxn modelId="{9583678B-9D72-46CC-838E-279AEA2F95E1}" type="presParOf" srcId="{FE69A9AA-8460-415C-A53A-A8282C2B93CA}" destId="{20BCB7D0-8B00-4435-BD46-C87E58A64474}" srcOrd="1" destOrd="0" presId="urn:microsoft.com/office/officeart/2005/8/layout/hierarchy2"/>
    <dgm:cxn modelId="{DDB4CA27-7A1A-4BF2-BF9D-4DBD913AE5C7}" type="presParOf" srcId="{20BCB7D0-8B00-4435-BD46-C87E58A64474}" destId="{01B6E076-0A40-4F9E-AE10-8F34EA36B969}" srcOrd="0" destOrd="0" presId="urn:microsoft.com/office/officeart/2005/8/layout/hierarchy2"/>
    <dgm:cxn modelId="{1A28E483-A8E4-493D-A45F-A97CD0C122A8}" type="presParOf" srcId="{20BCB7D0-8B00-4435-BD46-C87E58A64474}" destId="{E22D61F5-7858-469C-8D4D-58252EEF07B1}" srcOrd="1" destOrd="0" presId="urn:microsoft.com/office/officeart/2005/8/layout/hierarchy2"/>
    <dgm:cxn modelId="{0F6CE4C4-F963-404C-A000-08FA6CD3D247}" type="presParOf" srcId="{E22D61F5-7858-469C-8D4D-58252EEF07B1}" destId="{65E7A7CC-3F27-4C32-8EC2-7192EB53E231}" srcOrd="0" destOrd="0" presId="urn:microsoft.com/office/officeart/2005/8/layout/hierarchy2"/>
    <dgm:cxn modelId="{CA4A8A65-BCC7-4B93-A522-72F16D5ABA25}" type="presParOf" srcId="{65E7A7CC-3F27-4C32-8EC2-7192EB53E231}" destId="{21AC8367-D07B-4A90-AD37-A7901D9DB386}" srcOrd="0" destOrd="0" presId="urn:microsoft.com/office/officeart/2005/8/layout/hierarchy2"/>
    <dgm:cxn modelId="{4B740282-4ABE-49AA-AFEE-E4E78C818CE6}" type="presParOf" srcId="{E22D61F5-7858-469C-8D4D-58252EEF07B1}" destId="{83F4183E-B9ED-4FE7-A0A8-9797AC8D3CF3}" srcOrd="1" destOrd="0" presId="urn:microsoft.com/office/officeart/2005/8/layout/hierarchy2"/>
    <dgm:cxn modelId="{228FBA9A-7938-47D3-8183-D89DDD2FB3EB}" type="presParOf" srcId="{83F4183E-B9ED-4FE7-A0A8-9797AC8D3CF3}" destId="{110CEA23-00E0-4EB4-B500-3B5FEA67CF96}" srcOrd="0" destOrd="0" presId="urn:microsoft.com/office/officeart/2005/8/layout/hierarchy2"/>
    <dgm:cxn modelId="{90FEE968-B294-42AC-BD4D-37A0A22BD49A}" type="presParOf" srcId="{83F4183E-B9ED-4FE7-A0A8-9797AC8D3CF3}" destId="{2922C6D7-E679-4ADF-9185-6A9D5B8CB6C9}" srcOrd="1" destOrd="0" presId="urn:microsoft.com/office/officeart/2005/8/layout/hierarchy2"/>
    <dgm:cxn modelId="{2096A8B3-FA33-4930-A60E-B7B1B30FB6E8}" type="presParOf" srcId="{FE69A9AA-8460-415C-A53A-A8282C2B93CA}" destId="{57743CBC-3C1B-497E-8B1F-ABDE48D986E9}" srcOrd="2" destOrd="0" presId="urn:microsoft.com/office/officeart/2005/8/layout/hierarchy2"/>
    <dgm:cxn modelId="{BEABB4C6-65DC-4148-B63B-46A19E12CB88}" type="presParOf" srcId="{57743CBC-3C1B-497E-8B1F-ABDE48D986E9}" destId="{8ECCB840-2771-40EA-B555-60B5185FB34A}" srcOrd="0" destOrd="0" presId="urn:microsoft.com/office/officeart/2005/8/layout/hierarchy2"/>
    <dgm:cxn modelId="{B9788090-B71F-4D0B-8D6E-8C5D67B21EFE}" type="presParOf" srcId="{FE69A9AA-8460-415C-A53A-A8282C2B93CA}" destId="{6759EC01-07B7-40F5-9665-4A3E3D66F79D}" srcOrd="3" destOrd="0" presId="urn:microsoft.com/office/officeart/2005/8/layout/hierarchy2"/>
    <dgm:cxn modelId="{5770F883-E662-40E4-B129-C947CF4F370A}" type="presParOf" srcId="{6759EC01-07B7-40F5-9665-4A3E3D66F79D}" destId="{FEDB89AA-CAC8-49DB-8E68-7A88AA16E533}" srcOrd="0" destOrd="0" presId="urn:microsoft.com/office/officeart/2005/8/layout/hierarchy2"/>
    <dgm:cxn modelId="{C632A3DC-1EBF-4F7F-9F24-94856701F2F1}" type="presParOf" srcId="{6759EC01-07B7-40F5-9665-4A3E3D66F79D}" destId="{358C8B48-9C4C-4CEF-B470-AE60EE97E10E}" srcOrd="1" destOrd="0" presId="urn:microsoft.com/office/officeart/2005/8/layout/hierarchy2"/>
    <dgm:cxn modelId="{5D2F585B-DA79-4ED9-ADC6-C5C68961D4D2}" type="presParOf" srcId="{358C8B48-9C4C-4CEF-B470-AE60EE97E10E}" destId="{A333BD3E-A2E2-40B5-88D9-139BC32F59ED}" srcOrd="0" destOrd="0" presId="urn:microsoft.com/office/officeart/2005/8/layout/hierarchy2"/>
    <dgm:cxn modelId="{7A586935-B353-4672-903E-98D430516185}" type="presParOf" srcId="{A333BD3E-A2E2-40B5-88D9-139BC32F59ED}" destId="{3FF51159-2F89-41CF-9B14-02AF6D63836B}" srcOrd="0" destOrd="0" presId="urn:microsoft.com/office/officeart/2005/8/layout/hierarchy2"/>
    <dgm:cxn modelId="{C1B4513A-4B30-4B7E-B324-B79B449FE25D}" type="presParOf" srcId="{358C8B48-9C4C-4CEF-B470-AE60EE97E10E}" destId="{CB32A6E3-0B60-4DE4-A4B1-067B5BCB7657}" srcOrd="1" destOrd="0" presId="urn:microsoft.com/office/officeart/2005/8/layout/hierarchy2"/>
    <dgm:cxn modelId="{F51B1F00-CA4A-4701-A9CB-2725AEA2BD0B}" type="presParOf" srcId="{CB32A6E3-0B60-4DE4-A4B1-067B5BCB7657}" destId="{975D3C55-E725-4248-ADAD-74C9907938B1}" srcOrd="0" destOrd="0" presId="urn:microsoft.com/office/officeart/2005/8/layout/hierarchy2"/>
    <dgm:cxn modelId="{7F04F46F-334C-4ABF-90A6-30EBBD740FB9}" type="presParOf" srcId="{CB32A6E3-0B60-4DE4-A4B1-067B5BCB7657}" destId="{6A16BF09-2EC0-4C89-93E1-4D4B5BC0CCAB}" srcOrd="1" destOrd="0" presId="urn:microsoft.com/office/officeart/2005/8/layout/hierarchy2"/>
    <dgm:cxn modelId="{12760DBD-D573-4F04-AC31-CDE009DCF40E}" type="presParOf" srcId="{FE69A9AA-8460-415C-A53A-A8282C2B93CA}" destId="{5E1CE6E1-4EE8-49B6-94B9-C422AAAF05FA}" srcOrd="4" destOrd="0" presId="urn:microsoft.com/office/officeart/2005/8/layout/hierarchy2"/>
    <dgm:cxn modelId="{A9D4565C-3EE8-4E27-9C77-3977BF527DD7}" type="presParOf" srcId="{5E1CE6E1-4EE8-49B6-94B9-C422AAAF05FA}" destId="{A8393FF1-E2A4-4CD7-8FF4-37BDAEBCEC76}" srcOrd="0" destOrd="0" presId="urn:microsoft.com/office/officeart/2005/8/layout/hierarchy2"/>
    <dgm:cxn modelId="{2BCD7802-3841-492B-B740-49953B50BACF}" type="presParOf" srcId="{FE69A9AA-8460-415C-A53A-A8282C2B93CA}" destId="{9488BCBE-86D7-47D9-9E68-1ABE210DFEEA}" srcOrd="5" destOrd="0" presId="urn:microsoft.com/office/officeart/2005/8/layout/hierarchy2"/>
    <dgm:cxn modelId="{788BDC6D-91C5-4FA4-9AB4-005C758812F9}" type="presParOf" srcId="{9488BCBE-86D7-47D9-9E68-1ABE210DFEEA}" destId="{173B7249-1DAF-4503-A99B-ECB0819D4888}" srcOrd="0" destOrd="0" presId="urn:microsoft.com/office/officeart/2005/8/layout/hierarchy2"/>
    <dgm:cxn modelId="{6F29D87F-7AEC-4CC2-BF15-DC5A5CFF9521}" type="presParOf" srcId="{9488BCBE-86D7-47D9-9E68-1ABE210DFEEA}" destId="{F6B882B3-32BB-45B2-A6CE-FED2A8DCBEA7}" srcOrd="1" destOrd="0" presId="urn:microsoft.com/office/officeart/2005/8/layout/hierarchy2"/>
    <dgm:cxn modelId="{7865D5A2-4CCC-440A-914C-2EE24F329918}" type="presParOf" srcId="{F6B882B3-32BB-45B2-A6CE-FED2A8DCBEA7}" destId="{66D4518D-0120-4DBE-AA84-49BD6EA623B7}" srcOrd="0" destOrd="0" presId="urn:microsoft.com/office/officeart/2005/8/layout/hierarchy2"/>
    <dgm:cxn modelId="{8898D2E8-FA61-4405-8472-C490EFE7CB27}" type="presParOf" srcId="{66D4518D-0120-4DBE-AA84-49BD6EA623B7}" destId="{2345BAB6-D859-4F9C-BA97-6E5A58B8B7BB}" srcOrd="0" destOrd="0" presId="urn:microsoft.com/office/officeart/2005/8/layout/hierarchy2"/>
    <dgm:cxn modelId="{5806E005-A213-4B0C-B73F-A0CAFB9DD17B}" type="presParOf" srcId="{F6B882B3-32BB-45B2-A6CE-FED2A8DCBEA7}" destId="{1C18CB14-2417-4659-A15A-69C2F9DFBAB3}" srcOrd="1" destOrd="0" presId="urn:microsoft.com/office/officeart/2005/8/layout/hierarchy2"/>
    <dgm:cxn modelId="{69742D40-3D1A-4E34-B1BD-766DAE8C3F17}" type="presParOf" srcId="{1C18CB14-2417-4659-A15A-69C2F9DFBAB3}" destId="{0D56C0DF-4B1A-4F7C-94F7-1B044D204AEC}" srcOrd="0" destOrd="0" presId="urn:microsoft.com/office/officeart/2005/8/layout/hierarchy2"/>
    <dgm:cxn modelId="{3E6B2DDE-6963-45C9-9FB5-43D7113CE29B}" type="presParOf" srcId="{1C18CB14-2417-4659-A15A-69C2F9DFBAB3}" destId="{77940090-E995-48C4-AC94-9FD56C180797}" srcOrd="1" destOrd="0" presId="urn:microsoft.com/office/officeart/2005/8/layout/hierarchy2"/>
    <dgm:cxn modelId="{24EE356D-27D7-43CD-8E1B-D74334077F24}" type="presParOf" srcId="{FE1ADDBB-ACDE-4EF6-BB23-1CC3775FA0AF}" destId="{069F6110-13F7-4078-9CA9-4A6AB04C0262}" srcOrd="2" destOrd="0" presId="urn:microsoft.com/office/officeart/2005/8/layout/hierarchy2"/>
    <dgm:cxn modelId="{BD272D86-8E70-4CD4-91E3-C7BC8BB5B5F3}" type="presParOf" srcId="{069F6110-13F7-4078-9CA9-4A6AB04C0262}" destId="{55483F16-A691-4930-9A6B-0FB10C5F421A}" srcOrd="0" destOrd="0" presId="urn:microsoft.com/office/officeart/2005/8/layout/hierarchy2"/>
    <dgm:cxn modelId="{C701B517-D7DD-4A4B-8BD1-91194D1B1FA6}" type="presParOf" srcId="{FE1ADDBB-ACDE-4EF6-BB23-1CC3775FA0AF}" destId="{651E3C06-1175-4902-9EBA-E92D212B750F}" srcOrd="3" destOrd="0" presId="urn:microsoft.com/office/officeart/2005/8/layout/hierarchy2"/>
    <dgm:cxn modelId="{5E77D158-5116-457F-9475-76D60414D632}" type="presParOf" srcId="{651E3C06-1175-4902-9EBA-E92D212B750F}" destId="{4D5BFD04-72C0-4F1F-8289-009FCAB82B22}" srcOrd="0" destOrd="0" presId="urn:microsoft.com/office/officeart/2005/8/layout/hierarchy2"/>
    <dgm:cxn modelId="{070C762D-3B05-40E4-9594-0466F30ADB27}" type="presParOf" srcId="{651E3C06-1175-4902-9EBA-E92D212B750F}" destId="{44B3837D-D49F-456C-830A-A023981FC514}" srcOrd="1" destOrd="0" presId="urn:microsoft.com/office/officeart/2005/8/layout/hierarchy2"/>
    <dgm:cxn modelId="{6CAC0BB0-6508-48F8-AD7C-55593D9D96BA}" type="presParOf" srcId="{27195FFF-D078-4675-9885-FAF75A4229A8}" destId="{ECDE7DEA-3766-45F4-9F10-B8C4D25C1F98}" srcOrd="2" destOrd="0" presId="urn:microsoft.com/office/officeart/2005/8/layout/hierarchy2"/>
    <dgm:cxn modelId="{91AA93F6-6029-45EF-8348-5FAFF43919F5}" type="presParOf" srcId="{ECDE7DEA-3766-45F4-9F10-B8C4D25C1F98}" destId="{27F3090E-E03C-48B4-A7D0-8B8FD7A71C32}" srcOrd="0" destOrd="0" presId="urn:microsoft.com/office/officeart/2005/8/layout/hierarchy2"/>
    <dgm:cxn modelId="{7BF92D69-4AC7-4EBB-9A83-C1F789EE096B}" type="presParOf" srcId="{27195FFF-D078-4675-9885-FAF75A4229A8}" destId="{CEB8012C-F334-4107-AB07-0594D4782866}" srcOrd="3" destOrd="0" presId="urn:microsoft.com/office/officeart/2005/8/layout/hierarchy2"/>
    <dgm:cxn modelId="{702448DD-4721-4E73-BA0F-5D91413511EE}" type="presParOf" srcId="{CEB8012C-F334-4107-AB07-0594D4782866}" destId="{66AB4BC4-973A-42E0-B3F8-FFF75FF98B8B}" srcOrd="0" destOrd="0" presId="urn:microsoft.com/office/officeart/2005/8/layout/hierarchy2"/>
    <dgm:cxn modelId="{255EDC47-0E5C-4C63-A802-04E54954EC5A}" type="presParOf" srcId="{CEB8012C-F334-4107-AB07-0594D4782866}" destId="{B0BD7817-C3F5-4D9A-A912-31505D865695}" srcOrd="1" destOrd="0" presId="urn:microsoft.com/office/officeart/2005/8/layout/hierarchy2"/>
    <dgm:cxn modelId="{75B401B6-08E3-4594-9B3B-3AA3B49E64FF}" type="presParOf" srcId="{B0BD7817-C3F5-4D9A-A912-31505D865695}" destId="{839685F7-0157-46D0-AAC6-FBE695795880}" srcOrd="0" destOrd="0" presId="urn:microsoft.com/office/officeart/2005/8/layout/hierarchy2"/>
    <dgm:cxn modelId="{13AF5DA1-0289-47AA-A7BA-BAD20B7F5EAA}" type="presParOf" srcId="{839685F7-0157-46D0-AAC6-FBE695795880}" destId="{B76D1584-9B0E-4718-A99F-5594960D1DAE}" srcOrd="0" destOrd="0" presId="urn:microsoft.com/office/officeart/2005/8/layout/hierarchy2"/>
    <dgm:cxn modelId="{88F73F02-ADE2-493B-900D-730312D3288A}" type="presParOf" srcId="{B0BD7817-C3F5-4D9A-A912-31505D865695}" destId="{E87963ED-1BBD-4E9A-8790-54AB2A32A49C}" srcOrd="1" destOrd="0" presId="urn:microsoft.com/office/officeart/2005/8/layout/hierarchy2"/>
    <dgm:cxn modelId="{4398236A-36AE-4ADD-ADE7-4744215233D9}" type="presParOf" srcId="{E87963ED-1BBD-4E9A-8790-54AB2A32A49C}" destId="{4A7D39C7-3C5D-467B-9B4B-58E132AC1CF1}" srcOrd="0" destOrd="0" presId="urn:microsoft.com/office/officeart/2005/8/layout/hierarchy2"/>
    <dgm:cxn modelId="{DF01F863-D462-4785-9CAB-000899F9E34A}" type="presParOf" srcId="{E87963ED-1BBD-4E9A-8790-54AB2A32A49C}" destId="{699F0E8C-741A-4E05-9340-9BE2B37C1335}" srcOrd="1" destOrd="0" presId="urn:microsoft.com/office/officeart/2005/8/layout/hierarchy2"/>
    <dgm:cxn modelId="{7CE53B9C-C465-44D8-88C7-3C2FA6422E62}" type="presParOf" srcId="{699F0E8C-741A-4E05-9340-9BE2B37C1335}" destId="{39B9B4FB-4688-49D4-9D62-E477B4567C2F}" srcOrd="0" destOrd="0" presId="urn:microsoft.com/office/officeart/2005/8/layout/hierarchy2"/>
    <dgm:cxn modelId="{A859787B-C97E-4E54-B7DA-4667F51E0322}" type="presParOf" srcId="{39B9B4FB-4688-49D4-9D62-E477B4567C2F}" destId="{BE179B19-F24E-4B37-BDDF-47FE22A73433}" srcOrd="0" destOrd="0" presId="urn:microsoft.com/office/officeart/2005/8/layout/hierarchy2"/>
    <dgm:cxn modelId="{EF5E928A-741B-4B31-A3A9-48370E66A1D9}" type="presParOf" srcId="{699F0E8C-741A-4E05-9340-9BE2B37C1335}" destId="{9E181ED1-B363-4498-9D9A-E1DA41E37B6D}" srcOrd="1" destOrd="0" presId="urn:microsoft.com/office/officeart/2005/8/layout/hierarchy2"/>
    <dgm:cxn modelId="{81303900-2DF2-4CE2-AF8F-C9D80307A5AD}" type="presParOf" srcId="{9E181ED1-B363-4498-9D9A-E1DA41E37B6D}" destId="{50661956-08C2-42CC-8719-FCEE78414935}" srcOrd="0" destOrd="0" presId="urn:microsoft.com/office/officeart/2005/8/layout/hierarchy2"/>
    <dgm:cxn modelId="{A44E7E5B-26F3-4769-ADFB-314A9C83DF30}" type="presParOf" srcId="{9E181ED1-B363-4498-9D9A-E1DA41E37B6D}" destId="{B3334A41-4B3A-4339-918C-E5F4B88AFA8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D1BBBE-3C38-40C7-93DB-1E20443CF942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79FF136F-233D-497F-A204-0CF60BB8CA28}">
      <dgm:prSet phldrT="[Texto]" custT="1"/>
      <dgm:spPr/>
      <dgm:t>
        <a:bodyPr/>
        <a:lstStyle/>
        <a:p>
          <a:r>
            <a:rPr lang="es-CL" sz="2000" b="1" dirty="0"/>
            <a:t>Riesgo Legal</a:t>
          </a:r>
        </a:p>
      </dgm:t>
    </dgm:pt>
    <dgm:pt modelId="{06E0E934-3071-413B-B87B-6BC72580B9A1}" type="parTrans" cxnId="{FFBDAA4C-006E-4A7A-9658-907FD3E8DD82}">
      <dgm:prSet/>
      <dgm:spPr/>
      <dgm:t>
        <a:bodyPr/>
        <a:lstStyle/>
        <a:p>
          <a:endParaRPr lang="es-CL"/>
        </a:p>
      </dgm:t>
    </dgm:pt>
    <dgm:pt modelId="{855511D8-5F5B-40F4-A78C-C737D44CB13D}" type="sibTrans" cxnId="{FFBDAA4C-006E-4A7A-9658-907FD3E8DD82}">
      <dgm:prSet/>
      <dgm:spPr/>
      <dgm:t>
        <a:bodyPr/>
        <a:lstStyle/>
        <a:p>
          <a:endParaRPr lang="es-CL"/>
        </a:p>
      </dgm:t>
    </dgm:pt>
    <dgm:pt modelId="{BEEEDC59-F01C-4DA2-A79A-A8C702EA240B}">
      <dgm:prSet phldrT="[Texto]" custT="1"/>
      <dgm:spPr/>
      <dgm:t>
        <a:bodyPr lIns="180000" rIns="180000"/>
        <a:lstStyle/>
        <a:p>
          <a:r>
            <a:rPr lang="es-CL" sz="1100" dirty="0"/>
            <a:t> La existencia de vacíos legales, interpretaciones erróneas o incertidumbre pueden afectar la seguridad jurídica de las transacciones generando la pérdida de confianza en el sistema.</a:t>
          </a:r>
        </a:p>
      </dgm:t>
    </dgm:pt>
    <dgm:pt modelId="{5A8329B1-1592-4ADD-AB11-FCA4B71FAD4F}" type="parTrans" cxnId="{2BC2A342-213E-4AD0-A731-C622235A0A30}">
      <dgm:prSet/>
      <dgm:spPr/>
      <dgm:t>
        <a:bodyPr/>
        <a:lstStyle/>
        <a:p>
          <a:endParaRPr lang="es-CL"/>
        </a:p>
      </dgm:t>
    </dgm:pt>
    <dgm:pt modelId="{5AB67D24-79E5-48D8-B3D0-5F3AFBAAC7BA}" type="sibTrans" cxnId="{2BC2A342-213E-4AD0-A731-C622235A0A30}">
      <dgm:prSet/>
      <dgm:spPr/>
      <dgm:t>
        <a:bodyPr/>
        <a:lstStyle/>
        <a:p>
          <a:endParaRPr lang="es-CL"/>
        </a:p>
      </dgm:t>
    </dgm:pt>
    <dgm:pt modelId="{0742A402-9C79-40D8-808B-62BF0FFEE98E}">
      <dgm:prSet phldrT="[Texto]" custT="1"/>
      <dgm:spPr/>
      <dgm:t>
        <a:bodyPr lIns="180000" rIns="180000"/>
        <a:lstStyle/>
        <a:p>
          <a:r>
            <a:rPr lang="es-CL" sz="1100" dirty="0"/>
            <a:t> La aplicación más evidente está en el caso de los SPAV que entregan certeza jurídica a las transacciones determinando el momento exacto en el que los pagos pasan a ser irrevocables e incondicionales, lo que se conoce internacionalmente como “</a:t>
          </a:r>
          <a:r>
            <a:rPr lang="es-CL" sz="1100" i="1" dirty="0" err="1"/>
            <a:t>Finality</a:t>
          </a:r>
          <a:r>
            <a:rPr lang="es-CL" sz="1100" dirty="0"/>
            <a:t>” o “Firmeza”.</a:t>
          </a:r>
        </a:p>
      </dgm:t>
    </dgm:pt>
    <dgm:pt modelId="{C08BB027-AE2E-4D7F-91A3-D6A7889F386F}" type="parTrans" cxnId="{83513B3E-EC6A-4ACF-AE8D-71DE25A040D3}">
      <dgm:prSet/>
      <dgm:spPr/>
      <dgm:t>
        <a:bodyPr/>
        <a:lstStyle/>
        <a:p>
          <a:endParaRPr lang="es-CL"/>
        </a:p>
      </dgm:t>
    </dgm:pt>
    <dgm:pt modelId="{6D70F3F9-E79B-4852-8F57-FCC11DC1BCA1}" type="sibTrans" cxnId="{83513B3E-EC6A-4ACF-AE8D-71DE25A040D3}">
      <dgm:prSet/>
      <dgm:spPr/>
      <dgm:t>
        <a:bodyPr/>
        <a:lstStyle/>
        <a:p>
          <a:endParaRPr lang="es-CL"/>
        </a:p>
      </dgm:t>
    </dgm:pt>
    <dgm:pt modelId="{14994D54-9E39-4C00-BD98-335C13A6CCC1}">
      <dgm:prSet phldrT="[Texto]" custT="1"/>
      <dgm:spPr/>
      <dgm:t>
        <a:bodyPr/>
        <a:lstStyle/>
        <a:p>
          <a:r>
            <a:rPr lang="es-CL" sz="2000" b="1" dirty="0"/>
            <a:t>Riesgo de Crédito — Contraparte</a:t>
          </a:r>
        </a:p>
      </dgm:t>
    </dgm:pt>
    <dgm:pt modelId="{E32F2930-B263-47BC-B296-AB367B46AA88}" type="parTrans" cxnId="{D30DFAE6-B3BA-4463-9AB4-A85342301CE3}">
      <dgm:prSet/>
      <dgm:spPr/>
      <dgm:t>
        <a:bodyPr/>
        <a:lstStyle/>
        <a:p>
          <a:endParaRPr lang="es-CL"/>
        </a:p>
      </dgm:t>
    </dgm:pt>
    <dgm:pt modelId="{531C40C6-6C1E-482A-97C5-03123CCE417F}" type="sibTrans" cxnId="{D30DFAE6-B3BA-4463-9AB4-A85342301CE3}">
      <dgm:prSet/>
      <dgm:spPr/>
      <dgm:t>
        <a:bodyPr/>
        <a:lstStyle/>
        <a:p>
          <a:endParaRPr lang="es-CL"/>
        </a:p>
      </dgm:t>
    </dgm:pt>
    <dgm:pt modelId="{B0A9D690-AAD5-4955-BF44-9A1B37FCA541}">
      <dgm:prSet phldrT="[Texto]" custT="1"/>
      <dgm:spPr/>
      <dgm:t>
        <a:bodyPr lIns="180000" rIns="180000"/>
        <a:lstStyle/>
        <a:p>
          <a:r>
            <a:rPr lang="es-CL" sz="1100" dirty="0"/>
            <a:t> Las distintas transacciones están sujetas a riesgo de crédito, en particular riesgo de contraparte, que surge ante la posibilidad que un agente no cumpla con su parte en una transacción o intercambio. </a:t>
          </a:r>
        </a:p>
      </dgm:t>
    </dgm:pt>
    <dgm:pt modelId="{79C69E39-C676-4F08-856C-4EE5A3C81FFC}" type="parTrans" cxnId="{8D60584C-154D-41B9-A5E1-FA2E8387A3E7}">
      <dgm:prSet/>
      <dgm:spPr/>
      <dgm:t>
        <a:bodyPr/>
        <a:lstStyle/>
        <a:p>
          <a:endParaRPr lang="es-CL"/>
        </a:p>
      </dgm:t>
    </dgm:pt>
    <dgm:pt modelId="{FC3A1233-A230-46BD-ACB4-22AEC4A51CC0}" type="sibTrans" cxnId="{8D60584C-154D-41B9-A5E1-FA2E8387A3E7}">
      <dgm:prSet/>
      <dgm:spPr/>
      <dgm:t>
        <a:bodyPr/>
        <a:lstStyle/>
        <a:p>
          <a:endParaRPr lang="es-CL"/>
        </a:p>
      </dgm:t>
    </dgm:pt>
    <dgm:pt modelId="{1A9E58D5-74BB-435C-82F5-31F4DBFA0765}">
      <dgm:prSet phldrT="[Texto]" custT="1"/>
      <dgm:spPr/>
      <dgm:t>
        <a:bodyPr/>
        <a:lstStyle/>
        <a:p>
          <a:r>
            <a:rPr lang="es-CL" sz="2000" b="1" dirty="0"/>
            <a:t>Riesgo de liquidez</a:t>
          </a:r>
        </a:p>
      </dgm:t>
    </dgm:pt>
    <dgm:pt modelId="{A1002710-8D7E-423C-A89E-5CE263950518}" type="parTrans" cxnId="{882C893B-F91E-4009-A7CA-A10603F2D57B}">
      <dgm:prSet/>
      <dgm:spPr/>
      <dgm:t>
        <a:bodyPr/>
        <a:lstStyle/>
        <a:p>
          <a:endParaRPr lang="es-CL"/>
        </a:p>
      </dgm:t>
    </dgm:pt>
    <dgm:pt modelId="{8B826BF5-D13E-4669-BF81-7B1D48E4552F}" type="sibTrans" cxnId="{882C893B-F91E-4009-A7CA-A10603F2D57B}">
      <dgm:prSet/>
      <dgm:spPr/>
      <dgm:t>
        <a:bodyPr/>
        <a:lstStyle/>
        <a:p>
          <a:endParaRPr lang="es-CL"/>
        </a:p>
      </dgm:t>
    </dgm:pt>
    <dgm:pt modelId="{8795D96A-1578-4D63-BBB5-03AE4B4397CE}">
      <dgm:prSet phldrT="[Texto]" custT="1"/>
      <dgm:spPr/>
      <dgm:t>
        <a:bodyPr lIns="180000" rIns="180000"/>
        <a:lstStyle/>
        <a:p>
          <a:r>
            <a:rPr lang="es-CL" sz="1100" dirty="0"/>
            <a:t> Debido a la alta demanda de activos líquidos o efectivo para la realización de las distintas transacciones, los agentes financieros están sujetos a la falta de fondeo para realizar el pago correspondiente. </a:t>
          </a:r>
        </a:p>
      </dgm:t>
    </dgm:pt>
    <dgm:pt modelId="{2BB6DBCD-F303-4A3C-A51B-B9DEC996694A}" type="parTrans" cxnId="{2325FB20-18F8-4454-9112-3D0532D1C8C3}">
      <dgm:prSet/>
      <dgm:spPr/>
      <dgm:t>
        <a:bodyPr/>
        <a:lstStyle/>
        <a:p>
          <a:endParaRPr lang="es-CL"/>
        </a:p>
      </dgm:t>
    </dgm:pt>
    <dgm:pt modelId="{8FC3800B-7678-4F2F-87D2-509F7CA87C03}" type="sibTrans" cxnId="{2325FB20-18F8-4454-9112-3D0532D1C8C3}">
      <dgm:prSet/>
      <dgm:spPr/>
      <dgm:t>
        <a:bodyPr/>
        <a:lstStyle/>
        <a:p>
          <a:endParaRPr lang="es-CL"/>
        </a:p>
      </dgm:t>
    </dgm:pt>
    <dgm:pt modelId="{89618F2F-9E9E-4547-8609-7C3BE31770D9}">
      <dgm:prSet custT="1"/>
      <dgm:spPr/>
      <dgm:t>
        <a:bodyPr/>
        <a:lstStyle/>
        <a:p>
          <a:r>
            <a:rPr lang="es-CL" sz="2000" b="1" dirty="0"/>
            <a:t>Riesgo Operacional</a:t>
          </a:r>
        </a:p>
      </dgm:t>
    </dgm:pt>
    <dgm:pt modelId="{89D6A1A0-D0B7-4D8E-843E-22C33E2FAA09}" type="parTrans" cxnId="{86B181D1-7142-449E-BB43-EA32DDC44E84}">
      <dgm:prSet/>
      <dgm:spPr/>
      <dgm:t>
        <a:bodyPr/>
        <a:lstStyle/>
        <a:p>
          <a:endParaRPr lang="es-CL"/>
        </a:p>
      </dgm:t>
    </dgm:pt>
    <dgm:pt modelId="{1BAAAFC3-DA0A-476B-ACA8-CC00CDCAA8A6}" type="sibTrans" cxnId="{86B181D1-7142-449E-BB43-EA32DDC44E84}">
      <dgm:prSet/>
      <dgm:spPr/>
      <dgm:t>
        <a:bodyPr/>
        <a:lstStyle/>
        <a:p>
          <a:endParaRPr lang="es-CL"/>
        </a:p>
      </dgm:t>
    </dgm:pt>
    <dgm:pt modelId="{F3916C08-0DD2-4B3B-BEEC-C9AB0D5A5DEF}">
      <dgm:prSet custT="1"/>
      <dgm:spPr/>
      <dgm:t>
        <a:bodyPr lIns="180000" tIns="18000" rIns="180000"/>
        <a:lstStyle/>
        <a:p>
          <a:r>
            <a:rPr lang="es-CL" sz="1100" dirty="0"/>
            <a:t> Al ser intensivos en procesos humanos y tecnológicos, todo sistema de pago es susceptible a riesgo operacional. </a:t>
          </a:r>
        </a:p>
      </dgm:t>
    </dgm:pt>
    <dgm:pt modelId="{F42038DE-B009-4ABB-BF8B-DA723CEDB1CE}" type="sibTrans" cxnId="{3E82E9DE-1406-44D7-B9DB-FB5CDED05075}">
      <dgm:prSet/>
      <dgm:spPr/>
      <dgm:t>
        <a:bodyPr/>
        <a:lstStyle/>
        <a:p>
          <a:endParaRPr lang="es-CL"/>
        </a:p>
      </dgm:t>
    </dgm:pt>
    <dgm:pt modelId="{1A2A266E-F282-4F8D-AFBC-4983B78CB6EC}" type="parTrans" cxnId="{3E82E9DE-1406-44D7-B9DB-FB5CDED05075}">
      <dgm:prSet/>
      <dgm:spPr/>
      <dgm:t>
        <a:bodyPr/>
        <a:lstStyle/>
        <a:p>
          <a:endParaRPr lang="es-CL"/>
        </a:p>
      </dgm:t>
    </dgm:pt>
    <dgm:pt modelId="{4A66CAF7-3F5E-4AB8-ACC7-6F5F98AB60DB}">
      <dgm:prSet phldrT="[Texto]" custT="1"/>
      <dgm:spPr/>
      <dgm:t>
        <a:bodyPr lIns="180000" rIns="180000"/>
        <a:lstStyle/>
        <a:p>
          <a:r>
            <a:rPr lang="es-CL" sz="1100" dirty="0"/>
            <a:t> Para ello las IMF implementan una serie de reglas, contratos y garantías, que permiten mitigar el riesgo de crédito. Además, es deseable que las IMF apliquen estándares de pago contra pago (</a:t>
          </a:r>
          <a:r>
            <a:rPr lang="es-CL" sz="1100" dirty="0" err="1"/>
            <a:t>PvP</a:t>
          </a:r>
          <a:r>
            <a:rPr lang="es-CL" sz="1100" dirty="0"/>
            <a:t>, en su sigla en inglés) o entrega, cuando se trata de un título, contra pago (</a:t>
          </a:r>
          <a:r>
            <a:rPr lang="es-CL" sz="1100" dirty="0" err="1"/>
            <a:t>DvP</a:t>
          </a:r>
          <a:r>
            <a:rPr lang="es-CL" sz="1100" dirty="0"/>
            <a:t>, en su sigla en inglés), entregando una parte si y solo si se ha recibido la opuesta.</a:t>
          </a:r>
        </a:p>
      </dgm:t>
    </dgm:pt>
    <dgm:pt modelId="{3DEB1BC3-77B1-4DC4-B327-39968F70949C}" type="parTrans" cxnId="{7E4C37BD-9ADB-41F4-AFA6-7A32AB6FB5D0}">
      <dgm:prSet/>
      <dgm:spPr/>
      <dgm:t>
        <a:bodyPr/>
        <a:lstStyle/>
        <a:p>
          <a:endParaRPr lang="es-CL"/>
        </a:p>
      </dgm:t>
    </dgm:pt>
    <dgm:pt modelId="{15F9D75A-28EC-4D04-8F2F-59D1F9E413DF}" type="sibTrans" cxnId="{7E4C37BD-9ADB-41F4-AFA6-7A32AB6FB5D0}">
      <dgm:prSet/>
      <dgm:spPr/>
      <dgm:t>
        <a:bodyPr/>
        <a:lstStyle/>
        <a:p>
          <a:endParaRPr lang="es-CL"/>
        </a:p>
      </dgm:t>
    </dgm:pt>
    <dgm:pt modelId="{8912F771-5EBF-4900-8824-9064A4AF3B6D}">
      <dgm:prSet phldrT="[Texto]" custT="1"/>
      <dgm:spPr/>
      <dgm:t>
        <a:bodyPr lIns="180000" rIns="180000"/>
        <a:lstStyle/>
        <a:p>
          <a:r>
            <a:rPr lang="es-CL" sz="1100" dirty="0"/>
            <a:t> Para ello, algunas IMF y Cámaras de compensación, acumulan pagos y realizan un proceso de compensación o neteo, para luego realizar la liquidación. De esta manera, reducen los requerimientos de activos líquidos necesarios. </a:t>
          </a:r>
        </a:p>
      </dgm:t>
    </dgm:pt>
    <dgm:pt modelId="{FA428C99-2633-46DC-A5C2-91EE19913EEB}" type="parTrans" cxnId="{2F8F264D-95CA-40F9-AFCE-4DAEFC549B04}">
      <dgm:prSet/>
      <dgm:spPr/>
      <dgm:t>
        <a:bodyPr/>
        <a:lstStyle/>
        <a:p>
          <a:endParaRPr lang="es-CL"/>
        </a:p>
      </dgm:t>
    </dgm:pt>
    <dgm:pt modelId="{EFDC4388-2579-48A0-AC6C-C631CE0F2B6A}" type="sibTrans" cxnId="{2F8F264D-95CA-40F9-AFCE-4DAEFC549B04}">
      <dgm:prSet/>
      <dgm:spPr/>
      <dgm:t>
        <a:bodyPr/>
        <a:lstStyle/>
        <a:p>
          <a:endParaRPr lang="es-CL"/>
        </a:p>
      </dgm:t>
    </dgm:pt>
    <dgm:pt modelId="{A6E0D0CB-FC8E-4002-8CAE-339391819768}">
      <dgm:prSet phldrT="[Texto]" custT="1"/>
      <dgm:spPr/>
      <dgm:t>
        <a:bodyPr lIns="180000" tIns="18000" rIns="180000"/>
        <a:lstStyle/>
        <a:p>
          <a:r>
            <a:rPr lang="es-CL" sz="1100" dirty="0"/>
            <a:t> Sin embargo, las IMF pueden mitigar este riesgo y hacer más eficientes los procesos de </a:t>
          </a:r>
          <a:r>
            <a:rPr lang="es-CL" sz="1100" i="1" dirty="0"/>
            <a:t>post trading</a:t>
          </a:r>
          <a:r>
            <a:rPr lang="es-CL" sz="1100" dirty="0"/>
            <a:t>, al especializarse e implementar procedimientos y tecnología con altos estándares. </a:t>
          </a:r>
        </a:p>
      </dgm:t>
    </dgm:pt>
    <dgm:pt modelId="{23B5C4C0-97EA-48DA-92D8-51EFCF7A20D8}" type="parTrans" cxnId="{85A7C0F6-C64A-4466-8D37-5D8E5AD171D4}">
      <dgm:prSet/>
      <dgm:spPr/>
      <dgm:t>
        <a:bodyPr/>
        <a:lstStyle/>
        <a:p>
          <a:endParaRPr lang="es-CL"/>
        </a:p>
      </dgm:t>
    </dgm:pt>
    <dgm:pt modelId="{2C7429A5-40B9-4AF1-BA58-27CBF1ACA06F}" type="sibTrans" cxnId="{85A7C0F6-C64A-4466-8D37-5D8E5AD171D4}">
      <dgm:prSet/>
      <dgm:spPr/>
      <dgm:t>
        <a:bodyPr/>
        <a:lstStyle/>
        <a:p>
          <a:endParaRPr lang="es-CL"/>
        </a:p>
      </dgm:t>
    </dgm:pt>
    <dgm:pt modelId="{F9FD69CE-C4E4-4A1B-BD51-B6A1C391F7F9}" type="pres">
      <dgm:prSet presAssocID="{C0D1BBBE-3C38-40C7-93DB-1E20443CF942}" presName="Name0" presStyleCnt="0">
        <dgm:presLayoutVars>
          <dgm:dir/>
          <dgm:animLvl val="lvl"/>
          <dgm:resizeHandles val="exact"/>
        </dgm:presLayoutVars>
      </dgm:prSet>
      <dgm:spPr/>
    </dgm:pt>
    <dgm:pt modelId="{507D3D7F-335B-4791-83B9-C3A59137EAB7}" type="pres">
      <dgm:prSet presAssocID="{79FF136F-233D-497F-A204-0CF60BB8CA28}" presName="linNode" presStyleCnt="0"/>
      <dgm:spPr/>
    </dgm:pt>
    <dgm:pt modelId="{E24E7A12-ED48-4FF9-B8E2-98FFE4279779}" type="pres">
      <dgm:prSet presAssocID="{79FF136F-233D-497F-A204-0CF60BB8CA28}" presName="parentText" presStyleLbl="node1" presStyleIdx="0" presStyleCnt="4" custScaleX="60478">
        <dgm:presLayoutVars>
          <dgm:chMax val="1"/>
          <dgm:bulletEnabled val="1"/>
        </dgm:presLayoutVars>
      </dgm:prSet>
      <dgm:spPr/>
    </dgm:pt>
    <dgm:pt modelId="{0E27071D-DE99-48B1-A732-C387C9289D82}" type="pres">
      <dgm:prSet presAssocID="{79FF136F-233D-497F-A204-0CF60BB8CA28}" presName="descendantText" presStyleLbl="alignAccFollowNode1" presStyleIdx="0" presStyleCnt="4" custScaleX="103206" custLinFactNeighborX="576">
        <dgm:presLayoutVars>
          <dgm:bulletEnabled val="1"/>
        </dgm:presLayoutVars>
      </dgm:prSet>
      <dgm:spPr/>
    </dgm:pt>
    <dgm:pt modelId="{03C1E7C1-7BA9-4E51-8DFD-7C5110D0B69C}" type="pres">
      <dgm:prSet presAssocID="{855511D8-5F5B-40F4-A78C-C737D44CB13D}" presName="sp" presStyleCnt="0"/>
      <dgm:spPr/>
    </dgm:pt>
    <dgm:pt modelId="{DC3DC311-5E3B-4039-93A5-989AE8624901}" type="pres">
      <dgm:prSet presAssocID="{14994D54-9E39-4C00-BD98-335C13A6CCC1}" presName="linNode" presStyleCnt="0"/>
      <dgm:spPr/>
    </dgm:pt>
    <dgm:pt modelId="{371C97AF-B7DD-4600-8FB7-DC544129347A}" type="pres">
      <dgm:prSet presAssocID="{14994D54-9E39-4C00-BD98-335C13A6CCC1}" presName="parentText" presStyleLbl="node1" presStyleIdx="1" presStyleCnt="4" custScaleX="60478">
        <dgm:presLayoutVars>
          <dgm:chMax val="1"/>
          <dgm:bulletEnabled val="1"/>
        </dgm:presLayoutVars>
      </dgm:prSet>
      <dgm:spPr/>
    </dgm:pt>
    <dgm:pt modelId="{B96DA324-3754-4B9C-AD04-E44CEB7D2183}" type="pres">
      <dgm:prSet presAssocID="{14994D54-9E39-4C00-BD98-335C13A6CCC1}" presName="descendantText" presStyleLbl="alignAccFollowNode1" presStyleIdx="1" presStyleCnt="4" custScaleX="103206" custScaleY="110334" custLinFactNeighborX="576">
        <dgm:presLayoutVars>
          <dgm:bulletEnabled val="1"/>
        </dgm:presLayoutVars>
      </dgm:prSet>
      <dgm:spPr/>
    </dgm:pt>
    <dgm:pt modelId="{9B063F8F-4D67-4C65-95B5-E71E21663CA0}" type="pres">
      <dgm:prSet presAssocID="{531C40C6-6C1E-482A-97C5-03123CCE417F}" presName="sp" presStyleCnt="0"/>
      <dgm:spPr/>
    </dgm:pt>
    <dgm:pt modelId="{32E57EAF-41AD-4B53-990F-BE533B6EC46D}" type="pres">
      <dgm:prSet presAssocID="{1A9E58D5-74BB-435C-82F5-31F4DBFA0765}" presName="linNode" presStyleCnt="0"/>
      <dgm:spPr/>
    </dgm:pt>
    <dgm:pt modelId="{D4C884E5-A5C4-471A-B79D-97275C01A46D}" type="pres">
      <dgm:prSet presAssocID="{1A9E58D5-74BB-435C-82F5-31F4DBFA0765}" presName="parentText" presStyleLbl="node1" presStyleIdx="2" presStyleCnt="4" custScaleX="60478">
        <dgm:presLayoutVars>
          <dgm:chMax val="1"/>
          <dgm:bulletEnabled val="1"/>
        </dgm:presLayoutVars>
      </dgm:prSet>
      <dgm:spPr/>
    </dgm:pt>
    <dgm:pt modelId="{8E4348C3-4250-4A18-BF43-59B66328A328}" type="pres">
      <dgm:prSet presAssocID="{1A9E58D5-74BB-435C-82F5-31F4DBFA0765}" presName="descendantText" presStyleLbl="alignAccFollowNode1" presStyleIdx="2" presStyleCnt="4" custScaleX="103206" custLinFactNeighborX="576">
        <dgm:presLayoutVars>
          <dgm:bulletEnabled val="1"/>
        </dgm:presLayoutVars>
      </dgm:prSet>
      <dgm:spPr/>
    </dgm:pt>
    <dgm:pt modelId="{7EFDAAE1-2690-47FB-9F19-C5F4986F6DBA}" type="pres">
      <dgm:prSet presAssocID="{8B826BF5-D13E-4669-BF81-7B1D48E4552F}" presName="sp" presStyleCnt="0"/>
      <dgm:spPr/>
    </dgm:pt>
    <dgm:pt modelId="{7EEDF691-5CC3-4375-A24B-440C1ADED894}" type="pres">
      <dgm:prSet presAssocID="{89618F2F-9E9E-4547-8609-7C3BE31770D9}" presName="linNode" presStyleCnt="0"/>
      <dgm:spPr/>
    </dgm:pt>
    <dgm:pt modelId="{0076DCA0-96EC-45E8-9D34-87C6E1EB8852}" type="pres">
      <dgm:prSet presAssocID="{89618F2F-9E9E-4547-8609-7C3BE31770D9}" presName="parentText" presStyleLbl="node1" presStyleIdx="3" presStyleCnt="4" custScaleX="60478">
        <dgm:presLayoutVars>
          <dgm:chMax val="1"/>
          <dgm:bulletEnabled val="1"/>
        </dgm:presLayoutVars>
      </dgm:prSet>
      <dgm:spPr/>
    </dgm:pt>
    <dgm:pt modelId="{FCED5B6E-9B63-4801-A87C-4EB3D7EC971E}" type="pres">
      <dgm:prSet presAssocID="{89618F2F-9E9E-4547-8609-7C3BE31770D9}" presName="descendantText" presStyleLbl="alignAccFollowNode1" presStyleIdx="3" presStyleCnt="4" custScaleX="103206" custLinFactNeighborX="576" custLinFactNeighborY="-64">
        <dgm:presLayoutVars>
          <dgm:bulletEnabled val="1"/>
        </dgm:presLayoutVars>
      </dgm:prSet>
      <dgm:spPr/>
    </dgm:pt>
  </dgm:ptLst>
  <dgm:cxnLst>
    <dgm:cxn modelId="{ABFC2811-755A-43C1-9E62-A5A8985DA99E}" type="presOf" srcId="{79FF136F-233D-497F-A204-0CF60BB8CA28}" destId="{E24E7A12-ED48-4FF9-B8E2-98FFE4279779}" srcOrd="0" destOrd="0" presId="urn:microsoft.com/office/officeart/2005/8/layout/vList5"/>
    <dgm:cxn modelId="{4D0C0313-A23D-4617-B0B4-D37B27E13508}" type="presOf" srcId="{A6E0D0CB-FC8E-4002-8CAE-339391819768}" destId="{FCED5B6E-9B63-4801-A87C-4EB3D7EC971E}" srcOrd="0" destOrd="1" presId="urn:microsoft.com/office/officeart/2005/8/layout/vList5"/>
    <dgm:cxn modelId="{3FAE7E18-FE2C-4C16-8804-E90EF6240CD8}" type="presOf" srcId="{0742A402-9C79-40D8-808B-62BF0FFEE98E}" destId="{0E27071D-DE99-48B1-A732-C387C9289D82}" srcOrd="0" destOrd="1" presId="urn:microsoft.com/office/officeart/2005/8/layout/vList5"/>
    <dgm:cxn modelId="{2325FB20-18F8-4454-9112-3D0532D1C8C3}" srcId="{1A9E58D5-74BB-435C-82F5-31F4DBFA0765}" destId="{8795D96A-1578-4D63-BBB5-03AE4B4397CE}" srcOrd="0" destOrd="0" parTransId="{2BB6DBCD-F303-4A3C-A51B-B9DEC996694A}" sibTransId="{8FC3800B-7678-4F2F-87D2-509F7CA87C03}"/>
    <dgm:cxn modelId="{572C7B2B-D0FE-4939-A3E5-2B85011D2DBF}" type="presOf" srcId="{8795D96A-1578-4D63-BBB5-03AE4B4397CE}" destId="{8E4348C3-4250-4A18-BF43-59B66328A328}" srcOrd="0" destOrd="0" presId="urn:microsoft.com/office/officeart/2005/8/layout/vList5"/>
    <dgm:cxn modelId="{28A1202F-F4DF-4CCD-92CF-ED21BFE569D3}" type="presOf" srcId="{14994D54-9E39-4C00-BD98-335C13A6CCC1}" destId="{371C97AF-B7DD-4600-8FB7-DC544129347A}" srcOrd="0" destOrd="0" presId="urn:microsoft.com/office/officeart/2005/8/layout/vList5"/>
    <dgm:cxn modelId="{882C893B-F91E-4009-A7CA-A10603F2D57B}" srcId="{C0D1BBBE-3C38-40C7-93DB-1E20443CF942}" destId="{1A9E58D5-74BB-435C-82F5-31F4DBFA0765}" srcOrd="2" destOrd="0" parTransId="{A1002710-8D7E-423C-A89E-5CE263950518}" sibTransId="{8B826BF5-D13E-4669-BF81-7B1D48E4552F}"/>
    <dgm:cxn modelId="{83513B3E-EC6A-4ACF-AE8D-71DE25A040D3}" srcId="{79FF136F-233D-497F-A204-0CF60BB8CA28}" destId="{0742A402-9C79-40D8-808B-62BF0FFEE98E}" srcOrd="1" destOrd="0" parTransId="{C08BB027-AE2E-4D7F-91A3-D6A7889F386F}" sibTransId="{6D70F3F9-E79B-4852-8F57-FCC11DC1BCA1}"/>
    <dgm:cxn modelId="{2BC2A342-213E-4AD0-A731-C622235A0A30}" srcId="{79FF136F-233D-497F-A204-0CF60BB8CA28}" destId="{BEEEDC59-F01C-4DA2-A79A-A8C702EA240B}" srcOrd="0" destOrd="0" parTransId="{5A8329B1-1592-4ADD-AB11-FCA4B71FAD4F}" sibTransId="{5AB67D24-79E5-48D8-B3D0-5F3AFBAAC7BA}"/>
    <dgm:cxn modelId="{39DBE767-DB31-4D65-BC56-5468869F2DB0}" type="presOf" srcId="{8912F771-5EBF-4900-8824-9064A4AF3B6D}" destId="{8E4348C3-4250-4A18-BF43-59B66328A328}" srcOrd="0" destOrd="1" presId="urn:microsoft.com/office/officeart/2005/8/layout/vList5"/>
    <dgm:cxn modelId="{8D60584C-154D-41B9-A5E1-FA2E8387A3E7}" srcId="{14994D54-9E39-4C00-BD98-335C13A6CCC1}" destId="{B0A9D690-AAD5-4955-BF44-9A1B37FCA541}" srcOrd="0" destOrd="0" parTransId="{79C69E39-C676-4F08-856C-4EE5A3C81FFC}" sibTransId="{FC3A1233-A230-46BD-ACB4-22AEC4A51CC0}"/>
    <dgm:cxn modelId="{FFBDAA4C-006E-4A7A-9658-907FD3E8DD82}" srcId="{C0D1BBBE-3C38-40C7-93DB-1E20443CF942}" destId="{79FF136F-233D-497F-A204-0CF60BB8CA28}" srcOrd="0" destOrd="0" parTransId="{06E0E934-3071-413B-B87B-6BC72580B9A1}" sibTransId="{855511D8-5F5B-40F4-A78C-C737D44CB13D}"/>
    <dgm:cxn modelId="{2F8F264D-95CA-40F9-AFCE-4DAEFC549B04}" srcId="{1A9E58D5-74BB-435C-82F5-31F4DBFA0765}" destId="{8912F771-5EBF-4900-8824-9064A4AF3B6D}" srcOrd="1" destOrd="0" parTransId="{FA428C99-2633-46DC-A5C2-91EE19913EEB}" sibTransId="{EFDC4388-2579-48A0-AC6C-C631CE0F2B6A}"/>
    <dgm:cxn modelId="{5205F07B-D7F1-4705-982F-20CAF980C2B8}" type="presOf" srcId="{1A9E58D5-74BB-435C-82F5-31F4DBFA0765}" destId="{D4C884E5-A5C4-471A-B79D-97275C01A46D}" srcOrd="0" destOrd="0" presId="urn:microsoft.com/office/officeart/2005/8/layout/vList5"/>
    <dgm:cxn modelId="{FC9CCD7E-0828-4876-8934-2F2D6CA5A4AC}" type="presOf" srcId="{F3916C08-0DD2-4B3B-BEEC-C9AB0D5A5DEF}" destId="{FCED5B6E-9B63-4801-A87C-4EB3D7EC971E}" srcOrd="0" destOrd="0" presId="urn:microsoft.com/office/officeart/2005/8/layout/vList5"/>
    <dgm:cxn modelId="{ADC3C97F-3DAE-4167-A4EA-81ECF3EE34C0}" type="presOf" srcId="{4A66CAF7-3F5E-4AB8-ACC7-6F5F98AB60DB}" destId="{B96DA324-3754-4B9C-AD04-E44CEB7D2183}" srcOrd="0" destOrd="1" presId="urn:microsoft.com/office/officeart/2005/8/layout/vList5"/>
    <dgm:cxn modelId="{AEFD1A9A-7FB9-4011-A6DE-261E04D21849}" type="presOf" srcId="{BEEEDC59-F01C-4DA2-A79A-A8C702EA240B}" destId="{0E27071D-DE99-48B1-A732-C387C9289D82}" srcOrd="0" destOrd="0" presId="urn:microsoft.com/office/officeart/2005/8/layout/vList5"/>
    <dgm:cxn modelId="{8A4EBFA7-D731-49F3-BDB7-E0450E4B4FD4}" type="presOf" srcId="{B0A9D690-AAD5-4955-BF44-9A1B37FCA541}" destId="{B96DA324-3754-4B9C-AD04-E44CEB7D2183}" srcOrd="0" destOrd="0" presId="urn:microsoft.com/office/officeart/2005/8/layout/vList5"/>
    <dgm:cxn modelId="{7E4C37BD-9ADB-41F4-AFA6-7A32AB6FB5D0}" srcId="{14994D54-9E39-4C00-BD98-335C13A6CCC1}" destId="{4A66CAF7-3F5E-4AB8-ACC7-6F5F98AB60DB}" srcOrd="1" destOrd="0" parTransId="{3DEB1BC3-77B1-4DC4-B327-39968F70949C}" sibTransId="{15F9D75A-28EC-4D04-8F2F-59D1F9E413DF}"/>
    <dgm:cxn modelId="{86B181D1-7142-449E-BB43-EA32DDC44E84}" srcId="{C0D1BBBE-3C38-40C7-93DB-1E20443CF942}" destId="{89618F2F-9E9E-4547-8609-7C3BE31770D9}" srcOrd="3" destOrd="0" parTransId="{89D6A1A0-D0B7-4D8E-843E-22C33E2FAA09}" sibTransId="{1BAAAFC3-DA0A-476B-ACA8-CC00CDCAA8A6}"/>
    <dgm:cxn modelId="{C0CAB8D6-606B-4426-AE6F-6363D405DD0D}" type="presOf" srcId="{C0D1BBBE-3C38-40C7-93DB-1E20443CF942}" destId="{F9FD69CE-C4E4-4A1B-BD51-B6A1C391F7F9}" srcOrd="0" destOrd="0" presId="urn:microsoft.com/office/officeart/2005/8/layout/vList5"/>
    <dgm:cxn modelId="{3E82E9DE-1406-44D7-B9DB-FB5CDED05075}" srcId="{89618F2F-9E9E-4547-8609-7C3BE31770D9}" destId="{F3916C08-0DD2-4B3B-BEEC-C9AB0D5A5DEF}" srcOrd="0" destOrd="0" parTransId="{1A2A266E-F282-4F8D-AFBC-4983B78CB6EC}" sibTransId="{F42038DE-B009-4ABB-BF8B-DA723CEDB1CE}"/>
    <dgm:cxn modelId="{D30DFAE6-B3BA-4463-9AB4-A85342301CE3}" srcId="{C0D1BBBE-3C38-40C7-93DB-1E20443CF942}" destId="{14994D54-9E39-4C00-BD98-335C13A6CCC1}" srcOrd="1" destOrd="0" parTransId="{E32F2930-B263-47BC-B296-AB367B46AA88}" sibTransId="{531C40C6-6C1E-482A-97C5-03123CCE417F}"/>
    <dgm:cxn modelId="{9AAEDFED-B830-4E37-AFE5-14E28C5880BB}" type="presOf" srcId="{89618F2F-9E9E-4547-8609-7C3BE31770D9}" destId="{0076DCA0-96EC-45E8-9D34-87C6E1EB8852}" srcOrd="0" destOrd="0" presId="urn:microsoft.com/office/officeart/2005/8/layout/vList5"/>
    <dgm:cxn modelId="{85A7C0F6-C64A-4466-8D37-5D8E5AD171D4}" srcId="{89618F2F-9E9E-4547-8609-7C3BE31770D9}" destId="{A6E0D0CB-FC8E-4002-8CAE-339391819768}" srcOrd="1" destOrd="0" parTransId="{23B5C4C0-97EA-48DA-92D8-51EFCF7A20D8}" sibTransId="{2C7429A5-40B9-4AF1-BA58-27CBF1ACA06F}"/>
    <dgm:cxn modelId="{0FD6867D-83F9-4A45-8FD8-49DA3A5C2A4D}" type="presParOf" srcId="{F9FD69CE-C4E4-4A1B-BD51-B6A1C391F7F9}" destId="{507D3D7F-335B-4791-83B9-C3A59137EAB7}" srcOrd="0" destOrd="0" presId="urn:microsoft.com/office/officeart/2005/8/layout/vList5"/>
    <dgm:cxn modelId="{68F8B091-148E-45BF-88A8-491A5F92AC17}" type="presParOf" srcId="{507D3D7F-335B-4791-83B9-C3A59137EAB7}" destId="{E24E7A12-ED48-4FF9-B8E2-98FFE4279779}" srcOrd="0" destOrd="0" presId="urn:microsoft.com/office/officeart/2005/8/layout/vList5"/>
    <dgm:cxn modelId="{B30F4277-1993-4D1E-8C22-17475CF2EB9C}" type="presParOf" srcId="{507D3D7F-335B-4791-83B9-C3A59137EAB7}" destId="{0E27071D-DE99-48B1-A732-C387C9289D82}" srcOrd="1" destOrd="0" presId="urn:microsoft.com/office/officeart/2005/8/layout/vList5"/>
    <dgm:cxn modelId="{A24ADE9F-2E95-4EB4-97C3-C78BAA4E74D2}" type="presParOf" srcId="{F9FD69CE-C4E4-4A1B-BD51-B6A1C391F7F9}" destId="{03C1E7C1-7BA9-4E51-8DFD-7C5110D0B69C}" srcOrd="1" destOrd="0" presId="urn:microsoft.com/office/officeart/2005/8/layout/vList5"/>
    <dgm:cxn modelId="{79D1E145-DAB1-4505-AA37-DF7271132294}" type="presParOf" srcId="{F9FD69CE-C4E4-4A1B-BD51-B6A1C391F7F9}" destId="{DC3DC311-5E3B-4039-93A5-989AE8624901}" srcOrd="2" destOrd="0" presId="urn:microsoft.com/office/officeart/2005/8/layout/vList5"/>
    <dgm:cxn modelId="{E9DDAF8A-1FFD-4822-9892-5B45A7A32F6E}" type="presParOf" srcId="{DC3DC311-5E3B-4039-93A5-989AE8624901}" destId="{371C97AF-B7DD-4600-8FB7-DC544129347A}" srcOrd="0" destOrd="0" presId="urn:microsoft.com/office/officeart/2005/8/layout/vList5"/>
    <dgm:cxn modelId="{7C4EC8BD-8AEC-4378-9607-8B02333E6E3C}" type="presParOf" srcId="{DC3DC311-5E3B-4039-93A5-989AE8624901}" destId="{B96DA324-3754-4B9C-AD04-E44CEB7D2183}" srcOrd="1" destOrd="0" presId="urn:microsoft.com/office/officeart/2005/8/layout/vList5"/>
    <dgm:cxn modelId="{48E106CA-1CB9-4E25-9F5B-62EB3920FA9B}" type="presParOf" srcId="{F9FD69CE-C4E4-4A1B-BD51-B6A1C391F7F9}" destId="{9B063F8F-4D67-4C65-95B5-E71E21663CA0}" srcOrd="3" destOrd="0" presId="urn:microsoft.com/office/officeart/2005/8/layout/vList5"/>
    <dgm:cxn modelId="{E9A2DF62-8C4B-48FC-8F8B-76B8938CA109}" type="presParOf" srcId="{F9FD69CE-C4E4-4A1B-BD51-B6A1C391F7F9}" destId="{32E57EAF-41AD-4B53-990F-BE533B6EC46D}" srcOrd="4" destOrd="0" presId="urn:microsoft.com/office/officeart/2005/8/layout/vList5"/>
    <dgm:cxn modelId="{97D546F3-8371-4DB3-80BE-6FB77275B1F0}" type="presParOf" srcId="{32E57EAF-41AD-4B53-990F-BE533B6EC46D}" destId="{D4C884E5-A5C4-471A-B79D-97275C01A46D}" srcOrd="0" destOrd="0" presId="urn:microsoft.com/office/officeart/2005/8/layout/vList5"/>
    <dgm:cxn modelId="{12FADB93-2026-4E9E-A94B-00055F92A827}" type="presParOf" srcId="{32E57EAF-41AD-4B53-990F-BE533B6EC46D}" destId="{8E4348C3-4250-4A18-BF43-59B66328A328}" srcOrd="1" destOrd="0" presId="urn:microsoft.com/office/officeart/2005/8/layout/vList5"/>
    <dgm:cxn modelId="{B03BD56A-CE2A-424B-A629-B1D08D0BFD3B}" type="presParOf" srcId="{F9FD69CE-C4E4-4A1B-BD51-B6A1C391F7F9}" destId="{7EFDAAE1-2690-47FB-9F19-C5F4986F6DBA}" srcOrd="5" destOrd="0" presId="urn:microsoft.com/office/officeart/2005/8/layout/vList5"/>
    <dgm:cxn modelId="{8DBD7D9C-0802-4BF7-BBA5-9523DEA30B19}" type="presParOf" srcId="{F9FD69CE-C4E4-4A1B-BD51-B6A1C391F7F9}" destId="{7EEDF691-5CC3-4375-A24B-440C1ADED894}" srcOrd="6" destOrd="0" presId="urn:microsoft.com/office/officeart/2005/8/layout/vList5"/>
    <dgm:cxn modelId="{3BACC4ED-6332-499A-A9EA-BAB7E2728804}" type="presParOf" srcId="{7EEDF691-5CC3-4375-A24B-440C1ADED894}" destId="{0076DCA0-96EC-45E8-9D34-87C6E1EB8852}" srcOrd="0" destOrd="0" presId="urn:microsoft.com/office/officeart/2005/8/layout/vList5"/>
    <dgm:cxn modelId="{2E9F37ED-1FCF-4169-A9CE-5BF5885EF240}" type="presParOf" srcId="{7EEDF691-5CC3-4375-A24B-440C1ADED894}" destId="{FCED5B6E-9B63-4801-A87C-4EB3D7EC971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E5E2E1-17D5-4D1B-9B50-42BD8AAA50DB}">
      <dsp:nvSpPr>
        <dsp:cNvPr id="0" name=""/>
        <dsp:cNvSpPr/>
      </dsp:nvSpPr>
      <dsp:spPr>
        <a:xfrm>
          <a:off x="8529" y="2318266"/>
          <a:ext cx="1232344" cy="705882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 err="1"/>
            <a:t>Criptoactivos</a:t>
          </a:r>
          <a:endParaRPr lang="es-CL" sz="1200" b="1" kern="1200" dirty="0"/>
        </a:p>
      </dsp:txBody>
      <dsp:txXfrm>
        <a:off x="29204" y="2338941"/>
        <a:ext cx="1190994" cy="664532"/>
      </dsp:txXfrm>
    </dsp:sp>
    <dsp:sp modelId="{B67EEE54-DD59-405B-98E1-B1BB95D12B51}">
      <dsp:nvSpPr>
        <dsp:cNvPr id="0" name=""/>
        <dsp:cNvSpPr/>
      </dsp:nvSpPr>
      <dsp:spPr>
        <a:xfrm rot="18458163">
          <a:off x="1060840" y="2290510"/>
          <a:ext cx="924772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924772" y="1453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b="1" kern="1200"/>
        </a:p>
      </dsp:txBody>
      <dsp:txXfrm>
        <a:off x="1500107" y="2281922"/>
        <a:ext cx="46238" cy="46238"/>
      </dsp:txXfrm>
    </dsp:sp>
    <dsp:sp modelId="{47A3065E-BF1E-46C3-9226-8FD23BABC39A}">
      <dsp:nvSpPr>
        <dsp:cNvPr id="0" name=""/>
        <dsp:cNvSpPr/>
      </dsp:nvSpPr>
      <dsp:spPr>
        <a:xfrm>
          <a:off x="1805579" y="1585934"/>
          <a:ext cx="1411765" cy="705882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Emisión centralizada</a:t>
          </a:r>
          <a:endParaRPr lang="es-CL" sz="1200" b="1" kern="1200" dirty="0"/>
        </a:p>
      </dsp:txBody>
      <dsp:txXfrm>
        <a:off x="1826254" y="1606609"/>
        <a:ext cx="1370415" cy="664532"/>
      </dsp:txXfrm>
    </dsp:sp>
    <dsp:sp modelId="{B58130E3-B805-446A-A4E4-9C26685E8C9C}">
      <dsp:nvSpPr>
        <dsp:cNvPr id="0" name=""/>
        <dsp:cNvSpPr/>
      </dsp:nvSpPr>
      <dsp:spPr>
        <a:xfrm rot="19457599">
          <a:off x="3151979" y="1721402"/>
          <a:ext cx="695437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695437" y="145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b="1" kern="1200"/>
        </a:p>
      </dsp:txBody>
      <dsp:txXfrm>
        <a:off x="3482312" y="1718548"/>
        <a:ext cx="34771" cy="34771"/>
      </dsp:txXfrm>
    </dsp:sp>
    <dsp:sp modelId="{FAB33FE7-BF1C-428E-B8AE-FBD61FBC5C12}">
      <dsp:nvSpPr>
        <dsp:cNvPr id="0" name=""/>
        <dsp:cNvSpPr/>
      </dsp:nvSpPr>
      <dsp:spPr>
        <a:xfrm>
          <a:off x="3782051" y="1180052"/>
          <a:ext cx="1411765" cy="705882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 err="1">
              <a:solidFill>
                <a:sysClr val="windowText" lastClr="000000"/>
              </a:solidFill>
            </a:rPr>
            <a:t>Stablecoins</a:t>
          </a:r>
          <a:endParaRPr lang="es-CL" sz="1200" b="1" kern="1200" dirty="0">
            <a:solidFill>
              <a:sysClr val="windowText" lastClr="000000"/>
            </a:solidFill>
          </a:endParaRPr>
        </a:p>
      </dsp:txBody>
      <dsp:txXfrm>
        <a:off x="3802726" y="1200727"/>
        <a:ext cx="1370415" cy="664532"/>
      </dsp:txXfrm>
    </dsp:sp>
    <dsp:sp modelId="{1427E255-E93D-4179-9BE9-9E5801F4318A}">
      <dsp:nvSpPr>
        <dsp:cNvPr id="0" name=""/>
        <dsp:cNvSpPr/>
      </dsp:nvSpPr>
      <dsp:spPr>
        <a:xfrm rot="18289469">
          <a:off x="4981736" y="1112579"/>
          <a:ext cx="988865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988865" y="145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>
        <a:off x="5451447" y="1102389"/>
        <a:ext cx="49443" cy="49443"/>
      </dsp:txXfrm>
    </dsp:sp>
    <dsp:sp modelId="{01B6E076-0A40-4F9E-AE10-8F34EA36B969}">
      <dsp:nvSpPr>
        <dsp:cNvPr id="0" name=""/>
        <dsp:cNvSpPr/>
      </dsp:nvSpPr>
      <dsp:spPr>
        <a:xfrm>
          <a:off x="5758522" y="368287"/>
          <a:ext cx="1411765" cy="705882"/>
        </a:xfrm>
        <a:prstGeom prst="roundRect">
          <a:avLst>
            <a:gd name="adj" fmla="val 10000"/>
          </a:avLst>
        </a:prstGeom>
        <a:solidFill>
          <a:srgbClr val="DBECD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chemeClr val="accent5"/>
              </a:solidFill>
            </a:rPr>
            <a:t>Respaldados con dinero</a:t>
          </a:r>
        </a:p>
      </dsp:txBody>
      <dsp:txXfrm>
        <a:off x="5779197" y="388962"/>
        <a:ext cx="1370415" cy="664532"/>
      </dsp:txXfrm>
    </dsp:sp>
    <dsp:sp modelId="{65E7A7CC-3F27-4C32-8EC2-7192EB53E231}">
      <dsp:nvSpPr>
        <dsp:cNvPr id="0" name=""/>
        <dsp:cNvSpPr/>
      </dsp:nvSpPr>
      <dsp:spPr>
        <a:xfrm>
          <a:off x="7170287" y="706696"/>
          <a:ext cx="564706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564706" y="1453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>
        <a:off x="7438523" y="707110"/>
        <a:ext cx="28235" cy="28235"/>
      </dsp:txXfrm>
    </dsp:sp>
    <dsp:sp modelId="{110CEA23-00E0-4EB4-B500-3B5FEA67CF96}">
      <dsp:nvSpPr>
        <dsp:cNvPr id="0" name=""/>
        <dsp:cNvSpPr/>
      </dsp:nvSpPr>
      <dsp:spPr>
        <a:xfrm>
          <a:off x="7734994" y="368287"/>
          <a:ext cx="1411765" cy="705882"/>
        </a:xfrm>
        <a:prstGeom prst="roundRect">
          <a:avLst>
            <a:gd name="adj" fmla="val 10000"/>
          </a:avLst>
        </a:prstGeom>
        <a:solidFill>
          <a:srgbClr val="FEF6F0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chemeClr val="accent5"/>
              </a:solidFill>
            </a:rPr>
            <a:t>Tether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chemeClr val="accent5"/>
              </a:solidFill>
            </a:rPr>
            <a:t>USD Coin</a:t>
          </a:r>
        </a:p>
      </dsp:txBody>
      <dsp:txXfrm>
        <a:off x="7755669" y="388962"/>
        <a:ext cx="1370415" cy="664532"/>
      </dsp:txXfrm>
    </dsp:sp>
    <dsp:sp modelId="{57743CBC-3C1B-497E-8B1F-ABDE48D986E9}">
      <dsp:nvSpPr>
        <dsp:cNvPr id="0" name=""/>
        <dsp:cNvSpPr/>
      </dsp:nvSpPr>
      <dsp:spPr>
        <a:xfrm>
          <a:off x="5193816" y="1518461"/>
          <a:ext cx="564706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564706" y="145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>
        <a:off x="5462051" y="1518875"/>
        <a:ext cx="28235" cy="28235"/>
      </dsp:txXfrm>
    </dsp:sp>
    <dsp:sp modelId="{FEDB89AA-CAC8-49DB-8E68-7A88AA16E533}">
      <dsp:nvSpPr>
        <dsp:cNvPr id="0" name=""/>
        <dsp:cNvSpPr/>
      </dsp:nvSpPr>
      <dsp:spPr>
        <a:xfrm>
          <a:off x="5758522" y="1180052"/>
          <a:ext cx="1411765" cy="705882"/>
        </a:xfrm>
        <a:prstGeom prst="roundRect">
          <a:avLst>
            <a:gd name="adj" fmla="val 10000"/>
          </a:avLst>
        </a:prstGeom>
        <a:solidFill>
          <a:srgbClr val="DBECD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chemeClr val="accent5"/>
              </a:solidFill>
            </a:rPr>
            <a:t>Respaldados con otra criptomoneda</a:t>
          </a:r>
        </a:p>
      </dsp:txBody>
      <dsp:txXfrm>
        <a:off x="5779197" y="1200727"/>
        <a:ext cx="1370415" cy="664532"/>
      </dsp:txXfrm>
    </dsp:sp>
    <dsp:sp modelId="{A333BD3E-A2E2-40B5-88D9-139BC32F59ED}">
      <dsp:nvSpPr>
        <dsp:cNvPr id="0" name=""/>
        <dsp:cNvSpPr/>
      </dsp:nvSpPr>
      <dsp:spPr>
        <a:xfrm>
          <a:off x="7170287" y="1518461"/>
          <a:ext cx="564706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564706" y="1453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>
        <a:off x="7438523" y="1518875"/>
        <a:ext cx="28235" cy="28235"/>
      </dsp:txXfrm>
    </dsp:sp>
    <dsp:sp modelId="{975D3C55-E725-4248-ADAD-74C9907938B1}">
      <dsp:nvSpPr>
        <dsp:cNvPr id="0" name=""/>
        <dsp:cNvSpPr/>
      </dsp:nvSpPr>
      <dsp:spPr>
        <a:xfrm>
          <a:off x="7734994" y="1180052"/>
          <a:ext cx="1411765" cy="705882"/>
        </a:xfrm>
        <a:prstGeom prst="roundRect">
          <a:avLst>
            <a:gd name="adj" fmla="val 10000"/>
          </a:avLst>
        </a:prstGeom>
        <a:solidFill>
          <a:srgbClr val="FEF6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chemeClr val="accent5"/>
              </a:solidFill>
            </a:rPr>
            <a:t>DAI</a:t>
          </a:r>
        </a:p>
      </dsp:txBody>
      <dsp:txXfrm>
        <a:off x="7755669" y="1200727"/>
        <a:ext cx="1370415" cy="664532"/>
      </dsp:txXfrm>
    </dsp:sp>
    <dsp:sp modelId="{5E1CE6E1-4EE8-49B6-94B9-C422AAAF05FA}">
      <dsp:nvSpPr>
        <dsp:cNvPr id="0" name=""/>
        <dsp:cNvSpPr/>
      </dsp:nvSpPr>
      <dsp:spPr>
        <a:xfrm rot="3310531">
          <a:off x="4981736" y="1924344"/>
          <a:ext cx="988865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988865" y="145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>
        <a:off x="5451447" y="1914154"/>
        <a:ext cx="49443" cy="49443"/>
      </dsp:txXfrm>
    </dsp:sp>
    <dsp:sp modelId="{173B7249-1DAF-4503-A99B-ECB0819D4888}">
      <dsp:nvSpPr>
        <dsp:cNvPr id="0" name=""/>
        <dsp:cNvSpPr/>
      </dsp:nvSpPr>
      <dsp:spPr>
        <a:xfrm>
          <a:off x="5758522" y="1991817"/>
          <a:ext cx="1411765" cy="705882"/>
        </a:xfrm>
        <a:prstGeom prst="roundRect">
          <a:avLst>
            <a:gd name="adj" fmla="val 10000"/>
          </a:avLst>
        </a:prstGeom>
        <a:solidFill>
          <a:srgbClr val="DBECD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chemeClr val="accent5"/>
              </a:solidFill>
            </a:rPr>
            <a:t>Respaldados con un activo real</a:t>
          </a:r>
        </a:p>
      </dsp:txBody>
      <dsp:txXfrm>
        <a:off x="5779197" y="2012492"/>
        <a:ext cx="1370415" cy="664532"/>
      </dsp:txXfrm>
    </dsp:sp>
    <dsp:sp modelId="{66D4518D-0120-4DBE-AA84-49BD6EA623B7}">
      <dsp:nvSpPr>
        <dsp:cNvPr id="0" name=""/>
        <dsp:cNvSpPr/>
      </dsp:nvSpPr>
      <dsp:spPr>
        <a:xfrm>
          <a:off x="7170287" y="2330226"/>
          <a:ext cx="555854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555854" y="1453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>
        <a:off x="7434318" y="2330862"/>
        <a:ext cx="27792" cy="27792"/>
      </dsp:txXfrm>
    </dsp:sp>
    <dsp:sp modelId="{0D56C0DF-4B1A-4F7C-94F7-1B044D204AEC}">
      <dsp:nvSpPr>
        <dsp:cNvPr id="0" name=""/>
        <dsp:cNvSpPr/>
      </dsp:nvSpPr>
      <dsp:spPr>
        <a:xfrm>
          <a:off x="7726142" y="1991817"/>
          <a:ext cx="1411765" cy="705882"/>
        </a:xfrm>
        <a:prstGeom prst="roundRect">
          <a:avLst>
            <a:gd name="adj" fmla="val 10000"/>
          </a:avLst>
        </a:prstGeom>
        <a:solidFill>
          <a:srgbClr val="FEF6F0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chemeClr val="accent5"/>
              </a:solidFill>
            </a:rPr>
            <a:t>GCOIN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chemeClr val="accent5"/>
              </a:solidFill>
            </a:rPr>
            <a:t>RealT</a:t>
          </a:r>
        </a:p>
      </dsp:txBody>
      <dsp:txXfrm>
        <a:off x="7746817" y="2012492"/>
        <a:ext cx="1370415" cy="664532"/>
      </dsp:txXfrm>
    </dsp:sp>
    <dsp:sp modelId="{069F6110-13F7-4078-9CA9-4A6AB04C0262}">
      <dsp:nvSpPr>
        <dsp:cNvPr id="0" name=""/>
        <dsp:cNvSpPr/>
      </dsp:nvSpPr>
      <dsp:spPr>
        <a:xfrm rot="2142401">
          <a:off x="3151979" y="2127285"/>
          <a:ext cx="695437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695437" y="145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b="1" kern="1200"/>
        </a:p>
      </dsp:txBody>
      <dsp:txXfrm>
        <a:off x="3482312" y="2124431"/>
        <a:ext cx="34771" cy="34771"/>
      </dsp:txXfrm>
    </dsp:sp>
    <dsp:sp modelId="{4D5BFD04-72C0-4F1F-8289-009FCAB82B22}">
      <dsp:nvSpPr>
        <dsp:cNvPr id="0" name=""/>
        <dsp:cNvSpPr/>
      </dsp:nvSpPr>
      <dsp:spPr>
        <a:xfrm>
          <a:off x="3782051" y="1991817"/>
          <a:ext cx="1411765" cy="705882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chemeClr val="tx1"/>
              </a:solidFill>
            </a:rPr>
            <a:t>MDBC</a:t>
          </a:r>
          <a:endParaRPr lang="es-CL" sz="1200" b="1" kern="1200" dirty="0">
            <a:solidFill>
              <a:schemeClr val="tx1"/>
            </a:solidFill>
          </a:endParaRPr>
        </a:p>
      </dsp:txBody>
      <dsp:txXfrm>
        <a:off x="3802726" y="2012492"/>
        <a:ext cx="1370415" cy="664532"/>
      </dsp:txXfrm>
    </dsp:sp>
    <dsp:sp modelId="{ECDE7DEA-3766-45F4-9F10-B8C4D25C1F98}">
      <dsp:nvSpPr>
        <dsp:cNvPr id="0" name=""/>
        <dsp:cNvSpPr/>
      </dsp:nvSpPr>
      <dsp:spPr>
        <a:xfrm rot="3193308">
          <a:off x="1049180" y="3039296"/>
          <a:ext cx="955404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955404" y="1453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b="1" kern="1200"/>
        </a:p>
      </dsp:txBody>
      <dsp:txXfrm>
        <a:off x="1502998" y="3029943"/>
        <a:ext cx="47770" cy="47770"/>
      </dsp:txXfrm>
    </dsp:sp>
    <dsp:sp modelId="{66AB4BC4-973A-42E0-B3F8-FFF75FF98B8B}">
      <dsp:nvSpPr>
        <dsp:cNvPr id="0" name=""/>
        <dsp:cNvSpPr/>
      </dsp:nvSpPr>
      <dsp:spPr>
        <a:xfrm>
          <a:off x="1812892" y="3083507"/>
          <a:ext cx="1411765" cy="705882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Emisión descentralizada</a:t>
          </a:r>
          <a:endParaRPr lang="es-CL" sz="1200" b="1" kern="1200" dirty="0"/>
        </a:p>
      </dsp:txBody>
      <dsp:txXfrm>
        <a:off x="1833567" y="3104182"/>
        <a:ext cx="1370415" cy="664532"/>
      </dsp:txXfrm>
    </dsp:sp>
    <dsp:sp modelId="{839685F7-0157-46D0-AAC6-FBE695795880}">
      <dsp:nvSpPr>
        <dsp:cNvPr id="0" name=""/>
        <dsp:cNvSpPr/>
      </dsp:nvSpPr>
      <dsp:spPr>
        <a:xfrm>
          <a:off x="3224658" y="3421916"/>
          <a:ext cx="564706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564706" y="145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b="1" kern="1200"/>
        </a:p>
      </dsp:txBody>
      <dsp:txXfrm>
        <a:off x="3492893" y="3422330"/>
        <a:ext cx="28235" cy="28235"/>
      </dsp:txXfrm>
    </dsp:sp>
    <dsp:sp modelId="{4A7D39C7-3C5D-467B-9B4B-58E132AC1CF1}">
      <dsp:nvSpPr>
        <dsp:cNvPr id="0" name=""/>
        <dsp:cNvSpPr/>
      </dsp:nvSpPr>
      <dsp:spPr>
        <a:xfrm>
          <a:off x="3789364" y="3083507"/>
          <a:ext cx="1411765" cy="705882"/>
        </a:xfrm>
        <a:prstGeom prst="roundRect">
          <a:avLst>
            <a:gd name="adj" fmla="val 10000"/>
          </a:avLst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Criptomonedas</a:t>
          </a:r>
          <a:endParaRPr lang="es-CL" sz="1200" b="1" kern="1200" dirty="0"/>
        </a:p>
      </dsp:txBody>
      <dsp:txXfrm>
        <a:off x="3810039" y="3104182"/>
        <a:ext cx="1370415" cy="664532"/>
      </dsp:txXfrm>
    </dsp:sp>
    <dsp:sp modelId="{39B9B4FB-4688-49D4-9D62-E477B4567C2F}">
      <dsp:nvSpPr>
        <dsp:cNvPr id="0" name=""/>
        <dsp:cNvSpPr/>
      </dsp:nvSpPr>
      <dsp:spPr>
        <a:xfrm rot="21397272">
          <a:off x="5200644" y="3405462"/>
          <a:ext cx="558363" cy="29063"/>
        </a:xfrm>
        <a:custGeom>
          <a:avLst/>
          <a:gdLst/>
          <a:ahLst/>
          <a:cxnLst/>
          <a:rect l="0" t="0" r="0" b="0"/>
          <a:pathLst>
            <a:path>
              <a:moveTo>
                <a:pt x="0" y="14531"/>
              </a:moveTo>
              <a:lnTo>
                <a:pt x="558363" y="14531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>
        <a:off x="5465866" y="3406035"/>
        <a:ext cx="27918" cy="27918"/>
      </dsp:txXfrm>
    </dsp:sp>
    <dsp:sp modelId="{50661956-08C2-42CC-8719-FCEE78414935}">
      <dsp:nvSpPr>
        <dsp:cNvPr id="0" name=""/>
        <dsp:cNvSpPr/>
      </dsp:nvSpPr>
      <dsp:spPr>
        <a:xfrm>
          <a:off x="5758522" y="2803582"/>
          <a:ext cx="1679605" cy="1199915"/>
        </a:xfrm>
        <a:prstGeom prst="roundRect">
          <a:avLst>
            <a:gd name="adj" fmla="val 10000"/>
          </a:avLst>
        </a:prstGeom>
        <a:solidFill>
          <a:srgbClr val="FEF6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ysClr val="windowText" lastClr="000000"/>
              </a:solidFill>
            </a:rPr>
            <a:t>BTC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ysClr val="windowText" lastClr="000000"/>
              </a:solidFill>
            </a:rPr>
            <a:t>ETH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ysClr val="windowText" lastClr="000000"/>
              </a:solidFill>
            </a:rPr>
            <a:t>Solana (SOL)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ysClr val="windowText" lastClr="000000"/>
              </a:solidFill>
            </a:rPr>
            <a:t>Cardano (ADA)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b="1" kern="1200" dirty="0">
              <a:solidFill>
                <a:sysClr val="windowText" lastClr="000000"/>
              </a:solidFill>
            </a:rPr>
            <a:t>XRP</a:t>
          </a:r>
        </a:p>
      </dsp:txBody>
      <dsp:txXfrm>
        <a:off x="5793666" y="2838726"/>
        <a:ext cx="1609317" cy="1129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27071D-DE99-48B1-A732-C387C9289D82}">
      <dsp:nvSpPr>
        <dsp:cNvPr id="0" name=""/>
        <dsp:cNvSpPr/>
      </dsp:nvSpPr>
      <dsp:spPr>
        <a:xfrm rot="5400000">
          <a:off x="4853755" y="-2236200"/>
          <a:ext cx="1084906" cy="58341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000" tIns="123825" rIns="18000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 La existencia de vacíos legales, interpretaciones erróneas o incertidumbre pueden afectar la seguridad jurídica de las transacciones generando la pérdida de confianza en el sistema.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 La aplicación más evidente está en el caso de los SPAV que entregan certeza jurídica a las transacciones determinando el momento exacto en el que los pagos pasan a ser irrevocables e incondicionales, lo que se conoce internacionalmente como “</a:t>
          </a:r>
          <a:r>
            <a:rPr lang="es-CL" sz="1100" i="1" kern="1200" dirty="0" err="1"/>
            <a:t>Finality</a:t>
          </a:r>
          <a:r>
            <a:rPr lang="es-CL" sz="1100" kern="1200" dirty="0"/>
            <a:t>” o “Firmeza”.</a:t>
          </a:r>
        </a:p>
      </dsp:txBody>
      <dsp:txXfrm rot="-5400000">
        <a:off x="2479122" y="191394"/>
        <a:ext cx="5781212" cy="978984"/>
      </dsp:txXfrm>
    </dsp:sp>
    <dsp:sp modelId="{E24E7A12-ED48-4FF9-B8E2-98FFE4279779}">
      <dsp:nvSpPr>
        <dsp:cNvPr id="0" name=""/>
        <dsp:cNvSpPr/>
      </dsp:nvSpPr>
      <dsp:spPr>
        <a:xfrm>
          <a:off x="537739" y="2819"/>
          <a:ext cx="1923066" cy="1356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b="1" kern="1200" dirty="0"/>
            <a:t>Riesgo Legal</a:t>
          </a:r>
        </a:p>
      </dsp:txBody>
      <dsp:txXfrm>
        <a:off x="603940" y="69020"/>
        <a:ext cx="1790664" cy="1223730"/>
      </dsp:txXfrm>
    </dsp:sp>
    <dsp:sp modelId="{B96DA324-3754-4B9C-AD04-E44CEB7D2183}">
      <dsp:nvSpPr>
        <dsp:cNvPr id="0" name=""/>
        <dsp:cNvSpPr/>
      </dsp:nvSpPr>
      <dsp:spPr>
        <a:xfrm rot="5400000">
          <a:off x="4797698" y="-812261"/>
          <a:ext cx="1197020" cy="58341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000" tIns="123825" rIns="18000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 Las distintas transacciones están sujetas a riesgo de crédito, en particular riesgo de contraparte, que surge ante la posibilidad que un agente no cumpla con su parte en una transacción o intercambio.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 Para ello las IMF implementan una serie de reglas, contratos y garantías, que permiten mitigar el riesgo de crédito. Además, es deseable que las IMF apliquen estándares de pago contra pago (</a:t>
          </a:r>
          <a:r>
            <a:rPr lang="es-CL" sz="1100" kern="1200" dirty="0" err="1"/>
            <a:t>PvP</a:t>
          </a:r>
          <a:r>
            <a:rPr lang="es-CL" sz="1100" kern="1200" dirty="0"/>
            <a:t>, en su sigla en inglés) o entrega, cuando se trata de un título, contra pago (</a:t>
          </a:r>
          <a:r>
            <a:rPr lang="es-CL" sz="1100" kern="1200" dirty="0" err="1"/>
            <a:t>DvP</a:t>
          </a:r>
          <a:r>
            <a:rPr lang="es-CL" sz="1100" kern="1200" dirty="0"/>
            <a:t>, en su sigla en inglés), entregando una parte si y solo si se ha recibido la opuesta.</a:t>
          </a:r>
        </a:p>
      </dsp:txBody>
      <dsp:txXfrm rot="-5400000">
        <a:off x="2479122" y="1564749"/>
        <a:ext cx="5775739" cy="1080152"/>
      </dsp:txXfrm>
    </dsp:sp>
    <dsp:sp modelId="{371C97AF-B7DD-4600-8FB7-DC544129347A}">
      <dsp:nvSpPr>
        <dsp:cNvPr id="0" name=""/>
        <dsp:cNvSpPr/>
      </dsp:nvSpPr>
      <dsp:spPr>
        <a:xfrm>
          <a:off x="537739" y="1426759"/>
          <a:ext cx="1923066" cy="1356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b="1" kern="1200" dirty="0"/>
            <a:t>Riesgo de Crédito — Contraparte</a:t>
          </a:r>
        </a:p>
      </dsp:txBody>
      <dsp:txXfrm>
        <a:off x="603940" y="1492960"/>
        <a:ext cx="1790664" cy="1223730"/>
      </dsp:txXfrm>
    </dsp:sp>
    <dsp:sp modelId="{8E4348C3-4250-4A18-BF43-59B66328A328}">
      <dsp:nvSpPr>
        <dsp:cNvPr id="0" name=""/>
        <dsp:cNvSpPr/>
      </dsp:nvSpPr>
      <dsp:spPr>
        <a:xfrm rot="5400000">
          <a:off x="4853755" y="611678"/>
          <a:ext cx="1084906" cy="58341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000" tIns="123825" rIns="18000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 Debido a la alta demanda de activos líquidos o efectivo para la realización de las distintas transacciones, los agentes financieros están sujetos a la falta de fondeo para realizar el pago correspondiente.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 Para ello, algunas IMF y Cámaras de compensación, acumulan pagos y realizan un proceso de compensación o neteo, para luego realizar la liquidación. De esta manera, reducen los requerimientos de activos líquidos necesarios. </a:t>
          </a:r>
        </a:p>
      </dsp:txBody>
      <dsp:txXfrm rot="-5400000">
        <a:off x="2479122" y="3039273"/>
        <a:ext cx="5781212" cy="978984"/>
      </dsp:txXfrm>
    </dsp:sp>
    <dsp:sp modelId="{D4C884E5-A5C4-471A-B79D-97275C01A46D}">
      <dsp:nvSpPr>
        <dsp:cNvPr id="0" name=""/>
        <dsp:cNvSpPr/>
      </dsp:nvSpPr>
      <dsp:spPr>
        <a:xfrm>
          <a:off x="537739" y="2850698"/>
          <a:ext cx="1923066" cy="1356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b="1" kern="1200" dirty="0"/>
            <a:t>Riesgo de liquidez</a:t>
          </a:r>
        </a:p>
      </dsp:txBody>
      <dsp:txXfrm>
        <a:off x="603940" y="2916899"/>
        <a:ext cx="1790664" cy="1223730"/>
      </dsp:txXfrm>
    </dsp:sp>
    <dsp:sp modelId="{FCED5B6E-9B63-4801-A87C-4EB3D7EC971E}">
      <dsp:nvSpPr>
        <dsp:cNvPr id="0" name=""/>
        <dsp:cNvSpPr/>
      </dsp:nvSpPr>
      <dsp:spPr>
        <a:xfrm rot="5400000">
          <a:off x="4853755" y="2034923"/>
          <a:ext cx="1084906" cy="58341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000" tIns="18000" rIns="18000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 Al ser intensivos en procesos humanos y tecnológicos, todo sistema de pago es susceptible a riesgo operacional.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100" kern="1200" dirty="0"/>
            <a:t> Sin embargo, las IMF pueden mitigar este riesgo y hacer más eficientes los procesos de </a:t>
          </a:r>
          <a:r>
            <a:rPr lang="es-CL" sz="1100" i="1" kern="1200" dirty="0"/>
            <a:t>post trading</a:t>
          </a:r>
          <a:r>
            <a:rPr lang="es-CL" sz="1100" kern="1200" dirty="0"/>
            <a:t>, al especializarse e implementar procedimientos y tecnología con altos estándares. </a:t>
          </a:r>
        </a:p>
      </dsp:txBody>
      <dsp:txXfrm rot="-5400000">
        <a:off x="2479122" y="4462518"/>
        <a:ext cx="5781212" cy="978984"/>
      </dsp:txXfrm>
    </dsp:sp>
    <dsp:sp modelId="{0076DCA0-96EC-45E8-9D34-87C6E1EB8852}">
      <dsp:nvSpPr>
        <dsp:cNvPr id="0" name=""/>
        <dsp:cNvSpPr/>
      </dsp:nvSpPr>
      <dsp:spPr>
        <a:xfrm>
          <a:off x="537739" y="4274638"/>
          <a:ext cx="1923066" cy="1356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b="1" kern="1200" dirty="0"/>
            <a:t>Riesgo Operacional</a:t>
          </a:r>
        </a:p>
      </dsp:txBody>
      <dsp:txXfrm>
        <a:off x="603940" y="4340839"/>
        <a:ext cx="1790664" cy="1223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FB9A8-FB6D-4CD5-AC90-FAE874ABF412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18DB0-6146-4485-BA08-5966ED8D73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7937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/>
              <a:t>+ Alusión a nuevas bases de datos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ACEBE6-298E-4295-BC62-B3444F943D6C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05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/>
              <a:t>+ Alusión a nuevas bases de datos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ACEBE6-298E-4295-BC62-B3444F943D6C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4216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/>
              <a:t>+ Alusión a nuevas bases de datos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ACEBE6-298E-4295-BC62-B3444F943D6C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9491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/>
              <a:t>+ Alusión a nuevas bases de datos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ACEBE6-298E-4295-BC62-B3444F943D6C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9491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/>
              <a:t>+ Alusión a nuevas bases de datos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ACEBE6-298E-4295-BC62-B3444F943D6C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5998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84D776-9DCF-4F7E-B4CE-282347E5F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864940-599C-46E4-AE6F-297795237B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764A18-7914-498F-9E6D-32132CC28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BD377D-C323-4826-AEF5-E52BA6929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024CBE-0802-4DEB-A9F5-EF3A98CEE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452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668B10-52D6-4D13-B492-AF2FD2E2A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62A118D-85A5-44A7-B98F-EB9D1C68C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C9C6CE-A59A-44E5-9D75-3AFB6A6D4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5354AC-33D0-444F-AD49-366B664CF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2AFDE4-2763-422A-AA2A-AD1A9B7FF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835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07B013F-E3DD-4D02-8F60-2397CA6F03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DAFF0CC-E87F-4246-B312-3EE3D2829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DDDFA1-6E34-47B0-AEEF-3B7F03770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AFACF4-91DC-4606-BEB8-DF995E724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50B9AE-ACE4-49FD-AAC9-276A30053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1426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ina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5635BF2-DBFA-4D68-B98D-094C8410A32F}"/>
              </a:ext>
            </a:extLst>
          </p:cNvPr>
          <p:cNvSpPr/>
          <p:nvPr userDrawn="1"/>
        </p:nvSpPr>
        <p:spPr>
          <a:xfrm>
            <a:off x="11343256" y="0"/>
            <a:ext cx="354567" cy="833247"/>
          </a:xfrm>
          <a:prstGeom prst="rect">
            <a:avLst/>
          </a:prstGeom>
          <a:solidFill>
            <a:srgbClr val="BF9C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Marcador de número de diapositiva"/>
          <p:cNvSpPr txBox="1">
            <a:spLocks/>
          </p:cNvSpPr>
          <p:nvPr userDrawn="1"/>
        </p:nvSpPr>
        <p:spPr>
          <a:xfrm>
            <a:off x="11154975" y="430799"/>
            <a:ext cx="705767" cy="335321"/>
          </a:xfrm>
          <a:prstGeom prst="rect">
            <a:avLst/>
          </a:prstGeom>
        </p:spPr>
        <p:txBody>
          <a:bodyPr/>
          <a:lstStyle>
            <a:defPPr>
              <a:defRPr lang="es-C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DCE3978-486A-4AC4-98CA-5600982EA629}" type="slidenum">
              <a:rPr lang="es-CL" sz="1100" smtClean="0">
                <a:solidFill>
                  <a:schemeClr val="bg1"/>
                </a:solidFill>
              </a:rPr>
              <a:pPr algn="ctr"/>
              <a:t>‹Nº›</a:t>
            </a:fld>
            <a:endParaRPr lang="es-CL" sz="1100">
              <a:solidFill>
                <a:schemeClr val="bg1"/>
              </a:solidFill>
            </a:endParaRP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AC679608-46DB-42BA-BF56-E0DFB4FC08B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3777" y="335077"/>
            <a:ext cx="10184900" cy="7258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rgbClr val="001730"/>
                </a:solidFill>
              </a:defRPr>
            </a:lvl1pPr>
          </a:lstStyle>
          <a:p>
            <a:pPr lvl="0"/>
            <a:r>
              <a:rPr lang="es-CL"/>
              <a:t>Título página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770758B0-E31B-4899-B79E-31853EFDD6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37137" y="1552943"/>
            <a:ext cx="9671539" cy="4575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BF9C69"/>
                </a:solidFill>
              </a:defRPr>
            </a:lvl1pPr>
          </a:lstStyle>
          <a:p>
            <a:pPr lvl="0"/>
            <a:r>
              <a:rPr lang="es-CL"/>
              <a:t>Texto subtítulo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05D77216-C29C-4C0E-8154-65A7AC7EB20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65873" y="2259318"/>
            <a:ext cx="9342804" cy="38366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1730"/>
                </a:solidFill>
              </a:defRPr>
            </a:lvl1pPr>
          </a:lstStyle>
          <a:p>
            <a:pPr lvl="0"/>
            <a:r>
              <a:rPr lang="es-CL"/>
              <a:t>Texto párrafo</a:t>
            </a:r>
          </a:p>
        </p:txBody>
      </p:sp>
      <p:pic>
        <p:nvPicPr>
          <p:cNvPr id="10" name="Imagen 9" descr="Icono&#10;&#10;Descripción generada automáticamente">
            <a:extLst>
              <a:ext uri="{FF2B5EF4-FFF2-40B4-BE49-F238E27FC236}">
                <a16:creationId xmlns:a16="http://schemas.microsoft.com/office/drawing/2014/main" id="{A2CFE884-7644-427B-A93C-6D280F3193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0456" y="5615898"/>
            <a:ext cx="653179" cy="101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6200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0">
          <p15:clr>
            <a:srgbClr val="FBAE40"/>
          </p15:clr>
        </p15:guide>
        <p15:guide id="2" pos="43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99399B-D13A-4689-9261-808BBB1E1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ED3912-C588-42C0-8FA0-F4E70CE62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C6147C-DD74-4CDE-89AA-7E5955EB8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29D6F6-467D-4CEF-BCF3-1275FD87E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53C11D-D93C-47ED-9DA6-0DEB948AF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202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9418F9-183A-42BA-9C88-26E00000B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A65366-D941-4E86-B14D-6E8424D8E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33DFED-1169-46D6-A9C1-4DB482921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E6AB2B-6FCB-405B-95AD-BD040965E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51B4B9-1E0D-49AC-ACD4-36A606299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6117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D723C9-AFE4-49A9-AAF9-E0C2FF80D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1FDD65-7197-4B19-BFF7-9A4F488A57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35A7A0-2778-43F5-A0E5-B97172CBF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44CF179-E7BD-4633-854D-D9FE0E2DB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F1013E-227D-44CC-86A9-AD1C8D2BC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8FF971-61EB-4F7E-90D9-FCA2EE74A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2582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11A352-A95B-4FE9-98A6-85511A493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2A6761-F16D-4201-979D-2953B3F73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0A6EC39-E375-4AA5-9246-4D6921D9B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03A570D-41FE-4871-835F-380A95F027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50B76A-EC25-4FA8-BD32-265E4F58AA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7471887-CDE5-45F2-A17E-84602A7BD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0F05BF2-5458-4617-8AD7-8284FB758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487C276-F9AE-4A82-9C99-1AF9E3A2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601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3B52A9-1225-4469-AC51-82E3797EE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245544D-E9F7-48D2-AA75-8F6203198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9BA35F6-2046-4285-8085-1B5B0C110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66FBA7B-4F30-4DE7-A4D4-4E5F92EF4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694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2AE4780-8418-4B0E-A5DE-67D77D665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DCC3A99-3FAE-47CB-B925-EE4331530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501F1F-FF6A-4CF9-A5D9-173E0B956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909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6C31BD-4FF7-457E-A2AD-06C9C6928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F9E71E-E97F-4DB5-BB65-957CC0BE2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8B8310-1214-43BD-89D4-98AE70BBE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DEBE07-8643-434A-8EEA-8D043A35B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68C76F-F851-42E7-AB09-FEDE2E5BA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7C75FC9-26C8-442C-9C64-162D050B8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3893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0D69DA-C650-4D8C-9396-391AA4D2E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C4DF62E-74C9-4849-8C1D-25F03B1A3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B2AF734-0A01-474D-B94C-B1C3300F9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394088-035E-4BDF-B1CD-9305361D3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EE4CBD-9994-4E6D-93B8-E1AB29706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8276B6-F996-482C-BEC7-3B8862A1B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529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7E13D16-07BA-4903-97D4-99FF75620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C27F00-1297-40F2-B9EC-9CD61701A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843A25-65DA-4B44-B733-280F7FA263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A41AB-1566-4C96-91E5-64D3269C37E9}" type="datetimeFigureOut">
              <a:rPr lang="es-CL" smtClean="0"/>
              <a:t>27-07-2022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32BA9-4A24-4A33-9F89-D7E23A3DE4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6A6C8E-768C-439E-B152-7646EDD43A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05CFD-1D04-45F4-80BB-9098ED44E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2475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1">
            <a:extLst>
              <a:ext uri="{FF2B5EF4-FFF2-40B4-BE49-F238E27FC236}">
                <a16:creationId xmlns:a16="http://schemas.microsoft.com/office/drawing/2014/main" id="{6BECEF2E-3957-4E2D-94EE-5B72804E5A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4472" y="242881"/>
            <a:ext cx="10184900" cy="725861"/>
          </a:xfrm>
        </p:spPr>
        <p:txBody>
          <a:bodyPr>
            <a:normAutofit fontScale="77500" lnSpcReduction="20000"/>
          </a:bodyPr>
          <a:lstStyle/>
          <a:p>
            <a:r>
              <a:rPr lang="es-CL" sz="2800" b="1" dirty="0">
                <a:solidFill>
                  <a:srgbClr val="000000"/>
                </a:solidFill>
                <a:latin typeface="Frutiger LT 45 Light"/>
              </a:rPr>
              <a:t>Figura I.1. </a:t>
            </a:r>
          </a:p>
          <a:p>
            <a:r>
              <a:rPr lang="es-CL" sz="2800" dirty="0">
                <a:solidFill>
                  <a:srgbClr val="000000"/>
                </a:solidFill>
                <a:latin typeface="Frutiger LT 45 Light"/>
              </a:rPr>
              <a:t>Modelo de 4 partes (M4P)</a:t>
            </a:r>
          </a:p>
          <a:p>
            <a:endParaRPr lang="es-CL" sz="2800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46CAD841-1CB1-470E-A85A-3447020A0B2F}"/>
              </a:ext>
            </a:extLst>
          </p:cNvPr>
          <p:cNvSpPr txBox="1"/>
          <p:nvPr/>
        </p:nvSpPr>
        <p:spPr>
          <a:xfrm>
            <a:off x="239044" y="6221180"/>
            <a:ext cx="150592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500" dirty="0"/>
              <a:t>Fuente: BCCh.</a:t>
            </a:r>
          </a:p>
        </p:txBody>
      </p:sp>
      <p:grpSp>
        <p:nvGrpSpPr>
          <p:cNvPr id="45" name="Grupo 44">
            <a:extLst>
              <a:ext uri="{FF2B5EF4-FFF2-40B4-BE49-F238E27FC236}">
                <a16:creationId xmlns:a16="http://schemas.microsoft.com/office/drawing/2014/main" id="{D4D8B669-39AD-49EC-A1E0-2A79C0A9D673}"/>
              </a:ext>
            </a:extLst>
          </p:cNvPr>
          <p:cNvGrpSpPr/>
          <p:nvPr/>
        </p:nvGrpSpPr>
        <p:grpSpPr>
          <a:xfrm>
            <a:off x="2120195" y="1571600"/>
            <a:ext cx="8005938" cy="3954192"/>
            <a:chOff x="21748" y="85048"/>
            <a:chExt cx="3204844" cy="1404784"/>
          </a:xfrm>
        </p:grpSpPr>
        <p:cxnSp>
          <p:nvCxnSpPr>
            <p:cNvPr id="46" name="Conector recto de flecha 45">
              <a:extLst>
                <a:ext uri="{FF2B5EF4-FFF2-40B4-BE49-F238E27FC236}">
                  <a16:creationId xmlns:a16="http://schemas.microsoft.com/office/drawing/2014/main" id="{AB677DE0-E911-4D19-8F0D-940C9BD5F2E2}"/>
                </a:ext>
              </a:extLst>
            </p:cNvPr>
            <p:cNvCxnSpPr/>
            <p:nvPr/>
          </p:nvCxnSpPr>
          <p:spPr>
            <a:xfrm>
              <a:off x="1042012" y="1124486"/>
              <a:ext cx="84813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47" name="Grupo 46">
              <a:extLst>
                <a:ext uri="{FF2B5EF4-FFF2-40B4-BE49-F238E27FC236}">
                  <a16:creationId xmlns:a16="http://schemas.microsoft.com/office/drawing/2014/main" id="{D25B71FE-C9DA-4FD0-8CDD-A995C84D7871}"/>
                </a:ext>
              </a:extLst>
            </p:cNvPr>
            <p:cNvGrpSpPr/>
            <p:nvPr/>
          </p:nvGrpSpPr>
          <p:grpSpPr>
            <a:xfrm>
              <a:off x="21748" y="85048"/>
              <a:ext cx="3204844" cy="1404784"/>
              <a:chOff x="21748" y="85048"/>
              <a:chExt cx="3204844" cy="1404784"/>
            </a:xfrm>
          </p:grpSpPr>
          <p:sp>
            <p:nvSpPr>
              <p:cNvPr id="48" name="33 Rectángulo">
                <a:extLst>
                  <a:ext uri="{FF2B5EF4-FFF2-40B4-BE49-F238E27FC236}">
                    <a16:creationId xmlns:a16="http://schemas.microsoft.com/office/drawing/2014/main" id="{C1E00A15-957D-4A5C-A016-34808222A2FD}"/>
                  </a:ext>
                </a:extLst>
              </p:cNvPr>
              <p:cNvSpPr/>
              <p:nvPr/>
            </p:nvSpPr>
            <p:spPr>
              <a:xfrm>
                <a:off x="31749" y="227695"/>
                <a:ext cx="952500" cy="308928"/>
              </a:xfrm>
              <a:prstGeom prst="rect">
                <a:avLst/>
              </a:prstGeom>
              <a:solidFill>
                <a:srgbClr val="FFFFFF"/>
              </a:solidFill>
              <a:ln w="25400" cap="flat" cmpd="sng" algn="ctr">
                <a:solidFill>
                  <a:srgbClr val="2D2D8A"/>
                </a:solidFill>
                <a:prstDash val="solid"/>
              </a:ln>
              <a:effectLst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CL" sz="1500" b="1">
                    <a:latin typeface="Frutiger LT 45 Light"/>
                  </a:rPr>
                  <a:t>Emisor</a:t>
                </a:r>
              </a:p>
            </p:txBody>
          </p:sp>
          <p:sp>
            <p:nvSpPr>
              <p:cNvPr id="49" name="33 Rectángulo">
                <a:extLst>
                  <a:ext uri="{FF2B5EF4-FFF2-40B4-BE49-F238E27FC236}">
                    <a16:creationId xmlns:a16="http://schemas.microsoft.com/office/drawing/2014/main" id="{5201E6FA-748F-42A9-AED1-7EFB35BD8EF8}"/>
                  </a:ext>
                </a:extLst>
              </p:cNvPr>
              <p:cNvSpPr/>
              <p:nvPr/>
            </p:nvSpPr>
            <p:spPr>
              <a:xfrm>
                <a:off x="1954212" y="234521"/>
                <a:ext cx="952500" cy="30765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5400" cap="flat" cmpd="sng" algn="ctr">
                <a:solidFill>
                  <a:srgbClr val="2D2D8A"/>
                </a:solidFill>
                <a:prstDash val="solid"/>
              </a:ln>
              <a:effectLst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CL" sz="1500" b="1">
                    <a:latin typeface="Frutiger LT 45 Light"/>
                  </a:rPr>
                  <a:t>Adquiriente</a:t>
                </a:r>
              </a:p>
            </p:txBody>
          </p:sp>
          <p:cxnSp>
            <p:nvCxnSpPr>
              <p:cNvPr id="50" name="Conector recto de flecha 49">
                <a:extLst>
                  <a:ext uri="{FF2B5EF4-FFF2-40B4-BE49-F238E27FC236}">
                    <a16:creationId xmlns:a16="http://schemas.microsoft.com/office/drawing/2014/main" id="{8A64F990-D4F2-4160-975F-DC3AEF2D6FDD}"/>
                  </a:ext>
                </a:extLst>
              </p:cNvPr>
              <p:cNvCxnSpPr/>
              <p:nvPr/>
            </p:nvCxnSpPr>
            <p:spPr>
              <a:xfrm>
                <a:off x="1091405" y="233728"/>
                <a:ext cx="750094" cy="0"/>
              </a:xfrm>
              <a:prstGeom prst="straightConnector1">
                <a:avLst/>
              </a:prstGeom>
              <a:ln w="19050">
                <a:solidFill>
                  <a:schemeClr val="accent5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Rectángulo 50">
                <a:extLst>
                  <a:ext uri="{FF2B5EF4-FFF2-40B4-BE49-F238E27FC236}">
                    <a16:creationId xmlns:a16="http://schemas.microsoft.com/office/drawing/2014/main" id="{114FB0ED-BCCD-46D4-8A21-DF4316FB8147}"/>
                  </a:ext>
                </a:extLst>
              </p:cNvPr>
              <p:cNvSpPr/>
              <p:nvPr/>
            </p:nvSpPr>
            <p:spPr>
              <a:xfrm>
                <a:off x="1213813" y="267960"/>
                <a:ext cx="861218" cy="1639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s-CL" sz="1500" b="0" kern="120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Transfiere </a:t>
                </a:r>
                <a:r>
                  <a:rPr lang="es-CL" sz="1500" b="1" kern="120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p</a:t>
                </a:r>
                <a:endParaRPr lang="es-CL" sz="1500" b="0"/>
              </a:p>
            </p:txBody>
          </p:sp>
          <p:sp>
            <p:nvSpPr>
              <p:cNvPr id="52" name="Rectángulo 51">
                <a:extLst>
                  <a:ext uri="{FF2B5EF4-FFF2-40B4-BE49-F238E27FC236}">
                    <a16:creationId xmlns:a16="http://schemas.microsoft.com/office/drawing/2014/main" id="{D03D80C5-0109-4549-AD8F-51FD8CEFB99B}"/>
                  </a:ext>
                </a:extLst>
              </p:cNvPr>
              <p:cNvSpPr/>
              <p:nvPr/>
            </p:nvSpPr>
            <p:spPr>
              <a:xfrm>
                <a:off x="1273403" y="499520"/>
                <a:ext cx="861218" cy="18224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s-CL" sz="1500" b="0" kern="120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Paga</a:t>
                </a:r>
                <a:r>
                  <a:rPr lang="es-CL" sz="1500" b="0" kern="1200" baseline="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 </a:t>
                </a:r>
                <a:r>
                  <a:rPr lang="es-CL" sz="1500" b="1" kern="1200" baseline="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TI</a:t>
                </a:r>
                <a:endParaRPr lang="es-CL" sz="1500" b="1"/>
              </a:p>
            </p:txBody>
          </p:sp>
          <p:cxnSp>
            <p:nvCxnSpPr>
              <p:cNvPr id="53" name="Conector recto de flecha 52">
                <a:extLst>
                  <a:ext uri="{FF2B5EF4-FFF2-40B4-BE49-F238E27FC236}">
                    <a16:creationId xmlns:a16="http://schemas.microsoft.com/office/drawing/2014/main" id="{DE1E2C5F-6FF2-49A8-82A2-633739CBABA5}"/>
                  </a:ext>
                </a:extLst>
              </p:cNvPr>
              <p:cNvCxnSpPr/>
              <p:nvPr/>
            </p:nvCxnSpPr>
            <p:spPr>
              <a:xfrm flipH="1">
                <a:off x="1100930" y="490586"/>
                <a:ext cx="750094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33 Rectángulo">
                <a:extLst>
                  <a:ext uri="{FF2B5EF4-FFF2-40B4-BE49-F238E27FC236}">
                    <a16:creationId xmlns:a16="http://schemas.microsoft.com/office/drawing/2014/main" id="{1234F7A0-6132-4655-89E4-E48DFC6B678A}"/>
                  </a:ext>
                </a:extLst>
              </p:cNvPr>
              <p:cNvSpPr/>
              <p:nvPr/>
            </p:nvSpPr>
            <p:spPr>
              <a:xfrm>
                <a:off x="21748" y="970328"/>
                <a:ext cx="952500" cy="308928"/>
              </a:xfrm>
              <a:prstGeom prst="rect">
                <a:avLst/>
              </a:prstGeom>
              <a:solidFill>
                <a:srgbClr val="FFFFFF"/>
              </a:solidFill>
              <a:ln w="25400" cap="flat" cmpd="sng" algn="ctr">
                <a:solidFill>
                  <a:srgbClr val="2D2D8A"/>
                </a:solidFill>
                <a:prstDash val="solid"/>
              </a:ln>
              <a:effectLst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CL" sz="1500" b="1">
                    <a:latin typeface="Frutiger LT 45 Light"/>
                  </a:rPr>
                  <a:t>Tarjetahabiente</a:t>
                </a:r>
              </a:p>
            </p:txBody>
          </p:sp>
          <p:cxnSp>
            <p:nvCxnSpPr>
              <p:cNvPr id="55" name="Conector recto de flecha 54">
                <a:extLst>
                  <a:ext uri="{FF2B5EF4-FFF2-40B4-BE49-F238E27FC236}">
                    <a16:creationId xmlns:a16="http://schemas.microsoft.com/office/drawing/2014/main" id="{22521A44-DFFF-4B9A-B791-AE8E88228B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91912" y="569380"/>
                <a:ext cx="0" cy="405939"/>
              </a:xfrm>
              <a:prstGeom prst="straightConnector1">
                <a:avLst/>
              </a:prstGeom>
              <a:ln w="19050">
                <a:solidFill>
                  <a:schemeClr val="accent5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Rectángulo 55">
                <a:extLst>
                  <a:ext uri="{FF2B5EF4-FFF2-40B4-BE49-F238E27FC236}">
                    <a16:creationId xmlns:a16="http://schemas.microsoft.com/office/drawing/2014/main" id="{F2BD9B23-4111-4ED1-AAB0-C30E42005188}"/>
                  </a:ext>
                </a:extLst>
              </p:cNvPr>
              <p:cNvSpPr/>
              <p:nvPr/>
            </p:nvSpPr>
            <p:spPr>
              <a:xfrm>
                <a:off x="245984" y="759798"/>
                <a:ext cx="671757" cy="19415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s-CL" sz="1500" b="0" kern="1200" dirty="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Paga </a:t>
                </a:r>
                <a:r>
                  <a:rPr lang="es-CL" sz="1500" b="1" kern="1200" dirty="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p</a:t>
                </a:r>
                <a:endParaRPr lang="es-CL" sz="1500" b="1" dirty="0"/>
              </a:p>
            </p:txBody>
          </p:sp>
          <p:sp>
            <p:nvSpPr>
              <p:cNvPr id="57" name="33 Rectángulo">
                <a:extLst>
                  <a:ext uri="{FF2B5EF4-FFF2-40B4-BE49-F238E27FC236}">
                    <a16:creationId xmlns:a16="http://schemas.microsoft.com/office/drawing/2014/main" id="{F1455114-FDAF-4D10-B4FB-60FBF3906D68}"/>
                  </a:ext>
                </a:extLst>
              </p:cNvPr>
              <p:cNvSpPr/>
              <p:nvPr/>
            </p:nvSpPr>
            <p:spPr>
              <a:xfrm>
                <a:off x="1950718" y="971598"/>
                <a:ext cx="952500" cy="307658"/>
              </a:xfrm>
              <a:prstGeom prst="rect">
                <a:avLst/>
              </a:prstGeom>
              <a:solidFill>
                <a:srgbClr val="FFFFFF"/>
              </a:solidFill>
              <a:ln w="25400" cap="flat" cmpd="sng" algn="ctr">
                <a:solidFill>
                  <a:srgbClr val="2D2D8A"/>
                </a:solidFill>
                <a:prstDash val="solid"/>
              </a:ln>
              <a:effectLst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CL" sz="1500" b="1">
                    <a:latin typeface="Frutiger LT 45 Light"/>
                  </a:rPr>
                  <a:t>Comercio</a:t>
                </a:r>
              </a:p>
            </p:txBody>
          </p:sp>
          <p:cxnSp>
            <p:nvCxnSpPr>
              <p:cNvPr id="58" name="Conector recto de flecha 57">
                <a:extLst>
                  <a:ext uri="{FF2B5EF4-FFF2-40B4-BE49-F238E27FC236}">
                    <a16:creationId xmlns:a16="http://schemas.microsoft.com/office/drawing/2014/main" id="{BEBA1653-3F63-4AA8-8D4E-58B2E0FE8CAA}"/>
                  </a:ext>
                </a:extLst>
              </p:cNvPr>
              <p:cNvCxnSpPr/>
              <p:nvPr/>
            </p:nvCxnSpPr>
            <p:spPr>
              <a:xfrm flipH="1">
                <a:off x="2426969" y="569380"/>
                <a:ext cx="0" cy="377656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Rectángulo 58">
                <a:extLst>
                  <a:ext uri="{FF2B5EF4-FFF2-40B4-BE49-F238E27FC236}">
                    <a16:creationId xmlns:a16="http://schemas.microsoft.com/office/drawing/2014/main" id="{16A15731-FE53-40BA-B592-E5FC9A86F28B}"/>
                  </a:ext>
                </a:extLst>
              </p:cNvPr>
              <p:cNvSpPr/>
              <p:nvPr/>
            </p:nvSpPr>
            <p:spPr>
              <a:xfrm>
                <a:off x="2491582" y="652192"/>
                <a:ext cx="735010" cy="18224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s-CL" sz="1500" b="0" kern="120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Paga </a:t>
                </a:r>
                <a:r>
                  <a:rPr lang="es-CL" sz="1500" b="1" kern="120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p-MD</a:t>
                </a:r>
                <a:endParaRPr lang="es-CL" sz="1500" b="0"/>
              </a:p>
            </p:txBody>
          </p:sp>
          <p:sp>
            <p:nvSpPr>
              <p:cNvPr id="60" name="Rectángulo 59">
                <a:extLst>
                  <a:ext uri="{FF2B5EF4-FFF2-40B4-BE49-F238E27FC236}">
                    <a16:creationId xmlns:a16="http://schemas.microsoft.com/office/drawing/2014/main" id="{63ED4956-DE1B-4EF4-89B0-C6B452BB91BD}"/>
                  </a:ext>
                </a:extLst>
              </p:cNvPr>
              <p:cNvSpPr/>
              <p:nvPr/>
            </p:nvSpPr>
            <p:spPr>
              <a:xfrm>
                <a:off x="1020963" y="1162961"/>
                <a:ext cx="941332" cy="32687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s-CL" sz="1500" b="0" kern="120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Intercambio</a:t>
                </a:r>
                <a:r>
                  <a:rPr lang="es-CL" sz="1500" b="0" kern="1200" baseline="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 de bienes y servicios a precio</a:t>
                </a:r>
                <a:r>
                  <a:rPr lang="es-CL" sz="1500" b="0" kern="120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 </a:t>
                </a:r>
                <a:r>
                  <a:rPr lang="es-CL" sz="1500" b="1" kern="120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p</a:t>
                </a:r>
                <a:endParaRPr lang="es-CL" sz="1500" b="1"/>
              </a:p>
            </p:txBody>
          </p:sp>
          <p:sp>
            <p:nvSpPr>
              <p:cNvPr id="61" name="Rectángulo 60">
                <a:extLst>
                  <a:ext uri="{FF2B5EF4-FFF2-40B4-BE49-F238E27FC236}">
                    <a16:creationId xmlns:a16="http://schemas.microsoft.com/office/drawing/2014/main" id="{F0F8570D-F325-43D6-839B-542F4807982B}"/>
                  </a:ext>
                </a:extLst>
              </p:cNvPr>
              <p:cNvSpPr/>
              <p:nvPr/>
            </p:nvSpPr>
            <p:spPr>
              <a:xfrm>
                <a:off x="1950718" y="85048"/>
                <a:ext cx="1150519" cy="1358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s-CL" sz="1500" b="0" kern="1200" dirty="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Se queda con </a:t>
                </a:r>
                <a:r>
                  <a:rPr lang="es-CL" sz="1500" b="1" kern="1200" dirty="0">
                    <a:solidFill>
                      <a:srgbClr val="000000"/>
                    </a:solidFill>
                    <a:latin typeface="Frutiger LT 45 Light"/>
                    <a:ea typeface="+mn-ea"/>
                    <a:cs typeface="+mn-cs"/>
                  </a:rPr>
                  <a:t>MA = MD-TI</a:t>
                </a:r>
                <a:endParaRPr lang="es-CL" sz="1500" b="1" dirty="0"/>
              </a:p>
            </p:txBody>
          </p:sp>
        </p:grpSp>
      </p:grpSp>
      <p:sp>
        <p:nvSpPr>
          <p:cNvPr id="62" name="Rectángulo 61">
            <a:extLst>
              <a:ext uri="{FF2B5EF4-FFF2-40B4-BE49-F238E27FC236}">
                <a16:creationId xmlns:a16="http://schemas.microsoft.com/office/drawing/2014/main" id="{315C5EAA-33D5-4382-A05C-A8008F7A6728}"/>
              </a:ext>
            </a:extLst>
          </p:cNvPr>
          <p:cNvSpPr/>
          <p:nvPr/>
        </p:nvSpPr>
        <p:spPr>
          <a:xfrm>
            <a:off x="3680811" y="3436115"/>
            <a:ext cx="1541795" cy="3339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CL" sz="1500" b="0" kern="1200" dirty="0">
                <a:solidFill>
                  <a:srgbClr val="000000"/>
                </a:solidFill>
                <a:latin typeface="Frutiger LT 45 Light"/>
                <a:ea typeface="+mn-ea"/>
                <a:cs typeface="+mn-cs"/>
              </a:rPr>
              <a:t>Paga </a:t>
            </a:r>
            <a:r>
              <a:rPr lang="es-CL" sz="1500" b="1" kern="1200" dirty="0">
                <a:solidFill>
                  <a:srgbClr val="000000"/>
                </a:solidFill>
                <a:latin typeface="Frutiger LT 45 Light"/>
                <a:ea typeface="+mn-ea"/>
                <a:cs typeface="+mn-cs"/>
              </a:rPr>
              <a:t>comisiones</a:t>
            </a:r>
            <a:endParaRPr lang="es-CL" sz="1500" b="1" dirty="0"/>
          </a:p>
        </p:txBody>
      </p:sp>
    </p:spTree>
    <p:extLst>
      <p:ext uri="{BB962C8B-B14F-4D97-AF65-F5344CB8AC3E}">
        <p14:creationId xmlns:p14="http://schemas.microsoft.com/office/powerpoint/2010/main" val="393997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1">
            <a:extLst>
              <a:ext uri="{FF2B5EF4-FFF2-40B4-BE49-F238E27FC236}">
                <a16:creationId xmlns:a16="http://schemas.microsoft.com/office/drawing/2014/main" id="{6BECEF2E-3957-4E2D-94EE-5B72804E5A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9120" y="246676"/>
            <a:ext cx="11563536" cy="725861"/>
          </a:xfrm>
        </p:spPr>
        <p:txBody>
          <a:bodyPr>
            <a:normAutofit fontScale="55000" lnSpcReduction="20000"/>
          </a:bodyPr>
          <a:lstStyle/>
          <a:p>
            <a:r>
              <a:rPr lang="es-CL" b="1" dirty="0">
                <a:solidFill>
                  <a:srgbClr val="000000"/>
                </a:solidFill>
                <a:latin typeface="Frutiger LT 45 Light"/>
              </a:rPr>
              <a:t>Figura II.1. </a:t>
            </a:r>
          </a:p>
          <a:p>
            <a:r>
              <a:rPr lang="es-CL" dirty="0">
                <a:solidFill>
                  <a:srgbClr val="000000"/>
                </a:solidFill>
                <a:latin typeface="Frutiger LT 45 Light"/>
              </a:rPr>
              <a:t>Proceso de Novación de las Entidades de Contraparte Central</a:t>
            </a:r>
          </a:p>
          <a:p>
            <a:pPr algn="ctr"/>
            <a:endParaRPr lang="es-CL" dirty="0"/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1DCD6FF0-B881-4D15-BDCD-81CF6EBD72CD}"/>
              </a:ext>
            </a:extLst>
          </p:cNvPr>
          <p:cNvGraphicFramePr>
            <a:graphicFrameLocks noGrp="1"/>
          </p:cNvGraphicFramePr>
          <p:nvPr/>
        </p:nvGraphicFramePr>
        <p:xfrm>
          <a:off x="1465873" y="982625"/>
          <a:ext cx="9342804" cy="59385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671402">
                  <a:extLst>
                    <a:ext uri="{9D8B030D-6E8A-4147-A177-3AD203B41FA5}">
                      <a16:colId xmlns:a16="http://schemas.microsoft.com/office/drawing/2014/main" val="3307963109"/>
                    </a:ext>
                  </a:extLst>
                </a:gridCol>
                <a:gridCol w="4671402">
                  <a:extLst>
                    <a:ext uri="{9D8B030D-6E8A-4147-A177-3AD203B41FA5}">
                      <a16:colId xmlns:a16="http://schemas.microsoft.com/office/drawing/2014/main" val="2659578667"/>
                    </a:ext>
                  </a:extLst>
                </a:gridCol>
              </a:tblGrid>
              <a:tr h="16050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s-CL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511866"/>
                  </a:ext>
                </a:extLst>
              </a:tr>
              <a:tr h="120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CL" sz="1800" b="1" dirty="0">
                          <a:effectLst/>
                        </a:rPr>
                        <a:t>Red de obligaciones bilaterales sin novación</a:t>
                      </a:r>
                      <a:endParaRPr lang="es-CL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CL" sz="1800" b="1" dirty="0">
                          <a:effectLst/>
                        </a:rPr>
                        <a:t>     Red de obligaciones posteriores a la novación</a:t>
                      </a:r>
                      <a:endParaRPr lang="es-CL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489322772"/>
                  </a:ext>
                </a:extLst>
              </a:tr>
            </a:tbl>
          </a:graphicData>
        </a:graphic>
      </p:graphicFrame>
      <p:grpSp>
        <p:nvGrpSpPr>
          <p:cNvPr id="9" name="Grupo 8">
            <a:extLst>
              <a:ext uri="{FF2B5EF4-FFF2-40B4-BE49-F238E27FC236}">
                <a16:creationId xmlns:a16="http://schemas.microsoft.com/office/drawing/2014/main" id="{9F6923BF-52D4-485D-80CB-39203BD3FD56}"/>
              </a:ext>
            </a:extLst>
          </p:cNvPr>
          <p:cNvGrpSpPr/>
          <p:nvPr/>
        </p:nvGrpSpPr>
        <p:grpSpPr>
          <a:xfrm>
            <a:off x="1621515" y="1838694"/>
            <a:ext cx="3540869" cy="3274163"/>
            <a:chOff x="186262" y="1735918"/>
            <a:chExt cx="3098809" cy="2881536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2E15EBAD-84DC-44C2-B503-F62AA724FD4C}"/>
                </a:ext>
              </a:extLst>
            </p:cNvPr>
            <p:cNvSpPr/>
            <p:nvPr/>
          </p:nvSpPr>
          <p:spPr>
            <a:xfrm>
              <a:off x="1405466" y="1735918"/>
              <a:ext cx="694267" cy="643467"/>
            </a:xfrm>
            <a:prstGeom prst="ellipse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1425" dirty="0">
                  <a:solidFill>
                    <a:sysClr val="windowText" lastClr="000000"/>
                  </a:solidFill>
                </a:rPr>
                <a:t>A</a:t>
              </a: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621D4879-26A9-4378-93CC-E9F12DE0AFA9}"/>
                </a:ext>
              </a:extLst>
            </p:cNvPr>
            <p:cNvSpPr/>
            <p:nvPr/>
          </p:nvSpPr>
          <p:spPr>
            <a:xfrm>
              <a:off x="186262" y="2793999"/>
              <a:ext cx="694267" cy="643467"/>
            </a:xfrm>
            <a:prstGeom prst="ellipse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1425" dirty="0">
                  <a:solidFill>
                    <a:sysClr val="windowText" lastClr="000000"/>
                  </a:solidFill>
                </a:rPr>
                <a:t>B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AE7C4D5B-2EA7-4C08-9F86-8124D59C1C50}"/>
                </a:ext>
              </a:extLst>
            </p:cNvPr>
            <p:cNvSpPr/>
            <p:nvPr/>
          </p:nvSpPr>
          <p:spPr>
            <a:xfrm>
              <a:off x="2590804" y="2793999"/>
              <a:ext cx="694267" cy="643467"/>
            </a:xfrm>
            <a:prstGeom prst="ellipse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1425" dirty="0">
                  <a:solidFill>
                    <a:sysClr val="windowText" lastClr="000000"/>
                  </a:solidFill>
                </a:rPr>
                <a:t>E</a:t>
              </a:r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2F76B02C-CF44-4E43-AC6F-B0D55DFA8712}"/>
                </a:ext>
              </a:extLst>
            </p:cNvPr>
            <p:cNvSpPr/>
            <p:nvPr/>
          </p:nvSpPr>
          <p:spPr>
            <a:xfrm>
              <a:off x="711199" y="3973987"/>
              <a:ext cx="694267" cy="643467"/>
            </a:xfrm>
            <a:prstGeom prst="ellipse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1425" dirty="0">
                  <a:solidFill>
                    <a:sysClr val="windowText" lastClr="000000"/>
                  </a:solidFill>
                </a:rPr>
                <a:t>C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47E947A3-7D35-46CF-9FF7-4C56AF0548E4}"/>
                </a:ext>
              </a:extLst>
            </p:cNvPr>
            <p:cNvSpPr/>
            <p:nvPr/>
          </p:nvSpPr>
          <p:spPr>
            <a:xfrm>
              <a:off x="2099733" y="3973987"/>
              <a:ext cx="694267" cy="643467"/>
            </a:xfrm>
            <a:prstGeom prst="ellipse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1425" dirty="0">
                  <a:solidFill>
                    <a:sysClr val="windowText" lastClr="000000"/>
                  </a:solidFill>
                </a:rPr>
                <a:t>D</a:t>
              </a:r>
            </a:p>
          </p:txBody>
        </p:sp>
        <p:cxnSp>
          <p:nvCxnSpPr>
            <p:cNvPr id="15" name="Conector recto de flecha 14">
              <a:extLst>
                <a:ext uri="{FF2B5EF4-FFF2-40B4-BE49-F238E27FC236}">
                  <a16:creationId xmlns:a16="http://schemas.microsoft.com/office/drawing/2014/main" id="{068428E0-1DE6-45CF-BD87-7AE0EF38AFC5}"/>
                </a:ext>
              </a:extLst>
            </p:cNvPr>
            <p:cNvCxnSpPr>
              <a:cxnSpLocks/>
              <a:stCxn id="11" idx="7"/>
              <a:endCxn id="10" idx="3"/>
            </p:cNvCxnSpPr>
            <p:nvPr/>
          </p:nvCxnSpPr>
          <p:spPr>
            <a:xfrm flipV="1">
              <a:off x="778856" y="2285151"/>
              <a:ext cx="728283" cy="60308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de flecha 15">
              <a:extLst>
                <a:ext uri="{FF2B5EF4-FFF2-40B4-BE49-F238E27FC236}">
                  <a16:creationId xmlns:a16="http://schemas.microsoft.com/office/drawing/2014/main" id="{38692904-F2E3-4705-8BA4-B53862731295}"/>
                </a:ext>
              </a:extLst>
            </p:cNvPr>
            <p:cNvCxnSpPr>
              <a:cxnSpLocks/>
              <a:stCxn id="10" idx="5"/>
              <a:endCxn id="12" idx="1"/>
            </p:cNvCxnSpPr>
            <p:nvPr/>
          </p:nvCxnSpPr>
          <p:spPr>
            <a:xfrm>
              <a:off x="1998060" y="2285151"/>
              <a:ext cx="694417" cy="60308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de flecha 16">
              <a:extLst>
                <a:ext uri="{FF2B5EF4-FFF2-40B4-BE49-F238E27FC236}">
                  <a16:creationId xmlns:a16="http://schemas.microsoft.com/office/drawing/2014/main" id="{030EB99C-B110-4426-8971-F81AC4D2982B}"/>
                </a:ext>
              </a:extLst>
            </p:cNvPr>
            <p:cNvCxnSpPr>
              <a:cxnSpLocks/>
              <a:stCxn id="11" idx="5"/>
              <a:endCxn id="13" idx="0"/>
            </p:cNvCxnSpPr>
            <p:nvPr/>
          </p:nvCxnSpPr>
          <p:spPr>
            <a:xfrm>
              <a:off x="778856" y="3343232"/>
              <a:ext cx="279477" cy="630755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de flecha 18">
              <a:extLst>
                <a:ext uri="{FF2B5EF4-FFF2-40B4-BE49-F238E27FC236}">
                  <a16:creationId xmlns:a16="http://schemas.microsoft.com/office/drawing/2014/main" id="{33FC4EEB-F368-4695-9A69-72D1D0190B72}"/>
                </a:ext>
              </a:extLst>
            </p:cNvPr>
            <p:cNvCxnSpPr>
              <a:stCxn id="13" idx="6"/>
              <a:endCxn id="14" idx="2"/>
            </p:cNvCxnSpPr>
            <p:nvPr/>
          </p:nvCxnSpPr>
          <p:spPr>
            <a:xfrm>
              <a:off x="1405466" y="4295721"/>
              <a:ext cx="69426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de flecha 20">
              <a:extLst>
                <a:ext uri="{FF2B5EF4-FFF2-40B4-BE49-F238E27FC236}">
                  <a16:creationId xmlns:a16="http://schemas.microsoft.com/office/drawing/2014/main" id="{D9E8A09E-40E6-474E-B58A-1174DFA453EB}"/>
                </a:ext>
              </a:extLst>
            </p:cNvPr>
            <p:cNvCxnSpPr>
              <a:stCxn id="14" idx="0"/>
              <a:endCxn id="12" idx="3"/>
            </p:cNvCxnSpPr>
            <p:nvPr/>
          </p:nvCxnSpPr>
          <p:spPr>
            <a:xfrm flipV="1">
              <a:off x="2446867" y="3343232"/>
              <a:ext cx="245610" cy="630755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de flecha 21">
              <a:extLst>
                <a:ext uri="{FF2B5EF4-FFF2-40B4-BE49-F238E27FC236}">
                  <a16:creationId xmlns:a16="http://schemas.microsoft.com/office/drawing/2014/main" id="{493127C2-7E2F-4517-9764-0886E2052410}"/>
                </a:ext>
              </a:extLst>
            </p:cNvPr>
            <p:cNvCxnSpPr>
              <a:cxnSpLocks/>
            </p:cNvCxnSpPr>
            <p:nvPr/>
          </p:nvCxnSpPr>
          <p:spPr>
            <a:xfrm>
              <a:off x="880529" y="3106855"/>
              <a:ext cx="1710275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de flecha 22">
              <a:extLst>
                <a:ext uri="{FF2B5EF4-FFF2-40B4-BE49-F238E27FC236}">
                  <a16:creationId xmlns:a16="http://schemas.microsoft.com/office/drawing/2014/main" id="{4005033C-F6EC-405C-833D-AE8FF227DBBB}"/>
                </a:ext>
              </a:extLst>
            </p:cNvPr>
            <p:cNvCxnSpPr>
              <a:stCxn id="10" idx="4"/>
              <a:endCxn id="13" idx="7"/>
            </p:cNvCxnSpPr>
            <p:nvPr/>
          </p:nvCxnSpPr>
          <p:spPr>
            <a:xfrm flipH="1">
              <a:off x="1303793" y="2379385"/>
              <a:ext cx="448807" cy="168883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de flecha 23">
              <a:extLst>
                <a:ext uri="{FF2B5EF4-FFF2-40B4-BE49-F238E27FC236}">
                  <a16:creationId xmlns:a16="http://schemas.microsoft.com/office/drawing/2014/main" id="{F23AD5CD-E007-4EC0-A6F4-EF1FB966C785}"/>
                </a:ext>
              </a:extLst>
            </p:cNvPr>
            <p:cNvCxnSpPr>
              <a:stCxn id="10" idx="4"/>
              <a:endCxn id="14" idx="1"/>
            </p:cNvCxnSpPr>
            <p:nvPr/>
          </p:nvCxnSpPr>
          <p:spPr>
            <a:xfrm>
              <a:off x="1752600" y="2379385"/>
              <a:ext cx="448806" cy="168883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de flecha 24">
              <a:extLst>
                <a:ext uri="{FF2B5EF4-FFF2-40B4-BE49-F238E27FC236}">
                  <a16:creationId xmlns:a16="http://schemas.microsoft.com/office/drawing/2014/main" id="{95220678-12AA-4C56-B589-5666F3A03A52}"/>
                </a:ext>
              </a:extLst>
            </p:cNvPr>
            <p:cNvCxnSpPr>
              <a:cxnSpLocks/>
            </p:cNvCxnSpPr>
            <p:nvPr/>
          </p:nvCxnSpPr>
          <p:spPr>
            <a:xfrm>
              <a:off x="880529" y="3160123"/>
              <a:ext cx="1320877" cy="95248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cto de flecha 26">
              <a:extLst>
                <a:ext uri="{FF2B5EF4-FFF2-40B4-BE49-F238E27FC236}">
                  <a16:creationId xmlns:a16="http://schemas.microsoft.com/office/drawing/2014/main" id="{067D8D5E-8BDC-4CAB-9745-183A5441ED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03793" y="3151245"/>
              <a:ext cx="1287011" cy="95248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Flecha: a la derecha 27">
            <a:extLst>
              <a:ext uri="{FF2B5EF4-FFF2-40B4-BE49-F238E27FC236}">
                <a16:creationId xmlns:a16="http://schemas.microsoft.com/office/drawing/2014/main" id="{52D53526-838B-4286-BB2B-D5217CE05868}"/>
              </a:ext>
            </a:extLst>
          </p:cNvPr>
          <p:cNvSpPr/>
          <p:nvPr/>
        </p:nvSpPr>
        <p:spPr>
          <a:xfrm>
            <a:off x="5716227" y="3046860"/>
            <a:ext cx="652972" cy="582157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L" sz="1350" dirty="0"/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23933A89-55E4-4C2F-B145-84634ACCEF44}"/>
              </a:ext>
            </a:extLst>
          </p:cNvPr>
          <p:cNvGrpSpPr/>
          <p:nvPr/>
        </p:nvGrpSpPr>
        <p:grpSpPr>
          <a:xfrm>
            <a:off x="6841102" y="1862211"/>
            <a:ext cx="3528582" cy="3250646"/>
            <a:chOff x="5719226" y="1784509"/>
            <a:chExt cx="3098809" cy="2881536"/>
          </a:xfrm>
        </p:grpSpPr>
        <p:grpSp>
          <p:nvGrpSpPr>
            <p:cNvPr id="31" name="Grupo 30">
              <a:extLst>
                <a:ext uri="{FF2B5EF4-FFF2-40B4-BE49-F238E27FC236}">
                  <a16:creationId xmlns:a16="http://schemas.microsoft.com/office/drawing/2014/main" id="{506D9C4F-4092-4104-AB77-B00D684568E0}"/>
                </a:ext>
              </a:extLst>
            </p:cNvPr>
            <p:cNvGrpSpPr/>
            <p:nvPr/>
          </p:nvGrpSpPr>
          <p:grpSpPr>
            <a:xfrm>
              <a:off x="5719226" y="1784509"/>
              <a:ext cx="3098809" cy="2881536"/>
              <a:chOff x="6455392" y="1737392"/>
              <a:chExt cx="3098809" cy="2881536"/>
            </a:xfrm>
          </p:grpSpPr>
          <p:sp>
            <p:nvSpPr>
              <p:cNvPr id="33" name="Elipse 32">
                <a:extLst>
                  <a:ext uri="{FF2B5EF4-FFF2-40B4-BE49-F238E27FC236}">
                    <a16:creationId xmlns:a16="http://schemas.microsoft.com/office/drawing/2014/main" id="{E00AFDA9-230E-46D7-8838-555C48BFD0BC}"/>
                  </a:ext>
                </a:extLst>
              </p:cNvPr>
              <p:cNvSpPr/>
              <p:nvPr/>
            </p:nvSpPr>
            <p:spPr>
              <a:xfrm>
                <a:off x="7674596" y="1737392"/>
                <a:ext cx="694267" cy="643467"/>
              </a:xfrm>
              <a:prstGeom prst="ellipse">
                <a:avLst/>
              </a:prstGeom>
              <a:noFill/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L" sz="1425" dirty="0">
                    <a:solidFill>
                      <a:sysClr val="windowText" lastClr="000000"/>
                    </a:solidFill>
                  </a:rPr>
                  <a:t>A</a:t>
                </a:r>
              </a:p>
            </p:txBody>
          </p:sp>
          <p:sp>
            <p:nvSpPr>
              <p:cNvPr id="34" name="Elipse 33">
                <a:extLst>
                  <a:ext uri="{FF2B5EF4-FFF2-40B4-BE49-F238E27FC236}">
                    <a16:creationId xmlns:a16="http://schemas.microsoft.com/office/drawing/2014/main" id="{1473AEEB-54EF-4F91-9143-E0483DB1FDCB}"/>
                  </a:ext>
                </a:extLst>
              </p:cNvPr>
              <p:cNvSpPr/>
              <p:nvPr/>
            </p:nvSpPr>
            <p:spPr>
              <a:xfrm>
                <a:off x="6455392" y="2795473"/>
                <a:ext cx="694267" cy="643467"/>
              </a:xfrm>
              <a:prstGeom prst="ellipse">
                <a:avLst/>
              </a:prstGeom>
              <a:noFill/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L" sz="1425" dirty="0">
                    <a:solidFill>
                      <a:sysClr val="windowText" lastClr="000000"/>
                    </a:solidFill>
                  </a:rPr>
                  <a:t>B</a:t>
                </a:r>
              </a:p>
            </p:txBody>
          </p:sp>
          <p:sp>
            <p:nvSpPr>
              <p:cNvPr id="35" name="Elipse 34">
                <a:extLst>
                  <a:ext uri="{FF2B5EF4-FFF2-40B4-BE49-F238E27FC236}">
                    <a16:creationId xmlns:a16="http://schemas.microsoft.com/office/drawing/2014/main" id="{8AD42AB4-AB5C-4632-BB37-8B363B1EBC8F}"/>
                  </a:ext>
                </a:extLst>
              </p:cNvPr>
              <p:cNvSpPr/>
              <p:nvPr/>
            </p:nvSpPr>
            <p:spPr>
              <a:xfrm>
                <a:off x="8859934" y="2795473"/>
                <a:ext cx="694267" cy="643467"/>
              </a:xfrm>
              <a:prstGeom prst="ellipse">
                <a:avLst/>
              </a:prstGeom>
              <a:noFill/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L" sz="1425" dirty="0">
                    <a:solidFill>
                      <a:sysClr val="windowText" lastClr="000000"/>
                    </a:solidFill>
                  </a:rPr>
                  <a:t>E</a:t>
                </a:r>
              </a:p>
            </p:txBody>
          </p:sp>
          <p:sp>
            <p:nvSpPr>
              <p:cNvPr id="36" name="Elipse 35">
                <a:extLst>
                  <a:ext uri="{FF2B5EF4-FFF2-40B4-BE49-F238E27FC236}">
                    <a16:creationId xmlns:a16="http://schemas.microsoft.com/office/drawing/2014/main" id="{55D86CA9-9992-4BF7-8EEF-CABC5D0AC4CA}"/>
                  </a:ext>
                </a:extLst>
              </p:cNvPr>
              <p:cNvSpPr/>
              <p:nvPr/>
            </p:nvSpPr>
            <p:spPr>
              <a:xfrm>
                <a:off x="6980329" y="3975461"/>
                <a:ext cx="694267" cy="643467"/>
              </a:xfrm>
              <a:prstGeom prst="ellipse">
                <a:avLst/>
              </a:prstGeom>
              <a:noFill/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L" sz="1425" dirty="0">
                    <a:solidFill>
                      <a:sysClr val="windowText" lastClr="000000"/>
                    </a:solidFill>
                  </a:rPr>
                  <a:t>C</a:t>
                </a:r>
              </a:p>
            </p:txBody>
          </p:sp>
          <p:sp>
            <p:nvSpPr>
              <p:cNvPr id="37" name="Elipse 36">
                <a:extLst>
                  <a:ext uri="{FF2B5EF4-FFF2-40B4-BE49-F238E27FC236}">
                    <a16:creationId xmlns:a16="http://schemas.microsoft.com/office/drawing/2014/main" id="{0B49AA48-0D68-46EA-A0DC-06EAC8455695}"/>
                  </a:ext>
                </a:extLst>
              </p:cNvPr>
              <p:cNvSpPr/>
              <p:nvPr/>
            </p:nvSpPr>
            <p:spPr>
              <a:xfrm>
                <a:off x="8368863" y="3975461"/>
                <a:ext cx="694267" cy="643467"/>
              </a:xfrm>
              <a:prstGeom prst="ellipse">
                <a:avLst/>
              </a:prstGeom>
              <a:noFill/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L" sz="1425" dirty="0">
                    <a:solidFill>
                      <a:sysClr val="windowText" lastClr="000000"/>
                    </a:solidFill>
                  </a:rPr>
                  <a:t>D</a:t>
                </a:r>
              </a:p>
            </p:txBody>
          </p:sp>
          <p:pic>
            <p:nvPicPr>
              <p:cNvPr id="38" name="Gráfico 37" descr="Banco contorno">
                <a:extLst>
                  <a:ext uri="{FF2B5EF4-FFF2-40B4-BE49-F238E27FC236}">
                    <a16:creationId xmlns:a16="http://schemas.microsoft.com/office/drawing/2014/main" id="{5AAA5133-28EF-4D6F-BCAF-79887F9C74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564529" y="2658533"/>
                <a:ext cx="985448" cy="985448"/>
              </a:xfrm>
              <a:prstGeom prst="rect">
                <a:avLst/>
              </a:prstGeom>
            </p:spPr>
          </p:pic>
          <p:cxnSp>
            <p:nvCxnSpPr>
              <p:cNvPr id="39" name="Conector recto de flecha 38">
                <a:extLst>
                  <a:ext uri="{FF2B5EF4-FFF2-40B4-BE49-F238E27FC236}">
                    <a16:creationId xmlns:a16="http://schemas.microsoft.com/office/drawing/2014/main" id="{0795B661-D11A-4B37-90BF-B1FF7DE28A64}"/>
                  </a:ext>
                </a:extLst>
              </p:cNvPr>
              <p:cNvCxnSpPr>
                <a:cxnSpLocks/>
                <a:stCxn id="33" idx="4"/>
              </p:cNvCxnSpPr>
              <p:nvPr/>
            </p:nvCxnSpPr>
            <p:spPr>
              <a:xfrm>
                <a:off x="8021730" y="2380859"/>
                <a:ext cx="0" cy="41314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Conector recto de flecha 39">
                <a:extLst>
                  <a:ext uri="{FF2B5EF4-FFF2-40B4-BE49-F238E27FC236}">
                    <a16:creationId xmlns:a16="http://schemas.microsoft.com/office/drawing/2014/main" id="{E088D70E-5500-4FA0-BDA8-FEFDA297794C}"/>
                  </a:ext>
                </a:extLst>
              </p:cNvPr>
              <p:cNvCxnSpPr>
                <a:cxnSpLocks/>
                <a:endCxn id="35" idx="2"/>
              </p:cNvCxnSpPr>
              <p:nvPr/>
            </p:nvCxnSpPr>
            <p:spPr>
              <a:xfrm>
                <a:off x="8301165" y="3117207"/>
                <a:ext cx="558769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de flecha 40">
                <a:extLst>
                  <a:ext uri="{FF2B5EF4-FFF2-40B4-BE49-F238E27FC236}">
                    <a16:creationId xmlns:a16="http://schemas.microsoft.com/office/drawing/2014/main" id="{E8188822-938F-4AEC-AB1D-A6FC2226BE17}"/>
                  </a:ext>
                </a:extLst>
              </p:cNvPr>
              <p:cNvCxnSpPr>
                <a:cxnSpLocks/>
                <a:stCxn id="34" idx="6"/>
              </p:cNvCxnSpPr>
              <p:nvPr/>
            </p:nvCxnSpPr>
            <p:spPr>
              <a:xfrm flipV="1">
                <a:off x="7149659" y="3114628"/>
                <a:ext cx="583112" cy="2579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de flecha 41">
                <a:extLst>
                  <a:ext uri="{FF2B5EF4-FFF2-40B4-BE49-F238E27FC236}">
                    <a16:creationId xmlns:a16="http://schemas.microsoft.com/office/drawing/2014/main" id="{608A045B-67F7-449A-997D-FFA4EA6117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62856" y="3487814"/>
                <a:ext cx="457200" cy="523893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de flecha 42">
                <a:extLst>
                  <a:ext uri="{FF2B5EF4-FFF2-40B4-BE49-F238E27FC236}">
                    <a16:creationId xmlns:a16="http://schemas.microsoft.com/office/drawing/2014/main" id="{11C93E23-07EC-4882-A504-A220488DDA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89466" y="3487814"/>
                <a:ext cx="491136" cy="523892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3D01F411-5B79-4AC0-8F67-486C4FD76CD1}"/>
                </a:ext>
              </a:extLst>
            </p:cNvPr>
            <p:cNvSpPr txBox="1"/>
            <p:nvPr/>
          </p:nvSpPr>
          <p:spPr>
            <a:xfrm>
              <a:off x="7014101" y="3050144"/>
              <a:ext cx="561975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200" dirty="0"/>
                <a:t>ECC</a:t>
              </a:r>
            </a:p>
          </p:txBody>
        </p:sp>
      </p:grpSp>
      <p:sp>
        <p:nvSpPr>
          <p:cNvPr id="44" name="CuadroTexto 43">
            <a:extLst>
              <a:ext uri="{FF2B5EF4-FFF2-40B4-BE49-F238E27FC236}">
                <a16:creationId xmlns:a16="http://schemas.microsoft.com/office/drawing/2014/main" id="{46CAD841-1CB1-470E-A85A-3447020A0B2F}"/>
              </a:ext>
            </a:extLst>
          </p:cNvPr>
          <p:cNvSpPr txBox="1"/>
          <p:nvPr/>
        </p:nvSpPr>
        <p:spPr>
          <a:xfrm>
            <a:off x="239044" y="6221180"/>
            <a:ext cx="150592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500" dirty="0"/>
              <a:t>Fuente: BCCh.</a:t>
            </a:r>
          </a:p>
        </p:txBody>
      </p:sp>
    </p:spTree>
    <p:extLst>
      <p:ext uri="{BB962C8B-B14F-4D97-AF65-F5344CB8AC3E}">
        <p14:creationId xmlns:p14="http://schemas.microsoft.com/office/powerpoint/2010/main" val="126981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B0B06ED8-3A27-4A23-8CE6-E59CE77AF6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6860" y="339634"/>
            <a:ext cx="10184900" cy="725861"/>
          </a:xfrm>
        </p:spPr>
        <p:txBody>
          <a:bodyPr>
            <a:normAutofit fontScale="77500" lnSpcReduction="20000"/>
          </a:bodyPr>
          <a:lstStyle/>
          <a:p>
            <a:r>
              <a:rPr lang="es-CL" sz="2800" b="1" dirty="0">
                <a:latin typeface="Frutiger LT 45 Light" panose="020B0402020204020204" pitchFamily="34" charset="0"/>
              </a:rPr>
              <a:t>Figura III.1. </a:t>
            </a:r>
          </a:p>
          <a:p>
            <a:r>
              <a:rPr lang="es-CL" sz="2800" dirty="0">
                <a:latin typeface="Frutiger LT 45 Light" panose="020B0402020204020204" pitchFamily="34" charset="0"/>
              </a:rPr>
              <a:t>Clasificación de </a:t>
            </a:r>
            <a:r>
              <a:rPr lang="es-CL" sz="2800" dirty="0" err="1">
                <a:latin typeface="Frutiger LT 45 Light" panose="020B0402020204020204" pitchFamily="34" charset="0"/>
              </a:rPr>
              <a:t>Criptoactivos</a:t>
            </a:r>
            <a:r>
              <a:rPr lang="es-CL" sz="2800" dirty="0">
                <a:latin typeface="Frutiger LT 45 Light" panose="020B0402020204020204" pitchFamily="34" charset="0"/>
              </a:rPr>
              <a:t> y ejemplos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66A5548-040D-4B0C-BDF1-0174C58F9039}"/>
              </a:ext>
            </a:extLst>
          </p:cNvPr>
          <p:cNvSpPr txBox="1"/>
          <p:nvPr/>
        </p:nvSpPr>
        <p:spPr>
          <a:xfrm>
            <a:off x="239044" y="6221180"/>
            <a:ext cx="150592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500" dirty="0"/>
              <a:t>Fuente: BCCh.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C46D7BEC-C2C6-45FB-B857-0029B90DB7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1985848"/>
              </p:ext>
            </p:extLst>
          </p:nvPr>
        </p:nvGraphicFramePr>
        <p:xfrm>
          <a:off x="1241777" y="1243107"/>
          <a:ext cx="9155289" cy="4371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316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1">
            <a:extLst>
              <a:ext uri="{FF2B5EF4-FFF2-40B4-BE49-F238E27FC236}">
                <a16:creationId xmlns:a16="http://schemas.microsoft.com/office/drawing/2014/main" id="{7907D14F-DCAF-4682-BFC1-19B7E643F5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367" y="285498"/>
            <a:ext cx="11825266" cy="725861"/>
          </a:xfrm>
        </p:spPr>
        <p:txBody>
          <a:bodyPr>
            <a:noAutofit/>
          </a:bodyPr>
          <a:lstStyle/>
          <a:p>
            <a:r>
              <a:rPr lang="es-CL" sz="2200" b="1" dirty="0">
                <a:solidFill>
                  <a:srgbClr val="000000"/>
                </a:solidFill>
                <a:latin typeface="Frutiger LT 45 Light"/>
              </a:rPr>
              <a:t>F</a:t>
            </a:r>
            <a:r>
              <a:rPr lang="es-CL" sz="2200" b="1" i="0" u="none" strike="noStrike" baseline="0" dirty="0">
                <a:solidFill>
                  <a:srgbClr val="000000"/>
                </a:solidFill>
                <a:latin typeface="Frutiger LT 45 Light"/>
              </a:rPr>
              <a:t>igura IV.1. </a:t>
            </a:r>
          </a:p>
          <a:p>
            <a:r>
              <a:rPr lang="es-CL" sz="2200" dirty="0">
                <a:solidFill>
                  <a:srgbClr val="000000"/>
                </a:solidFill>
                <a:latin typeface="Frutiger LT 45 Light"/>
              </a:rPr>
              <a:t>Esquema simplificado del intercambio de bienes y activos financieros en la economía, y principales componentes del sistema de pagos</a:t>
            </a:r>
            <a:endParaRPr lang="es-CL" sz="2200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2218ED9E-B3F8-4FFE-BEB9-F6933B406F5B}"/>
              </a:ext>
            </a:extLst>
          </p:cNvPr>
          <p:cNvSpPr txBox="1"/>
          <p:nvPr/>
        </p:nvSpPr>
        <p:spPr>
          <a:xfrm>
            <a:off x="1633081" y="2308586"/>
            <a:ext cx="1757856" cy="715581"/>
          </a:xfrm>
          <a:prstGeom prst="rect">
            <a:avLst/>
          </a:prstGeom>
          <a:ln w="317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s-ES" sz="1350" b="1" dirty="0">
                <a:solidFill>
                  <a:schemeClr val="accent2"/>
                </a:solidFill>
              </a:rPr>
              <a:t>Transacciones mercados de bienes y servicios</a:t>
            </a:r>
            <a:endParaRPr lang="es-CL" sz="1350" b="1" dirty="0">
              <a:solidFill>
                <a:schemeClr val="accent2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1E42A3B-2F2B-42B8-A2DC-41C70154BEBF}"/>
              </a:ext>
            </a:extLst>
          </p:cNvPr>
          <p:cNvSpPr txBox="1"/>
          <p:nvPr/>
        </p:nvSpPr>
        <p:spPr>
          <a:xfrm>
            <a:off x="1564249" y="4722406"/>
            <a:ext cx="1757856" cy="1338828"/>
          </a:xfrm>
          <a:prstGeom prst="rect">
            <a:avLst/>
          </a:prstGeom>
          <a:ln w="3492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s-ES" sz="1350" b="1" dirty="0">
                <a:solidFill>
                  <a:srgbClr val="00B050"/>
                </a:solidFill>
              </a:rPr>
              <a:t>Transacciones mercado de valores:</a:t>
            </a:r>
          </a:p>
          <a:p>
            <a:pPr algn="ctr"/>
            <a:r>
              <a:rPr lang="es-ES" sz="1350" dirty="0"/>
              <a:t>Compra y venta de acciones, bonos y otros instrumentos financieros</a:t>
            </a:r>
            <a:endParaRPr lang="es-CL" sz="135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15655745-0EA1-4378-9620-F4ECBB0B8059}"/>
              </a:ext>
            </a:extLst>
          </p:cNvPr>
          <p:cNvSpPr txBox="1"/>
          <p:nvPr/>
        </p:nvSpPr>
        <p:spPr>
          <a:xfrm>
            <a:off x="3730892" y="1996963"/>
            <a:ext cx="2514599" cy="1338828"/>
          </a:xfrm>
          <a:prstGeom prst="rect">
            <a:avLst/>
          </a:prstGeom>
          <a:ln w="317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es-ES" sz="1350" b="1" dirty="0">
                <a:solidFill>
                  <a:schemeClr val="accent2"/>
                </a:solidFill>
              </a:rPr>
              <a:t>Instrumentos de pago: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s-ES" sz="1350" dirty="0"/>
              <a:t>Efectivo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s-ES" sz="1350" dirty="0"/>
              <a:t>Cheques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s-ES" sz="1350" dirty="0"/>
              <a:t>Tarjetas de pago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s-ES" sz="1350" dirty="0"/>
              <a:t>TEF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s-ES" sz="1350" dirty="0"/>
              <a:t>Otros</a:t>
            </a:r>
            <a:endParaRPr lang="es-CL" sz="1350" dirty="0"/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859944EE-5844-40D8-AEA6-1290CA0D5B07}"/>
              </a:ext>
            </a:extLst>
          </p:cNvPr>
          <p:cNvCxnSpPr>
            <a:cxnSpLocks/>
            <a:stCxn id="34" idx="3"/>
            <a:endCxn id="36" idx="1"/>
          </p:cNvCxnSpPr>
          <p:nvPr/>
        </p:nvCxnSpPr>
        <p:spPr>
          <a:xfrm>
            <a:off x="3390937" y="2666377"/>
            <a:ext cx="3399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032DC64-C55F-4DE3-B5AD-8982009C39C6}"/>
              </a:ext>
            </a:extLst>
          </p:cNvPr>
          <p:cNvSpPr txBox="1"/>
          <p:nvPr/>
        </p:nvSpPr>
        <p:spPr>
          <a:xfrm>
            <a:off x="3730889" y="4789328"/>
            <a:ext cx="2514600" cy="1338828"/>
          </a:xfrm>
          <a:prstGeom prst="rect">
            <a:avLst/>
          </a:prstGeom>
          <a:ln w="3492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es-ES" sz="1350" b="1" dirty="0">
                <a:solidFill>
                  <a:srgbClr val="00B050"/>
                </a:solidFill>
              </a:rPr>
              <a:t>Sistemas de transacción de valores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s-ES" sz="1350" dirty="0"/>
              <a:t>Bolsas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s-ES" sz="1350" dirty="0"/>
              <a:t>Sistemas Alternativos de Transacción (ATS) – </a:t>
            </a:r>
            <a:r>
              <a:rPr lang="es-ES" sz="1350" i="1" dirty="0" err="1"/>
              <a:t>Over</a:t>
            </a:r>
            <a:r>
              <a:rPr lang="es-ES" sz="1350" i="1" dirty="0"/>
              <a:t> </a:t>
            </a:r>
            <a:r>
              <a:rPr lang="es-ES" sz="1350" i="1" dirty="0" err="1"/>
              <a:t>the</a:t>
            </a:r>
            <a:r>
              <a:rPr lang="es-ES" sz="1350" i="1" dirty="0"/>
              <a:t> </a:t>
            </a:r>
            <a:r>
              <a:rPr lang="es-ES" sz="1350" i="1" dirty="0" err="1"/>
              <a:t>Counter</a:t>
            </a:r>
            <a:r>
              <a:rPr lang="es-ES" sz="1350" i="1" dirty="0"/>
              <a:t> (OTC)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74B7CBB1-711C-4923-A3A3-8B2E66385A2B}"/>
              </a:ext>
            </a:extLst>
          </p:cNvPr>
          <p:cNvCxnSpPr>
            <a:cxnSpLocks/>
            <a:stCxn id="35" idx="3"/>
          </p:cNvCxnSpPr>
          <p:nvPr/>
        </p:nvCxnSpPr>
        <p:spPr>
          <a:xfrm>
            <a:off x="3322105" y="5391820"/>
            <a:ext cx="408784" cy="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4A414255-8492-4EEC-AF60-BD3CB3C57841}"/>
              </a:ext>
            </a:extLst>
          </p:cNvPr>
          <p:cNvSpPr txBox="1"/>
          <p:nvPr/>
        </p:nvSpPr>
        <p:spPr>
          <a:xfrm>
            <a:off x="6700723" y="2725362"/>
            <a:ext cx="1899752" cy="300082"/>
          </a:xfrm>
          <a:prstGeom prst="rect">
            <a:avLst/>
          </a:prstGeom>
          <a:ln w="317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134538" indent="-134538">
              <a:buFont typeface="Arial" panose="020B0604020202020204" pitchFamily="34" charset="0"/>
              <a:buChar char="•"/>
            </a:pPr>
            <a:r>
              <a:rPr lang="es-ES" sz="1350" b="1" dirty="0">
                <a:solidFill>
                  <a:schemeClr val="accent2"/>
                </a:solidFill>
              </a:rPr>
              <a:t>CPBV</a:t>
            </a:r>
            <a:endParaRPr lang="es-CL" sz="1350" b="1" dirty="0">
              <a:solidFill>
                <a:schemeClr val="accent2"/>
              </a:solidFill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FE7F5B4D-1FF2-4EA2-9225-693688042E71}"/>
              </a:ext>
            </a:extLst>
          </p:cNvPr>
          <p:cNvSpPr txBox="1"/>
          <p:nvPr/>
        </p:nvSpPr>
        <p:spPr>
          <a:xfrm>
            <a:off x="6668211" y="4662349"/>
            <a:ext cx="1964783" cy="525785"/>
          </a:xfrm>
          <a:prstGeom prst="rect">
            <a:avLst/>
          </a:prstGeom>
          <a:ln w="3492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134538" indent="-134538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s-ES" sz="1200" b="1" dirty="0">
                <a:solidFill>
                  <a:srgbClr val="00B050"/>
                </a:solidFill>
              </a:rPr>
              <a:t>SCLV</a:t>
            </a:r>
          </a:p>
          <a:p>
            <a:pPr marL="134538" indent="-134538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s-ES" sz="1200" b="1" dirty="0">
                <a:solidFill>
                  <a:srgbClr val="00B050"/>
                </a:solidFill>
              </a:rPr>
              <a:t>ECC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8D3F4BE0-C9DC-46FE-8DD1-7B8709FA1C33}"/>
              </a:ext>
            </a:extLst>
          </p:cNvPr>
          <p:cNvSpPr txBox="1">
            <a:spLocks/>
          </p:cNvSpPr>
          <p:nvPr/>
        </p:nvSpPr>
        <p:spPr>
          <a:xfrm>
            <a:off x="8877284" y="2574045"/>
            <a:ext cx="1399190" cy="288469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134538" indent="-134538">
              <a:buFont typeface="Arial" panose="020B0604020202020204" pitchFamily="34" charset="0"/>
              <a:buChar char="•"/>
            </a:pPr>
            <a:r>
              <a:rPr lang="es-ES" sz="1350" b="1" dirty="0">
                <a:solidFill>
                  <a:schemeClr val="accent1"/>
                </a:solidFill>
              </a:rPr>
              <a:t>Sistemas de Pago de Alto Valor (SPAV)</a:t>
            </a:r>
            <a:r>
              <a:rPr lang="es-CL" sz="1350" b="1" dirty="0">
                <a:solidFill>
                  <a:schemeClr val="accent1"/>
                </a:solidFill>
              </a:rPr>
              <a:t>: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s-CL" sz="1350" dirty="0">
              <a:solidFill>
                <a:schemeClr val="accent1"/>
              </a:solidFill>
            </a:endParaRPr>
          </a:p>
          <a:p>
            <a:pPr marL="267884" lvl="1" indent="-133347">
              <a:buFont typeface="Arial" panose="020B0604020202020204" pitchFamily="34" charset="0"/>
              <a:buChar char="•"/>
            </a:pPr>
            <a:r>
              <a:rPr lang="es-CL" sz="1350" dirty="0">
                <a:solidFill>
                  <a:schemeClr val="accent1"/>
                </a:solidFill>
              </a:rPr>
              <a:t>LBTR</a:t>
            </a:r>
          </a:p>
          <a:p>
            <a:pPr marL="267884" lvl="1" indent="-133347">
              <a:buFont typeface="Arial" panose="020B0604020202020204" pitchFamily="34" charset="0"/>
              <a:buChar char="•"/>
            </a:pPr>
            <a:endParaRPr lang="es-CL" sz="1350" dirty="0">
              <a:solidFill>
                <a:schemeClr val="accent1"/>
              </a:solidFill>
            </a:endParaRPr>
          </a:p>
          <a:p>
            <a:pPr marL="267884" lvl="1" indent="-133347">
              <a:buFont typeface="Arial" panose="020B0604020202020204" pitchFamily="34" charset="0"/>
              <a:buChar char="•"/>
            </a:pPr>
            <a:r>
              <a:rPr lang="es-CL" sz="1350" dirty="0">
                <a:solidFill>
                  <a:schemeClr val="accent1"/>
                </a:solidFill>
              </a:rPr>
              <a:t>CCAV</a:t>
            </a:r>
            <a:endParaRPr lang="es-ES" sz="1350" dirty="0">
              <a:solidFill>
                <a:schemeClr val="accent1"/>
              </a:solidFill>
            </a:endParaRP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56EE1A7E-F911-4550-AFF5-3D4F950950A4}"/>
              </a:ext>
            </a:extLst>
          </p:cNvPr>
          <p:cNvCxnSpPr>
            <a:cxnSpLocks/>
            <a:endCxn id="41" idx="1"/>
          </p:cNvCxnSpPr>
          <p:nvPr/>
        </p:nvCxnSpPr>
        <p:spPr>
          <a:xfrm>
            <a:off x="6245488" y="4925241"/>
            <a:ext cx="422723" cy="1"/>
          </a:xfrm>
          <a:prstGeom prst="straightConnector1">
            <a:avLst/>
          </a:prstGeom>
          <a:ln w="317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D88AD67D-16E6-4F70-B8B4-B5D757F1FDFE}"/>
              </a:ext>
            </a:extLst>
          </p:cNvPr>
          <p:cNvCxnSpPr>
            <a:cxnSpLocks/>
            <a:stCxn id="41" idx="3"/>
            <a:endCxn id="42" idx="1"/>
          </p:cNvCxnSpPr>
          <p:nvPr/>
        </p:nvCxnSpPr>
        <p:spPr>
          <a:xfrm flipV="1">
            <a:off x="8632994" y="4016395"/>
            <a:ext cx="244290" cy="908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DD3ACBCF-5E68-4D05-B0DF-CAA68A773E85}"/>
              </a:ext>
            </a:extLst>
          </p:cNvPr>
          <p:cNvCxnSpPr>
            <a:cxnSpLocks/>
            <a:stCxn id="40" idx="3"/>
            <a:endCxn id="42" idx="1"/>
          </p:cNvCxnSpPr>
          <p:nvPr/>
        </p:nvCxnSpPr>
        <p:spPr>
          <a:xfrm>
            <a:off x="8600475" y="2875403"/>
            <a:ext cx="276809" cy="1140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DF1E72FF-DC6D-48FA-87CC-9A6C73C794AD}"/>
              </a:ext>
            </a:extLst>
          </p:cNvPr>
          <p:cNvSpPr txBox="1"/>
          <p:nvPr/>
        </p:nvSpPr>
        <p:spPr>
          <a:xfrm>
            <a:off x="6982532" y="1779338"/>
            <a:ext cx="330091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Infraestructuras de los Mercados Financieros (IMF)</a:t>
            </a:r>
            <a:endParaRPr lang="es-CL" sz="135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0CF21005-8B5D-4E71-93C7-1A4687125397}"/>
              </a:ext>
            </a:extLst>
          </p:cNvPr>
          <p:cNvSpPr txBox="1"/>
          <p:nvPr/>
        </p:nvSpPr>
        <p:spPr>
          <a:xfrm>
            <a:off x="3730892" y="3452693"/>
            <a:ext cx="2514599" cy="507831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es-ES" sz="1350" b="1" u="sng" dirty="0">
                <a:solidFill>
                  <a:schemeClr val="accent1"/>
                </a:solidFill>
              </a:rPr>
              <a:t>Proveedores</a:t>
            </a:r>
            <a:r>
              <a:rPr lang="es-ES" sz="1350" dirty="0">
                <a:solidFill>
                  <a:schemeClr val="accent1"/>
                </a:solidFill>
              </a:rPr>
              <a:t>: bancos y otras entidades de depósito. </a:t>
            </a:r>
            <a:endParaRPr lang="es-CL" sz="1350" dirty="0">
              <a:solidFill>
                <a:schemeClr val="accent1"/>
              </a:solidFill>
            </a:endParaRP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A8884057-A9E4-4DB2-BB6E-03C900B07694}"/>
              </a:ext>
            </a:extLst>
          </p:cNvPr>
          <p:cNvCxnSpPr>
            <a:cxnSpLocks/>
            <a:stCxn id="47" idx="0"/>
            <a:endCxn id="36" idx="2"/>
          </p:cNvCxnSpPr>
          <p:nvPr/>
        </p:nvCxnSpPr>
        <p:spPr>
          <a:xfrm flipV="1">
            <a:off x="4988192" y="3335791"/>
            <a:ext cx="0" cy="116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268375E-FEC2-4E0B-AC86-98CE6C14C303}"/>
              </a:ext>
            </a:extLst>
          </p:cNvPr>
          <p:cNvSpPr txBox="1"/>
          <p:nvPr/>
        </p:nvSpPr>
        <p:spPr>
          <a:xfrm>
            <a:off x="3730889" y="4217851"/>
            <a:ext cx="2514600" cy="507831"/>
          </a:xfrm>
          <a:prstGeom prst="rect">
            <a:avLst/>
          </a:prstGeom>
          <a:ln w="3492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es-ES" sz="1350" b="1" u="sng" dirty="0">
                <a:solidFill>
                  <a:srgbClr val="00B050"/>
                </a:solidFill>
              </a:rPr>
              <a:t>Proveedores</a:t>
            </a:r>
            <a:r>
              <a:rPr lang="es-ES" sz="1350" dirty="0">
                <a:solidFill>
                  <a:srgbClr val="00B050"/>
                </a:solidFill>
              </a:rPr>
              <a:t>: corredores de bolsa, agentes de valores y otros</a:t>
            </a:r>
            <a:r>
              <a:rPr lang="es-ES" sz="1350" dirty="0"/>
              <a:t>.</a:t>
            </a:r>
            <a:endParaRPr lang="es-CL" sz="1350" dirty="0"/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B3DF2590-C681-47C5-8B27-9A23F176224A}"/>
              </a:ext>
            </a:extLst>
          </p:cNvPr>
          <p:cNvCxnSpPr>
            <a:cxnSpLocks/>
            <a:stCxn id="47" idx="3"/>
            <a:endCxn id="40" idx="1"/>
          </p:cNvCxnSpPr>
          <p:nvPr/>
        </p:nvCxnSpPr>
        <p:spPr>
          <a:xfrm flipV="1">
            <a:off x="6245491" y="2875403"/>
            <a:ext cx="455232" cy="831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E48DC305-D1E0-4498-8E42-0FEA93F36759}"/>
              </a:ext>
            </a:extLst>
          </p:cNvPr>
          <p:cNvCxnSpPr>
            <a:cxnSpLocks/>
            <a:stCxn id="49" idx="2"/>
            <a:endCxn id="38" idx="0"/>
          </p:cNvCxnSpPr>
          <p:nvPr/>
        </p:nvCxnSpPr>
        <p:spPr>
          <a:xfrm>
            <a:off x="4988189" y="4725682"/>
            <a:ext cx="0" cy="636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2" name="CuadroTexto 51">
            <a:extLst>
              <a:ext uri="{FF2B5EF4-FFF2-40B4-BE49-F238E27FC236}">
                <a16:creationId xmlns:a16="http://schemas.microsoft.com/office/drawing/2014/main" id="{7D05D9AC-EFEF-42E8-AD29-0E674DBE35A0}"/>
              </a:ext>
            </a:extLst>
          </p:cNvPr>
          <p:cNvSpPr txBox="1"/>
          <p:nvPr/>
        </p:nvSpPr>
        <p:spPr>
          <a:xfrm>
            <a:off x="6654276" y="5503403"/>
            <a:ext cx="1998905" cy="525785"/>
          </a:xfrm>
          <a:prstGeom prst="rect">
            <a:avLst/>
          </a:prstGeom>
          <a:ln w="3492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134538" indent="-134538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s-ES" sz="1200" b="1" dirty="0">
                <a:solidFill>
                  <a:srgbClr val="00B050"/>
                </a:solidFill>
              </a:rPr>
              <a:t>DCV</a:t>
            </a:r>
          </a:p>
          <a:p>
            <a:pPr marL="134538" indent="-134538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s-ES" sz="1200" b="1" dirty="0">
                <a:solidFill>
                  <a:srgbClr val="00B050"/>
                </a:solidFill>
              </a:rPr>
              <a:t>RT</a:t>
            </a:r>
            <a:endParaRPr lang="es-CL" sz="1200" dirty="0"/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10C6E782-8222-430F-9078-1345D4794C3D}"/>
              </a:ext>
            </a:extLst>
          </p:cNvPr>
          <p:cNvCxnSpPr>
            <a:cxnSpLocks/>
          </p:cNvCxnSpPr>
          <p:nvPr/>
        </p:nvCxnSpPr>
        <p:spPr>
          <a:xfrm flipV="1">
            <a:off x="7650599" y="5164108"/>
            <a:ext cx="0" cy="33929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0F248A52-CA27-4DCA-B368-F34C4AC4155A}"/>
              </a:ext>
            </a:extLst>
          </p:cNvPr>
          <p:cNvCxnSpPr>
            <a:cxnSpLocks/>
            <a:stCxn id="49" idx="0"/>
            <a:endCxn id="47" idx="2"/>
          </p:cNvCxnSpPr>
          <p:nvPr/>
        </p:nvCxnSpPr>
        <p:spPr>
          <a:xfrm flipV="1">
            <a:off x="4988189" y="3960524"/>
            <a:ext cx="3" cy="25732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lipse 55">
            <a:extLst>
              <a:ext uri="{FF2B5EF4-FFF2-40B4-BE49-F238E27FC236}">
                <a16:creationId xmlns:a16="http://schemas.microsoft.com/office/drawing/2014/main" id="{ECA31F72-4B27-4237-88BA-315F6157DF1B}"/>
              </a:ext>
            </a:extLst>
          </p:cNvPr>
          <p:cNvSpPr/>
          <p:nvPr/>
        </p:nvSpPr>
        <p:spPr>
          <a:xfrm>
            <a:off x="1633083" y="1800996"/>
            <a:ext cx="286305" cy="273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50" dirty="0"/>
              <a:t>1</a:t>
            </a:r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A2EDBF7F-0B09-4C3B-817D-0E6EF1C66230}"/>
              </a:ext>
            </a:extLst>
          </p:cNvPr>
          <p:cNvSpPr/>
          <p:nvPr/>
        </p:nvSpPr>
        <p:spPr>
          <a:xfrm>
            <a:off x="1620024" y="4182931"/>
            <a:ext cx="286305" cy="273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50" dirty="0"/>
              <a:t>2</a:t>
            </a:r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B51443EF-0251-48E7-BA5F-D60FFFDFEF86}"/>
              </a:ext>
            </a:extLst>
          </p:cNvPr>
          <p:cNvSpPr/>
          <p:nvPr/>
        </p:nvSpPr>
        <p:spPr>
          <a:xfrm>
            <a:off x="6585443" y="1769209"/>
            <a:ext cx="286305" cy="273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50" dirty="0"/>
              <a:t>3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0D426995-02C3-4DDB-8258-20721B144579}"/>
              </a:ext>
            </a:extLst>
          </p:cNvPr>
          <p:cNvSpPr/>
          <p:nvPr/>
        </p:nvSpPr>
        <p:spPr>
          <a:xfrm>
            <a:off x="1519510" y="1676732"/>
            <a:ext cx="4836509" cy="2379912"/>
          </a:xfrm>
          <a:prstGeom prst="rect">
            <a:avLst/>
          </a:prstGeom>
          <a:noFill/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350"/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30A5F08F-737D-4BA6-9854-E947EDC65B6C}"/>
              </a:ext>
            </a:extLst>
          </p:cNvPr>
          <p:cNvSpPr/>
          <p:nvPr/>
        </p:nvSpPr>
        <p:spPr>
          <a:xfrm>
            <a:off x="1526382" y="4114405"/>
            <a:ext cx="4836509" cy="2022021"/>
          </a:xfrm>
          <a:prstGeom prst="rect">
            <a:avLst/>
          </a:prstGeom>
          <a:noFill/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350"/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AFEB0D6B-8953-4E5D-8A3F-73B21B74F785}"/>
              </a:ext>
            </a:extLst>
          </p:cNvPr>
          <p:cNvSpPr/>
          <p:nvPr/>
        </p:nvSpPr>
        <p:spPr>
          <a:xfrm>
            <a:off x="6362891" y="1678779"/>
            <a:ext cx="3969239" cy="4459691"/>
          </a:xfrm>
          <a:prstGeom prst="rect">
            <a:avLst/>
          </a:prstGeom>
          <a:noFill/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350" dirty="0"/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2A2A24A9-83AB-46D3-BBC6-5C1CD2355197}"/>
              </a:ext>
            </a:extLst>
          </p:cNvPr>
          <p:cNvSpPr txBox="1"/>
          <p:nvPr/>
        </p:nvSpPr>
        <p:spPr>
          <a:xfrm>
            <a:off x="2052472" y="1766128"/>
            <a:ext cx="152304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Medios de Pago</a:t>
            </a:r>
            <a:endParaRPr lang="es-CL" sz="135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AE118A58-B745-429E-9A2B-3F199228C8C3}"/>
              </a:ext>
            </a:extLst>
          </p:cNvPr>
          <p:cNvSpPr txBox="1"/>
          <p:nvPr/>
        </p:nvSpPr>
        <p:spPr>
          <a:xfrm>
            <a:off x="2028029" y="4163160"/>
            <a:ext cx="11049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Operaciones Financieras</a:t>
            </a:r>
            <a:endParaRPr lang="es-CL" sz="135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64" name="Conector: angular 63">
            <a:extLst>
              <a:ext uri="{FF2B5EF4-FFF2-40B4-BE49-F238E27FC236}">
                <a16:creationId xmlns:a16="http://schemas.microsoft.com/office/drawing/2014/main" id="{0C5A1A5D-C251-403E-8A44-71BAB7B7847F}"/>
              </a:ext>
            </a:extLst>
          </p:cNvPr>
          <p:cNvCxnSpPr>
            <a:cxnSpLocks/>
            <a:endCxn id="42" idx="1"/>
          </p:cNvCxnSpPr>
          <p:nvPr/>
        </p:nvCxnSpPr>
        <p:spPr>
          <a:xfrm flipV="1">
            <a:off x="6245489" y="4016395"/>
            <a:ext cx="2631794" cy="1410363"/>
          </a:xfrm>
          <a:prstGeom prst="bentConnector3">
            <a:avLst>
              <a:gd name="adj1" fmla="val 11039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>
            <a:extLst>
              <a:ext uri="{FF2B5EF4-FFF2-40B4-BE49-F238E27FC236}">
                <a16:creationId xmlns:a16="http://schemas.microsoft.com/office/drawing/2014/main" id="{50734FFE-36A1-4B82-8C69-464C784D8774}"/>
              </a:ext>
            </a:extLst>
          </p:cNvPr>
          <p:cNvSpPr txBox="1"/>
          <p:nvPr/>
        </p:nvSpPr>
        <p:spPr>
          <a:xfrm>
            <a:off x="239044" y="6221180"/>
            <a:ext cx="150592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500" dirty="0"/>
              <a:t>Fuente: BCCh.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31DE7E9-F489-42A3-B733-DD53B4807029}"/>
              </a:ext>
            </a:extLst>
          </p:cNvPr>
          <p:cNvCxnSpPr>
            <a:stCxn id="47" idx="3"/>
          </p:cNvCxnSpPr>
          <p:nvPr/>
        </p:nvCxnSpPr>
        <p:spPr>
          <a:xfrm flipV="1">
            <a:off x="6245491" y="3706608"/>
            <a:ext cx="2631792" cy="1"/>
          </a:xfrm>
          <a:prstGeom prst="straightConnector1">
            <a:avLst/>
          </a:prstGeom>
          <a:ln>
            <a:tailEnd type="triangle" w="lg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747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1">
            <a:extLst>
              <a:ext uri="{FF2B5EF4-FFF2-40B4-BE49-F238E27FC236}">
                <a16:creationId xmlns:a16="http://schemas.microsoft.com/office/drawing/2014/main" id="{5FDF5C33-CD3A-4BAB-9205-D9897A40A9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9044" y="389663"/>
            <a:ext cx="11869600" cy="725861"/>
          </a:xfrm>
        </p:spPr>
        <p:txBody>
          <a:bodyPr>
            <a:normAutofit fontScale="55000" lnSpcReduction="20000"/>
          </a:bodyPr>
          <a:lstStyle/>
          <a:p>
            <a:r>
              <a:rPr lang="es-CL" b="1" dirty="0">
                <a:solidFill>
                  <a:srgbClr val="000000"/>
                </a:solidFill>
                <a:latin typeface="Frutiger LT 45 Light"/>
              </a:rPr>
              <a:t>F</a:t>
            </a:r>
            <a:r>
              <a:rPr lang="es-CL" sz="4000" b="1" i="0" u="none" strike="noStrike" baseline="0" dirty="0">
                <a:solidFill>
                  <a:srgbClr val="000000"/>
                </a:solidFill>
                <a:latin typeface="Frutiger LT 45 Light"/>
              </a:rPr>
              <a:t>igura IV.2. </a:t>
            </a:r>
          </a:p>
          <a:p>
            <a:r>
              <a:rPr lang="es-CL" dirty="0">
                <a:solidFill>
                  <a:srgbClr val="000000"/>
                </a:solidFill>
                <a:latin typeface="Frutiger LT 45 Light"/>
              </a:rPr>
              <a:t>Infraestructuras del mercado financiero: Definición internacional</a:t>
            </a:r>
            <a:endParaRPr lang="es-CL" sz="4400" dirty="0"/>
          </a:p>
          <a:p>
            <a:endParaRPr lang="es-CL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8781C30-FD1B-4A05-94DB-FA8266024BCA}"/>
              </a:ext>
            </a:extLst>
          </p:cNvPr>
          <p:cNvSpPr txBox="1"/>
          <p:nvPr/>
        </p:nvSpPr>
        <p:spPr>
          <a:xfrm>
            <a:off x="239044" y="6221180"/>
            <a:ext cx="150592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500" dirty="0"/>
              <a:t>Fuente: CPMI.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488D99AC-684C-48AB-8AE0-710C2EB580B4}"/>
              </a:ext>
            </a:extLst>
          </p:cNvPr>
          <p:cNvGrpSpPr/>
          <p:nvPr/>
        </p:nvGrpSpPr>
        <p:grpSpPr>
          <a:xfrm>
            <a:off x="623777" y="1469684"/>
            <a:ext cx="10868312" cy="3553872"/>
            <a:chOff x="204186" y="896643"/>
            <a:chExt cx="10784895" cy="2837119"/>
          </a:xfrm>
        </p:grpSpPr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2E2AF563-4EF7-424B-B2ED-0CF8767EC50F}"/>
                </a:ext>
              </a:extLst>
            </p:cNvPr>
            <p:cNvSpPr/>
            <p:nvPr/>
          </p:nvSpPr>
          <p:spPr>
            <a:xfrm>
              <a:off x="204186" y="1126315"/>
              <a:ext cx="2057400" cy="2607447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3FCD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1500" dirty="0">
                <a:ln w="19050">
                  <a:solidFill>
                    <a:schemeClr val="tx1"/>
                  </a:solidFill>
                </a:ln>
                <a:latin typeface="Frutiger LT Std 45 Light Cn"/>
              </a:endParaRPr>
            </a:p>
          </p:txBody>
        </p:sp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56B1095D-EBEA-40E5-89C6-183400C03275}"/>
                </a:ext>
              </a:extLst>
            </p:cNvPr>
            <p:cNvSpPr/>
            <p:nvPr/>
          </p:nvSpPr>
          <p:spPr>
            <a:xfrm>
              <a:off x="2380696" y="1091953"/>
              <a:ext cx="2022629" cy="2641809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53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1500" dirty="0">
                <a:ln w="19050">
                  <a:solidFill>
                    <a:schemeClr val="tx1"/>
                  </a:solidFill>
                </a:ln>
                <a:latin typeface="Frutiger LT Std 45 Light Cn"/>
              </a:endParaRPr>
            </a:p>
          </p:txBody>
        </p:sp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32231634-C019-427B-8F6F-B3351DF2A282}"/>
                </a:ext>
              </a:extLst>
            </p:cNvPr>
            <p:cNvSpPr/>
            <p:nvPr/>
          </p:nvSpPr>
          <p:spPr>
            <a:xfrm>
              <a:off x="4557205" y="1091953"/>
              <a:ext cx="2047045" cy="2641809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1500">
                <a:ln w="19050">
                  <a:solidFill>
                    <a:schemeClr val="tx1"/>
                  </a:solidFill>
                </a:ln>
                <a:latin typeface="Frutiger LT Std 45 Light Cn"/>
              </a:endParaRPr>
            </a:p>
          </p:txBody>
        </p:sp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537CF167-6D25-4EEF-B1B9-B3C94AAE1FDD}"/>
                </a:ext>
              </a:extLst>
            </p:cNvPr>
            <p:cNvSpPr/>
            <p:nvPr/>
          </p:nvSpPr>
          <p:spPr>
            <a:xfrm>
              <a:off x="6735194" y="1091953"/>
              <a:ext cx="2024690" cy="2641809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1500" dirty="0">
                <a:ln w="19050">
                  <a:solidFill>
                    <a:schemeClr val="tx1"/>
                  </a:solidFill>
                </a:ln>
                <a:latin typeface="Frutiger LT Std 45 Light Cn"/>
              </a:endParaRPr>
            </a:p>
          </p:txBody>
        </p:sp>
        <p:sp>
          <p:nvSpPr>
            <p:cNvPr id="15" name="Rectángulo: esquinas redondeadas 14">
              <a:extLst>
                <a:ext uri="{FF2B5EF4-FFF2-40B4-BE49-F238E27FC236}">
                  <a16:creationId xmlns:a16="http://schemas.microsoft.com/office/drawing/2014/main" id="{B5AF26FF-3FE6-4395-92D5-2302F07798D7}"/>
                </a:ext>
              </a:extLst>
            </p:cNvPr>
            <p:cNvSpPr/>
            <p:nvPr/>
          </p:nvSpPr>
          <p:spPr>
            <a:xfrm>
              <a:off x="8926500" y="1159699"/>
              <a:ext cx="2062581" cy="2574063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AA72D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1500" dirty="0">
                <a:ln w="19050">
                  <a:solidFill>
                    <a:schemeClr val="tx1"/>
                  </a:solidFill>
                </a:ln>
                <a:latin typeface="Frutiger LT Std 45 Light Cn"/>
              </a:endParaRPr>
            </a:p>
          </p:txBody>
        </p:sp>
        <p:sp>
          <p:nvSpPr>
            <p:cNvPr id="16" name="Rectángulo: esquinas redondeadas 15">
              <a:extLst>
                <a:ext uri="{FF2B5EF4-FFF2-40B4-BE49-F238E27FC236}">
                  <a16:creationId xmlns:a16="http://schemas.microsoft.com/office/drawing/2014/main" id="{46124A4A-8A9F-4EFC-8D7A-BE4F056CE51E}"/>
                </a:ext>
              </a:extLst>
            </p:cNvPr>
            <p:cNvSpPr/>
            <p:nvPr/>
          </p:nvSpPr>
          <p:spPr>
            <a:xfrm>
              <a:off x="204186" y="905521"/>
              <a:ext cx="2049261" cy="541539"/>
            </a:xfrm>
            <a:prstGeom prst="roundRect">
              <a:avLst/>
            </a:prstGeom>
            <a:solidFill>
              <a:srgbClr val="3FCDFF"/>
            </a:solidFill>
            <a:ln>
              <a:solidFill>
                <a:srgbClr val="3FCD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900" b="1" dirty="0">
                  <a:solidFill>
                    <a:schemeClr val="tx1"/>
                  </a:solidFill>
                  <a:latin typeface="Frutiger LT Std 45 Light Cn"/>
                </a:rPr>
                <a:t>SISTEMAS DE PAGO</a:t>
              </a:r>
            </a:p>
          </p:txBody>
        </p:sp>
        <p:sp>
          <p:nvSpPr>
            <p:cNvPr id="17" name="Rectángulo: esquinas redondeadas 16">
              <a:extLst>
                <a:ext uri="{FF2B5EF4-FFF2-40B4-BE49-F238E27FC236}">
                  <a16:creationId xmlns:a16="http://schemas.microsoft.com/office/drawing/2014/main" id="{494765FF-AAE7-490F-B52F-B5E84DFAF90F}"/>
                </a:ext>
              </a:extLst>
            </p:cNvPr>
            <p:cNvSpPr/>
            <p:nvPr/>
          </p:nvSpPr>
          <p:spPr>
            <a:xfrm>
              <a:off x="2367379" y="905521"/>
              <a:ext cx="2049261" cy="541539"/>
            </a:xfrm>
            <a:prstGeom prst="roundRect">
              <a:avLst/>
            </a:prstGeom>
            <a:solidFill>
              <a:srgbClr val="FF5353"/>
            </a:solidFill>
            <a:ln>
              <a:solidFill>
                <a:srgbClr val="FF53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900" b="1" dirty="0">
                  <a:solidFill>
                    <a:schemeClr val="tx1"/>
                  </a:solidFill>
                  <a:latin typeface="Frutiger LT Std 45 Light Cn"/>
                </a:rPr>
                <a:t>DEPÓSITOS CENTRALES DE VALORES</a:t>
              </a:r>
            </a:p>
          </p:txBody>
        </p:sp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E05BCBD0-50EE-4B42-B7B9-32D0F567D83A}"/>
                </a:ext>
              </a:extLst>
            </p:cNvPr>
            <p:cNvSpPr/>
            <p:nvPr/>
          </p:nvSpPr>
          <p:spPr>
            <a:xfrm>
              <a:off x="4545369" y="905521"/>
              <a:ext cx="2049261" cy="541539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900" b="1" dirty="0">
                  <a:solidFill>
                    <a:schemeClr val="tx1"/>
                  </a:solidFill>
                  <a:latin typeface="Frutiger LT Std 45 Light Cn"/>
                </a:rPr>
                <a:t>SISTEMAS DE COMPENSACIÓN Y LIQUIDACIÓN DE VALORES</a:t>
              </a:r>
            </a:p>
          </p:txBody>
        </p:sp>
        <p:sp>
          <p:nvSpPr>
            <p:cNvPr id="20" name="Rectángulo: esquinas redondeadas 19">
              <a:extLst>
                <a:ext uri="{FF2B5EF4-FFF2-40B4-BE49-F238E27FC236}">
                  <a16:creationId xmlns:a16="http://schemas.microsoft.com/office/drawing/2014/main" id="{6ABF6C16-6E69-4513-B4BB-892467675FB3}"/>
                </a:ext>
              </a:extLst>
            </p:cNvPr>
            <p:cNvSpPr/>
            <p:nvPr/>
          </p:nvSpPr>
          <p:spPr>
            <a:xfrm>
              <a:off x="6736675" y="896643"/>
              <a:ext cx="2049261" cy="541539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900" b="1" dirty="0">
                  <a:solidFill>
                    <a:schemeClr val="tx1"/>
                  </a:solidFill>
                  <a:latin typeface="Frutiger LT Std 45 Light Cn"/>
                </a:rPr>
                <a:t>ENTIDADES DE CONTRAPARTE CENTRAL</a:t>
              </a:r>
            </a:p>
          </p:txBody>
        </p:sp>
        <p:sp>
          <p:nvSpPr>
            <p:cNvPr id="21" name="Rectángulo: esquinas redondeadas 20">
              <a:extLst>
                <a:ext uri="{FF2B5EF4-FFF2-40B4-BE49-F238E27FC236}">
                  <a16:creationId xmlns:a16="http://schemas.microsoft.com/office/drawing/2014/main" id="{D681680E-1E9A-49DB-9F2B-CE9BA010A736}"/>
                </a:ext>
              </a:extLst>
            </p:cNvPr>
            <p:cNvSpPr/>
            <p:nvPr/>
          </p:nvSpPr>
          <p:spPr>
            <a:xfrm>
              <a:off x="8927981" y="905521"/>
              <a:ext cx="2049261" cy="541539"/>
            </a:xfrm>
            <a:prstGeom prst="roundRect">
              <a:avLst/>
            </a:prstGeom>
            <a:solidFill>
              <a:srgbClr val="AA72D4"/>
            </a:solidFill>
            <a:ln>
              <a:solidFill>
                <a:srgbClr val="AA72D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900" b="1" dirty="0">
                  <a:solidFill>
                    <a:schemeClr val="tx1"/>
                  </a:solidFill>
                  <a:latin typeface="Frutiger LT Std 45 Light Cn"/>
                </a:rPr>
                <a:t>REPOSITORIOS DE TRANSACCIONES</a:t>
              </a:r>
            </a:p>
          </p:txBody>
        </p:sp>
        <p:sp>
          <p:nvSpPr>
            <p:cNvPr id="22" name="Rectángulo: esquinas redondeadas 21">
              <a:extLst>
                <a:ext uri="{FF2B5EF4-FFF2-40B4-BE49-F238E27FC236}">
                  <a16:creationId xmlns:a16="http://schemas.microsoft.com/office/drawing/2014/main" id="{3C552C70-299C-487C-A999-1D0F932DA2BE}"/>
                </a:ext>
              </a:extLst>
            </p:cNvPr>
            <p:cNvSpPr/>
            <p:nvPr/>
          </p:nvSpPr>
          <p:spPr>
            <a:xfrm>
              <a:off x="284085" y="1633492"/>
              <a:ext cx="1846556" cy="301840"/>
            </a:xfrm>
            <a:prstGeom prst="roundRect">
              <a:avLst/>
            </a:prstGeom>
            <a:solidFill>
              <a:srgbClr val="3FCDFF"/>
            </a:solidFill>
            <a:ln>
              <a:solidFill>
                <a:srgbClr val="3FCD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825" b="1" i="1" dirty="0">
                  <a:solidFill>
                    <a:schemeClr val="tx1"/>
                  </a:solidFill>
                  <a:latin typeface="Frutiger LT Std 45 Light Cn"/>
                </a:rPr>
                <a:t>Payment Systems</a:t>
              </a:r>
            </a:p>
          </p:txBody>
        </p:sp>
        <p:sp>
          <p:nvSpPr>
            <p:cNvPr id="23" name="Rectángulo: esquinas redondeadas 22">
              <a:extLst>
                <a:ext uri="{FF2B5EF4-FFF2-40B4-BE49-F238E27FC236}">
                  <a16:creationId xmlns:a16="http://schemas.microsoft.com/office/drawing/2014/main" id="{9FACB180-D4FC-48F4-864C-84482FC34FB8}"/>
                </a:ext>
              </a:extLst>
            </p:cNvPr>
            <p:cNvSpPr/>
            <p:nvPr/>
          </p:nvSpPr>
          <p:spPr>
            <a:xfrm>
              <a:off x="2468731" y="1633492"/>
              <a:ext cx="1846556" cy="301840"/>
            </a:xfrm>
            <a:prstGeom prst="roundRect">
              <a:avLst/>
            </a:prstGeom>
            <a:solidFill>
              <a:srgbClr val="FF5353"/>
            </a:solidFill>
            <a:ln>
              <a:solidFill>
                <a:srgbClr val="FF53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825" b="1" i="1" dirty="0">
                  <a:solidFill>
                    <a:schemeClr val="tx1"/>
                  </a:solidFill>
                  <a:latin typeface="Frutiger LT Std 45 Light Cn"/>
                </a:rPr>
                <a:t>Central Securities Depository</a:t>
              </a:r>
            </a:p>
          </p:txBody>
        </p:sp>
        <p:sp>
          <p:nvSpPr>
            <p:cNvPr id="25" name="Rectángulo: esquinas redondeadas 24">
              <a:extLst>
                <a:ext uri="{FF2B5EF4-FFF2-40B4-BE49-F238E27FC236}">
                  <a16:creationId xmlns:a16="http://schemas.microsoft.com/office/drawing/2014/main" id="{A90E6C48-20F6-4D96-B9A8-7126646343D0}"/>
                </a:ext>
              </a:extLst>
            </p:cNvPr>
            <p:cNvSpPr/>
            <p:nvPr/>
          </p:nvSpPr>
          <p:spPr>
            <a:xfrm>
              <a:off x="4628967" y="1633492"/>
              <a:ext cx="1876886" cy="30184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825" b="1" i="1" dirty="0">
                  <a:solidFill>
                    <a:schemeClr val="tx1"/>
                  </a:solidFill>
                  <a:latin typeface="Frutiger LT Std 45 Light Cn"/>
                </a:rPr>
                <a:t>Securities Settlement Systems</a:t>
              </a:r>
            </a:p>
          </p:txBody>
        </p:sp>
        <p:sp>
          <p:nvSpPr>
            <p:cNvPr id="26" name="Rectángulo: esquinas redondeadas 25">
              <a:extLst>
                <a:ext uri="{FF2B5EF4-FFF2-40B4-BE49-F238E27FC236}">
                  <a16:creationId xmlns:a16="http://schemas.microsoft.com/office/drawing/2014/main" id="{C05DA1FA-D08D-4F93-827A-ABDB5AAF3168}"/>
                </a:ext>
              </a:extLst>
            </p:cNvPr>
            <p:cNvSpPr/>
            <p:nvPr/>
          </p:nvSpPr>
          <p:spPr>
            <a:xfrm>
              <a:off x="6837287" y="1633492"/>
              <a:ext cx="1846556" cy="30184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825" b="1" i="1" dirty="0">
                  <a:solidFill>
                    <a:schemeClr val="tx1"/>
                  </a:solidFill>
                  <a:latin typeface="Frutiger LT Std 45 Light Cn"/>
                </a:rPr>
                <a:t>Central Counterparties</a:t>
              </a:r>
            </a:p>
          </p:txBody>
        </p:sp>
        <p:sp>
          <p:nvSpPr>
            <p:cNvPr id="27" name="Rectángulo: esquinas redondeadas 26">
              <a:extLst>
                <a:ext uri="{FF2B5EF4-FFF2-40B4-BE49-F238E27FC236}">
                  <a16:creationId xmlns:a16="http://schemas.microsoft.com/office/drawing/2014/main" id="{919C0D13-0A50-41D5-A41E-2CD7D7EE7948}"/>
                </a:ext>
              </a:extLst>
            </p:cNvPr>
            <p:cNvSpPr/>
            <p:nvPr/>
          </p:nvSpPr>
          <p:spPr>
            <a:xfrm>
              <a:off x="9028593" y="1633492"/>
              <a:ext cx="1846556" cy="301840"/>
            </a:xfrm>
            <a:prstGeom prst="roundRect">
              <a:avLst/>
            </a:prstGeom>
            <a:solidFill>
              <a:srgbClr val="AA72D4"/>
            </a:solidFill>
            <a:ln>
              <a:solidFill>
                <a:srgbClr val="AA72D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825" b="1" i="1" dirty="0">
                  <a:solidFill>
                    <a:schemeClr val="tx1"/>
                  </a:solidFill>
                  <a:latin typeface="Frutiger LT Std 45 Light Cn"/>
                </a:rPr>
                <a:t>Trade Repositories</a:t>
              </a:r>
            </a:p>
          </p:txBody>
        </p:sp>
        <p:sp>
          <p:nvSpPr>
            <p:cNvPr id="29" name="Rectángulo: esquinas redondeadas 28">
              <a:extLst>
                <a:ext uri="{FF2B5EF4-FFF2-40B4-BE49-F238E27FC236}">
                  <a16:creationId xmlns:a16="http://schemas.microsoft.com/office/drawing/2014/main" id="{BE92C8B3-78A5-404E-9BDD-417C882FFE2C}"/>
                </a:ext>
              </a:extLst>
            </p:cNvPr>
            <p:cNvSpPr/>
            <p:nvPr/>
          </p:nvSpPr>
          <p:spPr>
            <a:xfrm>
              <a:off x="292963" y="2077375"/>
              <a:ext cx="1837678" cy="1351625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3FCD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825" i="1" dirty="0">
                  <a:solidFill>
                    <a:schemeClr val="tx1"/>
                  </a:solidFill>
                  <a:latin typeface="Frutiger LT Std 45 Light Cn"/>
                </a:rPr>
                <a:t>Conjunto de instrumentos, procedimientos y reglas para la </a:t>
              </a:r>
              <a:r>
                <a:rPr lang="es-ES" sz="825" i="1" dirty="0">
                  <a:solidFill>
                    <a:srgbClr val="2A6DDB"/>
                  </a:solidFill>
                  <a:latin typeface="Frutiger LT Std 45 Light Cn"/>
                </a:rPr>
                <a:t>transferencia de fondo</a:t>
              </a:r>
              <a:r>
                <a:rPr lang="es-ES" sz="825" i="1" dirty="0">
                  <a:solidFill>
                    <a:srgbClr val="434343"/>
                  </a:solidFill>
                  <a:latin typeface="Frutiger LT Std 45 Light Cn"/>
                </a:rPr>
                <a:t>s </a:t>
              </a:r>
              <a:r>
                <a:rPr lang="es-ES" sz="825" i="1" dirty="0">
                  <a:solidFill>
                    <a:schemeClr val="tx1"/>
                  </a:solidFill>
                  <a:latin typeface="Frutiger LT Std 45 Light Cn"/>
                </a:rPr>
                <a:t>entre dos o más participantes. </a:t>
              </a:r>
              <a:endParaRPr lang="es-CL" sz="825" dirty="0">
                <a:solidFill>
                  <a:schemeClr val="tx1"/>
                </a:solidFill>
                <a:latin typeface="Frutiger LT Std 45 Light Cn"/>
              </a:endParaRPr>
            </a:p>
          </p:txBody>
        </p:sp>
        <p:sp>
          <p:nvSpPr>
            <p:cNvPr id="31" name="Rectángulo: esquinas redondeadas 30">
              <a:extLst>
                <a:ext uri="{FF2B5EF4-FFF2-40B4-BE49-F238E27FC236}">
                  <a16:creationId xmlns:a16="http://schemas.microsoft.com/office/drawing/2014/main" id="{5769112B-1D4F-44A1-BECE-05E8F8836720}"/>
                </a:ext>
              </a:extLst>
            </p:cNvPr>
            <p:cNvSpPr/>
            <p:nvPr/>
          </p:nvSpPr>
          <p:spPr>
            <a:xfrm>
              <a:off x="2487227" y="2077375"/>
              <a:ext cx="1837678" cy="1351625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53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88" dirty="0">
                  <a:solidFill>
                    <a:schemeClr val="tx1"/>
                  </a:solidFill>
                  <a:latin typeface="Frutiger LT Std 45 Light Cn"/>
                </a:rPr>
                <a:t>Pr</a:t>
              </a:r>
              <a:r>
                <a:rPr lang="es-ES" sz="788" i="1" dirty="0">
                  <a:solidFill>
                    <a:schemeClr val="tx1"/>
                  </a:solidFill>
                  <a:latin typeface="Frutiger LT Std 45 Light Cn"/>
                </a:rPr>
                <a:t>ovee cuentas de valores, servicio centralizado de </a:t>
              </a:r>
              <a:r>
                <a:rPr lang="es-ES" sz="788" b="1" i="1" dirty="0">
                  <a:solidFill>
                    <a:srgbClr val="FF5F59"/>
                  </a:solidFill>
                  <a:latin typeface="Frutiger LT Std 45 Light Cn"/>
                </a:rPr>
                <a:t>custodia </a:t>
              </a:r>
              <a:r>
                <a:rPr lang="es-ES" sz="788" i="1" dirty="0">
                  <a:solidFill>
                    <a:schemeClr val="tx1"/>
                  </a:solidFill>
                  <a:latin typeface="Frutiger LT Std 45 Light Cn"/>
                </a:rPr>
                <a:t>y servicios relacionados con activos, y desempeñan un papel importante al ayudar a garantizar la integridad de las emisiones de valores.</a:t>
              </a:r>
              <a:endParaRPr lang="es-CL" sz="788" dirty="0">
                <a:solidFill>
                  <a:schemeClr val="tx1"/>
                </a:solidFill>
                <a:latin typeface="Frutiger LT Std 45 Light Cn"/>
              </a:endParaRPr>
            </a:p>
          </p:txBody>
        </p:sp>
        <p:sp>
          <p:nvSpPr>
            <p:cNvPr id="32" name="Rectángulo: esquinas redondeadas 31">
              <a:extLst>
                <a:ext uri="{FF2B5EF4-FFF2-40B4-BE49-F238E27FC236}">
                  <a16:creationId xmlns:a16="http://schemas.microsoft.com/office/drawing/2014/main" id="{EB1DD629-1CE5-4D13-AFA0-1915AA72A838}"/>
                </a:ext>
              </a:extLst>
            </p:cNvPr>
            <p:cNvSpPr/>
            <p:nvPr/>
          </p:nvSpPr>
          <p:spPr>
            <a:xfrm>
              <a:off x="4651160" y="2067387"/>
              <a:ext cx="1837678" cy="1351625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88" i="1" dirty="0">
                  <a:solidFill>
                    <a:schemeClr val="tx1"/>
                  </a:solidFill>
                  <a:latin typeface="Frutiger LT Std 45 Light Cn"/>
                </a:rPr>
                <a:t>Permiten la </a:t>
              </a:r>
              <a:r>
                <a:rPr lang="es-ES" sz="788" b="1" i="1" dirty="0">
                  <a:solidFill>
                    <a:srgbClr val="F9A746"/>
                  </a:solidFill>
                  <a:latin typeface="Frutiger LT Std 45 Light Cn"/>
                </a:rPr>
                <a:t>transferencia y liquidación </a:t>
              </a:r>
              <a:r>
                <a:rPr lang="es-ES" sz="788" i="1" dirty="0">
                  <a:solidFill>
                    <a:schemeClr val="tx1"/>
                  </a:solidFill>
                  <a:latin typeface="Frutiger LT Std 45 Light Cn"/>
                </a:rPr>
                <a:t>de valores, mediante su anotación en cuenta con arreglo a un conjunto de reglas multilaterales</a:t>
              </a:r>
              <a:endParaRPr lang="es-CL" sz="788" dirty="0">
                <a:solidFill>
                  <a:schemeClr val="tx1"/>
                </a:solidFill>
                <a:latin typeface="Frutiger LT Std 45 Light Cn"/>
              </a:endParaRPr>
            </a:p>
          </p:txBody>
        </p:sp>
        <p:sp>
          <p:nvSpPr>
            <p:cNvPr id="33" name="Rectángulo: esquinas redondeadas 32">
              <a:extLst>
                <a:ext uri="{FF2B5EF4-FFF2-40B4-BE49-F238E27FC236}">
                  <a16:creationId xmlns:a16="http://schemas.microsoft.com/office/drawing/2014/main" id="{B170D8C9-4867-47CB-AF35-CF3B932C38AD}"/>
                </a:ext>
              </a:extLst>
            </p:cNvPr>
            <p:cNvSpPr/>
            <p:nvPr/>
          </p:nvSpPr>
          <p:spPr>
            <a:xfrm>
              <a:off x="6837287" y="2133970"/>
              <a:ext cx="1837678" cy="1351625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88" i="1" dirty="0">
                  <a:solidFill>
                    <a:schemeClr val="tx1"/>
                  </a:solidFill>
                  <a:latin typeface="Frutiger LT Std 45 Light Cn"/>
                </a:rPr>
                <a:t>Se</a:t>
              </a:r>
              <a:r>
                <a:rPr lang="es-ES" sz="788" b="1" i="1" dirty="0">
                  <a:solidFill>
                    <a:srgbClr val="6ECC52"/>
                  </a:solidFill>
                  <a:latin typeface="Frutiger LT Std 45 Light Cn"/>
                </a:rPr>
                <a:t> interpone</a:t>
              </a:r>
              <a:r>
                <a:rPr lang="es-ES" sz="788" i="1" dirty="0">
                  <a:solidFill>
                    <a:srgbClr val="434343"/>
                  </a:solidFill>
                  <a:latin typeface="Frutiger LT Std 45 Light Cn"/>
                </a:rPr>
                <a:t> </a:t>
              </a:r>
              <a:r>
                <a:rPr lang="es-ES" sz="788" b="1" i="1" dirty="0">
                  <a:solidFill>
                    <a:srgbClr val="6ECC52"/>
                  </a:solidFill>
                  <a:latin typeface="Frutiger LT Std 45 Light Cn"/>
                </a:rPr>
                <a:t>entre las contrapartes</a:t>
              </a:r>
              <a:r>
                <a:rPr lang="es-ES" sz="788" i="1" dirty="0">
                  <a:solidFill>
                    <a:srgbClr val="434343"/>
                  </a:solidFill>
                  <a:latin typeface="Frutiger LT Std 45 Light Cn"/>
                </a:rPr>
                <a:t> </a:t>
              </a:r>
              <a:r>
                <a:rPr lang="es-ES" sz="788" i="1" dirty="0">
                  <a:solidFill>
                    <a:schemeClr val="tx1"/>
                  </a:solidFill>
                  <a:latin typeface="Frutiger LT Std 45 Light Cn"/>
                </a:rPr>
                <a:t>de contratos negociados en los mercados financieros, y se convierte en </a:t>
              </a:r>
              <a:r>
                <a:rPr lang="es-ES" sz="788" b="1" i="1" dirty="0">
                  <a:solidFill>
                    <a:srgbClr val="6ECC52"/>
                  </a:solidFill>
                  <a:latin typeface="Frutiger LT Std 45 Light Cn"/>
                </a:rPr>
                <a:t>el comprador de todo vendedor y en el vendedor de todo comprador</a:t>
              </a:r>
              <a:r>
                <a:rPr lang="es-ES" sz="788" i="1" dirty="0">
                  <a:solidFill>
                    <a:srgbClr val="434343"/>
                  </a:solidFill>
                  <a:latin typeface="Frutiger LT Std 45 Light Cn"/>
                </a:rPr>
                <a:t>, </a:t>
              </a:r>
              <a:r>
                <a:rPr lang="es-ES" sz="788" i="1" dirty="0">
                  <a:solidFill>
                    <a:schemeClr val="tx1"/>
                  </a:solidFill>
                  <a:latin typeface="Frutiger LT Std 45 Light Cn"/>
                </a:rPr>
                <a:t>asegurando que se cumplan todos los contratos.</a:t>
              </a:r>
              <a:endParaRPr lang="es-CL" sz="788" dirty="0">
                <a:solidFill>
                  <a:schemeClr val="tx1"/>
                </a:solidFill>
                <a:latin typeface="Frutiger LT Std 45 Light Cn"/>
              </a:endParaRPr>
            </a:p>
          </p:txBody>
        </p:sp>
        <p:sp>
          <p:nvSpPr>
            <p:cNvPr id="34" name="Rectángulo: esquinas redondeadas 33">
              <a:extLst>
                <a:ext uri="{FF2B5EF4-FFF2-40B4-BE49-F238E27FC236}">
                  <a16:creationId xmlns:a16="http://schemas.microsoft.com/office/drawing/2014/main" id="{0E82EFE8-1B4E-4439-9389-26352E53DF25}"/>
                </a:ext>
              </a:extLst>
            </p:cNvPr>
            <p:cNvSpPr/>
            <p:nvPr/>
          </p:nvSpPr>
          <p:spPr>
            <a:xfrm>
              <a:off x="9037471" y="2133970"/>
              <a:ext cx="1837678" cy="1351625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AA72D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88" b="1" i="1" dirty="0">
                  <a:solidFill>
                    <a:srgbClr val="434343"/>
                  </a:solidFill>
                  <a:latin typeface="Frutiger LT Std 45 Light Cn"/>
                </a:rPr>
                <a:t>Mantiene un</a:t>
              </a:r>
              <a:r>
                <a:rPr lang="es-ES" sz="788" b="1" i="1" dirty="0">
                  <a:solidFill>
                    <a:srgbClr val="D189E2"/>
                  </a:solidFill>
                  <a:latin typeface="Frutiger LT Std 45 Light Cn"/>
                </a:rPr>
                <a:t> registro electrónico centralizado</a:t>
              </a:r>
              <a:r>
                <a:rPr lang="es-ES" sz="788" i="1" dirty="0">
                  <a:solidFill>
                    <a:srgbClr val="434343"/>
                  </a:solidFill>
                  <a:latin typeface="Frutiger LT Std 45 Light Cn"/>
                </a:rPr>
                <a:t> </a:t>
              </a:r>
              <a:r>
                <a:rPr lang="es-ES" sz="788" i="1" dirty="0">
                  <a:solidFill>
                    <a:schemeClr val="tx1"/>
                  </a:solidFill>
                  <a:latin typeface="Frutiger LT Std 45 Light Cn"/>
                </a:rPr>
                <a:t>(base de datos) de datos de operaciones.</a:t>
              </a:r>
              <a:endParaRPr lang="es-CL" sz="788" dirty="0">
                <a:solidFill>
                  <a:schemeClr val="tx1"/>
                </a:solidFill>
                <a:latin typeface="Frutiger LT Std 45 Light 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3583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1">
            <a:extLst>
              <a:ext uri="{FF2B5EF4-FFF2-40B4-BE49-F238E27FC236}">
                <a16:creationId xmlns:a16="http://schemas.microsoft.com/office/drawing/2014/main" id="{155124B2-5E91-4526-9219-53E27B54B5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9053" y="222959"/>
            <a:ext cx="10184900" cy="725861"/>
          </a:xfrm>
        </p:spPr>
        <p:txBody>
          <a:bodyPr>
            <a:normAutofit fontScale="55000" lnSpcReduction="20000"/>
          </a:bodyPr>
          <a:lstStyle/>
          <a:p>
            <a:r>
              <a:rPr lang="es-CL" b="1" dirty="0">
                <a:solidFill>
                  <a:srgbClr val="000000"/>
                </a:solidFill>
                <a:latin typeface="Frutiger LT 45 Light"/>
              </a:rPr>
              <a:t>F</a:t>
            </a:r>
            <a:r>
              <a:rPr lang="es-CL" sz="4000" b="1" i="0" u="none" strike="noStrike" baseline="0" dirty="0">
                <a:solidFill>
                  <a:srgbClr val="000000"/>
                </a:solidFill>
                <a:latin typeface="Frutiger LT 45 Light"/>
              </a:rPr>
              <a:t>igura IV.3. </a:t>
            </a:r>
          </a:p>
          <a:p>
            <a:r>
              <a:rPr lang="es-CL" sz="4000" i="0" u="none" strike="noStrike" baseline="0" dirty="0">
                <a:solidFill>
                  <a:srgbClr val="000000"/>
                </a:solidFill>
                <a:latin typeface="Frutiger LT 45 Light"/>
              </a:rPr>
              <a:t>Proceso de compensación y liquidación de valores y derivados en Chile </a:t>
            </a:r>
            <a:endParaRPr lang="es-CL" sz="4400" dirty="0"/>
          </a:p>
          <a:p>
            <a:endParaRPr lang="es-CL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49255DE-E3F9-4515-A64C-5A9EEBCF1593}"/>
              </a:ext>
            </a:extLst>
          </p:cNvPr>
          <p:cNvSpPr txBox="1"/>
          <p:nvPr/>
        </p:nvSpPr>
        <p:spPr>
          <a:xfrm>
            <a:off x="239044" y="6221180"/>
            <a:ext cx="150592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500" dirty="0"/>
              <a:t>Fuente: BCCh.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9DF84756-A568-4E11-BC45-AF2E83DA39F5}"/>
              </a:ext>
            </a:extLst>
          </p:cNvPr>
          <p:cNvGrpSpPr/>
          <p:nvPr/>
        </p:nvGrpSpPr>
        <p:grpSpPr>
          <a:xfrm>
            <a:off x="2292637" y="1060938"/>
            <a:ext cx="6987710" cy="4932863"/>
            <a:chOff x="1175792" y="346862"/>
            <a:chExt cx="9385406" cy="6746145"/>
          </a:xfrm>
        </p:grpSpPr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F1AB0D12-5130-45B6-B6D5-6CB96CD1B044}"/>
                </a:ext>
              </a:extLst>
            </p:cNvPr>
            <p:cNvSpPr txBox="1"/>
            <p:nvPr/>
          </p:nvSpPr>
          <p:spPr>
            <a:xfrm>
              <a:off x="3863751" y="4790326"/>
              <a:ext cx="1109247" cy="3314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L" sz="975" dirty="0">
                  <a:solidFill>
                    <a:schemeClr val="accent2"/>
                  </a:solidFill>
                </a:rPr>
                <a:t>Saldos netos</a:t>
              </a:r>
            </a:p>
          </p:txBody>
        </p:sp>
        <p:grpSp>
          <p:nvGrpSpPr>
            <p:cNvPr id="12" name="Grupo 11">
              <a:extLst>
                <a:ext uri="{FF2B5EF4-FFF2-40B4-BE49-F238E27FC236}">
                  <a16:creationId xmlns:a16="http://schemas.microsoft.com/office/drawing/2014/main" id="{838C57E1-DE5B-49A6-B33C-82E174CA18BB}"/>
                </a:ext>
              </a:extLst>
            </p:cNvPr>
            <p:cNvGrpSpPr/>
            <p:nvPr/>
          </p:nvGrpSpPr>
          <p:grpSpPr>
            <a:xfrm>
              <a:off x="1175792" y="346862"/>
              <a:ext cx="9385406" cy="6746145"/>
              <a:chOff x="1175792" y="346862"/>
              <a:chExt cx="9385406" cy="6746145"/>
            </a:xfrm>
          </p:grpSpPr>
          <p:grpSp>
            <p:nvGrpSpPr>
              <p:cNvPr id="13" name="Grupo 12">
                <a:extLst>
                  <a:ext uri="{FF2B5EF4-FFF2-40B4-BE49-F238E27FC236}">
                    <a16:creationId xmlns:a16="http://schemas.microsoft.com/office/drawing/2014/main" id="{FEB45701-D792-4BB6-99AB-51A73C1AFDC8}"/>
                  </a:ext>
                </a:extLst>
              </p:cNvPr>
              <p:cNvGrpSpPr/>
              <p:nvPr/>
            </p:nvGrpSpPr>
            <p:grpSpPr>
              <a:xfrm>
                <a:off x="1175792" y="346862"/>
                <a:ext cx="9385406" cy="6746145"/>
                <a:chOff x="1165853" y="295398"/>
                <a:chExt cx="9385406" cy="6746145"/>
              </a:xfrm>
            </p:grpSpPr>
            <p:grpSp>
              <p:nvGrpSpPr>
                <p:cNvPr id="16" name="Grupo 15">
                  <a:extLst>
                    <a:ext uri="{FF2B5EF4-FFF2-40B4-BE49-F238E27FC236}">
                      <a16:creationId xmlns:a16="http://schemas.microsoft.com/office/drawing/2014/main" id="{909A1A58-CD29-4905-BAE4-EC9D7CBF638D}"/>
                    </a:ext>
                  </a:extLst>
                </p:cNvPr>
                <p:cNvGrpSpPr/>
                <p:nvPr/>
              </p:nvGrpSpPr>
              <p:grpSpPr>
                <a:xfrm>
                  <a:off x="1167065" y="295398"/>
                  <a:ext cx="9384194" cy="6113892"/>
                  <a:chOff x="1167065" y="295398"/>
                  <a:chExt cx="9384194" cy="6113892"/>
                </a:xfrm>
              </p:grpSpPr>
              <p:sp>
                <p:nvSpPr>
                  <p:cNvPr id="19" name="CuadroTexto 18">
                    <a:extLst>
                      <a:ext uri="{FF2B5EF4-FFF2-40B4-BE49-F238E27FC236}">
                        <a16:creationId xmlns:a16="http://schemas.microsoft.com/office/drawing/2014/main" id="{6F52746F-4BB5-4F6E-8430-3E82E518FEE6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737566" y="811266"/>
                    <a:ext cx="1434786" cy="40304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1350" dirty="0"/>
                      <a:t>Negociación</a:t>
                    </a:r>
                  </a:p>
                </p:txBody>
              </p:sp>
              <p:sp>
                <p:nvSpPr>
                  <p:cNvPr id="20" name="CuadroTexto 19">
                    <a:extLst>
                      <a:ext uri="{FF2B5EF4-FFF2-40B4-BE49-F238E27FC236}">
                        <a16:creationId xmlns:a16="http://schemas.microsoft.com/office/drawing/2014/main" id="{4FFA5880-C143-4B84-8300-4CC8043CD510}"/>
                      </a:ext>
                    </a:extLst>
                  </p:cNvPr>
                  <p:cNvSpPr txBox="1"/>
                  <p:nvPr/>
                </p:nvSpPr>
                <p:spPr>
                  <a:xfrm>
                    <a:off x="3913691" y="911584"/>
                    <a:ext cx="1191923" cy="410390"/>
                  </a:xfrm>
                  <a:prstGeom prst="rect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1350" dirty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Derivados</a:t>
                    </a:r>
                  </a:p>
                </p:txBody>
              </p:sp>
              <p:sp>
                <p:nvSpPr>
                  <p:cNvPr id="21" name="CuadroTexto 20">
                    <a:extLst>
                      <a:ext uri="{FF2B5EF4-FFF2-40B4-BE49-F238E27FC236}">
                        <a16:creationId xmlns:a16="http://schemas.microsoft.com/office/drawing/2014/main" id="{18FAC8E8-3F5A-46FC-B0CF-899E754423CE}"/>
                      </a:ext>
                    </a:extLst>
                  </p:cNvPr>
                  <p:cNvSpPr txBox="1"/>
                  <p:nvPr/>
                </p:nvSpPr>
                <p:spPr>
                  <a:xfrm>
                    <a:off x="6687797" y="536008"/>
                    <a:ext cx="1851443" cy="410390"/>
                  </a:xfrm>
                  <a:prstGeom prst="rect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1350" dirty="0"/>
                      <a:t>Bolsas (BCS/BEC)</a:t>
                    </a:r>
                  </a:p>
                </p:txBody>
              </p:sp>
              <p:sp>
                <p:nvSpPr>
                  <p:cNvPr id="22" name="CuadroTexto 21">
                    <a:extLst>
                      <a:ext uri="{FF2B5EF4-FFF2-40B4-BE49-F238E27FC236}">
                        <a16:creationId xmlns:a16="http://schemas.microsoft.com/office/drawing/2014/main" id="{BF125FBD-A20E-4FA4-B233-4ED73D2F37A0}"/>
                      </a:ext>
                    </a:extLst>
                  </p:cNvPr>
                  <p:cNvSpPr txBox="1"/>
                  <p:nvPr/>
                </p:nvSpPr>
                <p:spPr>
                  <a:xfrm>
                    <a:off x="6479258" y="921107"/>
                    <a:ext cx="1191923" cy="410390"/>
                  </a:xfrm>
                  <a:prstGeom prst="rect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1350" dirty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Derivados</a:t>
                    </a:r>
                  </a:p>
                </p:txBody>
              </p:sp>
              <p:sp>
                <p:nvSpPr>
                  <p:cNvPr id="23" name="CuadroTexto 22">
                    <a:extLst>
                      <a:ext uri="{FF2B5EF4-FFF2-40B4-BE49-F238E27FC236}">
                        <a16:creationId xmlns:a16="http://schemas.microsoft.com/office/drawing/2014/main" id="{4E77B57C-05CE-4AB8-9E71-85344F7F2CF1}"/>
                      </a:ext>
                    </a:extLst>
                  </p:cNvPr>
                  <p:cNvSpPr txBox="1"/>
                  <p:nvPr/>
                </p:nvSpPr>
                <p:spPr>
                  <a:xfrm>
                    <a:off x="7625087" y="921107"/>
                    <a:ext cx="940363" cy="410390"/>
                  </a:xfrm>
                  <a:prstGeom prst="rect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1350" dirty="0">
                        <a:solidFill>
                          <a:schemeClr val="accent5">
                            <a:lumMod val="50000"/>
                          </a:schemeClr>
                        </a:solidFill>
                      </a:rPr>
                      <a:t>Valores</a:t>
                    </a:r>
                  </a:p>
                </p:txBody>
              </p:sp>
              <p:cxnSp>
                <p:nvCxnSpPr>
                  <p:cNvPr id="24" name="Conector recto 23">
                    <a:extLst>
                      <a:ext uri="{FF2B5EF4-FFF2-40B4-BE49-F238E27FC236}">
                        <a16:creationId xmlns:a16="http://schemas.microsoft.com/office/drawing/2014/main" id="{541F8711-29A5-4E88-9FB9-62C573A19A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167065" y="1679800"/>
                    <a:ext cx="9351243" cy="18934"/>
                  </a:xfrm>
                  <a:prstGeom prst="line">
                    <a:avLst/>
                  </a:prstGeom>
                  <a:ln w="9525" cap="flat" cmpd="sng" algn="ctr">
                    <a:solidFill>
                      <a:schemeClr val="accent3"/>
                    </a:solidFill>
                    <a:prstDash val="dash"/>
                    <a:round/>
                    <a:headEnd type="none" w="med" len="med"/>
                    <a:tailEnd type="none" w="med" len="med"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tx1"/>
                  </a:fontRef>
                </p:style>
              </p:cxnSp>
              <p:pic>
                <p:nvPicPr>
                  <p:cNvPr id="26" name="Imagen 25">
                    <a:extLst>
                      <a:ext uri="{FF2B5EF4-FFF2-40B4-BE49-F238E27FC236}">
                        <a16:creationId xmlns:a16="http://schemas.microsoft.com/office/drawing/2014/main" id="{F60D7DFF-1B83-44E4-9CE0-E4CE37DA9F8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3416115" y="2221360"/>
                    <a:ext cx="2562225" cy="637178"/>
                  </a:xfrm>
                  <a:prstGeom prst="rect">
                    <a:avLst/>
                  </a:prstGeom>
                </p:spPr>
              </p:pic>
              <p:pic>
                <p:nvPicPr>
                  <p:cNvPr id="27" name="Imagen 26">
                    <a:extLst>
                      <a:ext uri="{FF2B5EF4-FFF2-40B4-BE49-F238E27FC236}">
                        <a16:creationId xmlns:a16="http://schemas.microsoft.com/office/drawing/2014/main" id="{0C5DB430-8054-4004-96BF-8E3008B07737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6435620" y="2355491"/>
                    <a:ext cx="1334879" cy="529092"/>
                  </a:xfrm>
                  <a:prstGeom prst="rect">
                    <a:avLst/>
                  </a:prstGeom>
                </p:spPr>
              </p:pic>
              <p:sp>
                <p:nvSpPr>
                  <p:cNvPr id="28" name="CuadroTexto 27">
                    <a:extLst>
                      <a:ext uri="{FF2B5EF4-FFF2-40B4-BE49-F238E27FC236}">
                        <a16:creationId xmlns:a16="http://schemas.microsoft.com/office/drawing/2014/main" id="{0DC577BE-B4BB-4E38-B664-0A18B7B0C283}"/>
                      </a:ext>
                    </a:extLst>
                  </p:cNvPr>
                  <p:cNvSpPr txBox="1"/>
                  <p:nvPr/>
                </p:nvSpPr>
                <p:spPr>
                  <a:xfrm>
                    <a:off x="6875442" y="2148279"/>
                    <a:ext cx="495631" cy="323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938" b="1" i="1" dirty="0"/>
                      <a:t>ECC</a:t>
                    </a:r>
                  </a:p>
                </p:txBody>
              </p:sp>
              <p:pic>
                <p:nvPicPr>
                  <p:cNvPr id="31" name="Imagen 30">
                    <a:extLst>
                      <a:ext uri="{FF2B5EF4-FFF2-40B4-BE49-F238E27FC236}">
                        <a16:creationId xmlns:a16="http://schemas.microsoft.com/office/drawing/2014/main" id="{6759FDEC-F310-4277-BF7A-27DCF04CBC6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7705034" y="3925737"/>
                    <a:ext cx="1509442" cy="599418"/>
                  </a:xfrm>
                  <a:prstGeom prst="rect">
                    <a:avLst/>
                  </a:prstGeom>
                </p:spPr>
              </p:pic>
              <p:sp>
                <p:nvSpPr>
                  <p:cNvPr id="32" name="CuadroTexto 31">
                    <a:extLst>
                      <a:ext uri="{FF2B5EF4-FFF2-40B4-BE49-F238E27FC236}">
                        <a16:creationId xmlns:a16="http://schemas.microsoft.com/office/drawing/2014/main" id="{B4E472BA-7298-49D7-9A4C-8175B5EAF7D6}"/>
                      </a:ext>
                    </a:extLst>
                  </p:cNvPr>
                  <p:cNvSpPr txBox="1"/>
                  <p:nvPr/>
                </p:nvSpPr>
                <p:spPr>
                  <a:xfrm>
                    <a:off x="5064801" y="5584389"/>
                    <a:ext cx="3434705" cy="694506"/>
                  </a:xfrm>
                  <a:prstGeom prst="rect">
                    <a:avLst/>
                  </a:prstGeom>
                  <a:solidFill>
                    <a:schemeClr val="accent3">
                      <a:lumMod val="20000"/>
                      <a:lumOff val="80000"/>
                    </a:schemeClr>
                  </a:solidFill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s-CL" sz="2700" dirty="0">
                        <a:cs typeface="Aharoni" panose="020B0604020202020204" pitchFamily="2" charset="-79"/>
                      </a:rPr>
                      <a:t>Sistema LBTR</a:t>
                    </a:r>
                  </a:p>
                </p:txBody>
              </p:sp>
              <p:cxnSp>
                <p:nvCxnSpPr>
                  <p:cNvPr id="33" name="Conector recto de flecha 32">
                    <a:extLst>
                      <a:ext uri="{FF2B5EF4-FFF2-40B4-BE49-F238E27FC236}">
                        <a16:creationId xmlns:a16="http://schemas.microsoft.com/office/drawing/2014/main" id="{0FE9E952-BB8D-4615-9A7D-F7E192CAC2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98492" y="1352325"/>
                    <a:ext cx="12827" cy="846562"/>
                  </a:xfrm>
                  <a:prstGeom prst="straightConnector1">
                    <a:avLst/>
                  </a:prstGeom>
                  <a:ln w="28575">
                    <a:prstDash val="dash"/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ector recto de flecha 33">
                    <a:extLst>
                      <a:ext uri="{FF2B5EF4-FFF2-40B4-BE49-F238E27FC236}">
                        <a16:creationId xmlns:a16="http://schemas.microsoft.com/office/drawing/2014/main" id="{61E716E9-94EB-4693-8A55-3724BA5FC646}"/>
                      </a:ext>
                    </a:extLst>
                  </p:cNvPr>
                  <p:cNvCxnSpPr>
                    <a:cxnSpLocks/>
                    <a:endCxn id="32" idx="0"/>
                  </p:cNvCxnSpPr>
                  <p:nvPr/>
                </p:nvCxnSpPr>
                <p:spPr>
                  <a:xfrm flipH="1">
                    <a:off x="6782154" y="2884582"/>
                    <a:ext cx="1" cy="2699806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5" name="CuadroTexto 34">
                    <a:extLst>
                      <a:ext uri="{FF2B5EF4-FFF2-40B4-BE49-F238E27FC236}">
                        <a16:creationId xmlns:a16="http://schemas.microsoft.com/office/drawing/2014/main" id="{6FEE34BC-9691-4AD2-93DD-DF90D690117B}"/>
                      </a:ext>
                    </a:extLst>
                  </p:cNvPr>
                  <p:cNvSpPr txBox="1"/>
                  <p:nvPr/>
                </p:nvSpPr>
                <p:spPr>
                  <a:xfrm>
                    <a:off x="8287637" y="3503800"/>
                    <a:ext cx="1378378" cy="3314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975" dirty="0">
                        <a:solidFill>
                          <a:schemeClr val="accent5">
                            <a:lumMod val="50000"/>
                          </a:schemeClr>
                        </a:solidFill>
                      </a:rPr>
                      <a:t>Posiciones netas</a:t>
                    </a:r>
                  </a:p>
                </p:txBody>
              </p:sp>
              <p:sp>
                <p:nvSpPr>
                  <p:cNvPr id="36" name="CuadroTexto 35">
                    <a:extLst>
                      <a:ext uri="{FF2B5EF4-FFF2-40B4-BE49-F238E27FC236}">
                        <a16:creationId xmlns:a16="http://schemas.microsoft.com/office/drawing/2014/main" id="{C8B72C46-1C61-4D98-B389-25872A9E3C9C}"/>
                      </a:ext>
                    </a:extLst>
                  </p:cNvPr>
                  <p:cNvSpPr txBox="1"/>
                  <p:nvPr/>
                </p:nvSpPr>
                <p:spPr>
                  <a:xfrm>
                    <a:off x="7229538" y="4649857"/>
                    <a:ext cx="1109247" cy="3314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975" dirty="0">
                        <a:solidFill>
                          <a:schemeClr val="accent5">
                            <a:lumMod val="50000"/>
                          </a:schemeClr>
                        </a:solidFill>
                      </a:rPr>
                      <a:t>Saldos netos</a:t>
                    </a:r>
                  </a:p>
                </p:txBody>
              </p:sp>
              <p:sp>
                <p:nvSpPr>
                  <p:cNvPr id="37" name="CuadroTexto 36">
                    <a:extLst>
                      <a:ext uri="{FF2B5EF4-FFF2-40B4-BE49-F238E27FC236}">
                        <a16:creationId xmlns:a16="http://schemas.microsoft.com/office/drawing/2014/main" id="{4E517483-0781-4950-895F-B7D90F44272B}"/>
                      </a:ext>
                    </a:extLst>
                  </p:cNvPr>
                  <p:cNvSpPr txBox="1"/>
                  <p:nvPr/>
                </p:nvSpPr>
                <p:spPr>
                  <a:xfrm>
                    <a:off x="5824672" y="4751773"/>
                    <a:ext cx="1109247" cy="3314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975" dirty="0">
                        <a:solidFill>
                          <a:schemeClr val="accent2"/>
                        </a:solidFill>
                      </a:rPr>
                      <a:t>Saldos netos</a:t>
                    </a:r>
                  </a:p>
                </p:txBody>
              </p:sp>
              <p:cxnSp>
                <p:nvCxnSpPr>
                  <p:cNvPr id="38" name="Conector recto 37">
                    <a:extLst>
                      <a:ext uri="{FF2B5EF4-FFF2-40B4-BE49-F238E27FC236}">
                        <a16:creationId xmlns:a16="http://schemas.microsoft.com/office/drawing/2014/main" id="{79692B1F-EAEF-49F1-849E-3720C01D826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806143" y="2858538"/>
                    <a:ext cx="0" cy="2278276"/>
                  </a:xfrm>
                  <a:prstGeom prst="line">
                    <a:avLst/>
                  </a:prstGeom>
                  <a:ln w="28575">
                    <a:solidFill>
                      <a:schemeClr val="accent2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9" name="Grupo 38">
                    <a:extLst>
                      <a:ext uri="{FF2B5EF4-FFF2-40B4-BE49-F238E27FC236}">
                        <a16:creationId xmlns:a16="http://schemas.microsoft.com/office/drawing/2014/main" id="{3BDF8037-B21F-477D-96FB-7854F9E730A7}"/>
                      </a:ext>
                    </a:extLst>
                  </p:cNvPr>
                  <p:cNvGrpSpPr/>
                  <p:nvPr/>
                </p:nvGrpSpPr>
                <p:grpSpPr>
                  <a:xfrm>
                    <a:off x="7137707" y="1456838"/>
                    <a:ext cx="1223435" cy="767723"/>
                    <a:chOff x="7374356" y="2930792"/>
                    <a:chExt cx="854860" cy="343450"/>
                  </a:xfrm>
                </p:grpSpPr>
                <p:cxnSp>
                  <p:nvCxnSpPr>
                    <p:cNvPr id="71" name="Conector recto de flecha 70">
                      <a:extLst>
                        <a:ext uri="{FF2B5EF4-FFF2-40B4-BE49-F238E27FC236}">
                          <a16:creationId xmlns:a16="http://schemas.microsoft.com/office/drawing/2014/main" id="{62495E2A-0B2F-42AD-BCF8-CC70659E04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8223138" y="2930792"/>
                      <a:ext cx="0" cy="337863"/>
                    </a:xfrm>
                    <a:prstGeom prst="straightConnector1">
                      <a:avLst/>
                    </a:prstGeom>
                    <a:ln w="28575">
                      <a:prstDash val="dash"/>
                      <a:tailEnd type="triangle"/>
                    </a:ln>
                  </p:spPr>
                  <p:style>
                    <a:lnRef idx="1">
                      <a:schemeClr val="accent5"/>
                    </a:lnRef>
                    <a:fillRef idx="0">
                      <a:schemeClr val="accent5"/>
                    </a:fillRef>
                    <a:effectRef idx="0">
                      <a:schemeClr val="accent5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" name="Conector recto de flecha 71">
                      <a:extLst>
                        <a:ext uri="{FF2B5EF4-FFF2-40B4-BE49-F238E27FC236}">
                          <a16:creationId xmlns:a16="http://schemas.microsoft.com/office/drawing/2014/main" id="{FCC78064-B227-4AF2-93B1-1274013376E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374356" y="3070487"/>
                      <a:ext cx="0" cy="203755"/>
                    </a:xfrm>
                    <a:prstGeom prst="straightConnector1">
                      <a:avLst/>
                    </a:prstGeom>
                    <a:ln w="28575">
                      <a:prstDash val="dash"/>
                      <a:tailEnd type="triangle"/>
                    </a:ln>
                  </p:spPr>
                  <p:style>
                    <a:lnRef idx="1">
                      <a:schemeClr val="accent5"/>
                    </a:lnRef>
                    <a:fillRef idx="0">
                      <a:schemeClr val="accent5"/>
                    </a:fillRef>
                    <a:effectRef idx="0">
                      <a:schemeClr val="accent5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" name="Conector recto 72">
                      <a:extLst>
                        <a:ext uri="{FF2B5EF4-FFF2-40B4-BE49-F238E27FC236}">
                          <a16:creationId xmlns:a16="http://schemas.microsoft.com/office/drawing/2014/main" id="{54B3C2CC-D8A9-4A34-8333-14DB0E70D5C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374356" y="3071872"/>
                      <a:ext cx="854860" cy="406"/>
                    </a:xfrm>
                    <a:prstGeom prst="line">
                      <a:avLst/>
                    </a:prstGeom>
                    <a:ln w="28575">
                      <a:prstDash val="dash"/>
                    </a:ln>
                  </p:spPr>
                  <p:style>
                    <a:lnRef idx="1">
                      <a:schemeClr val="accent5"/>
                    </a:lnRef>
                    <a:fillRef idx="0">
                      <a:schemeClr val="accent5"/>
                    </a:fillRef>
                    <a:effectRef idx="0">
                      <a:schemeClr val="accent5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0" name="Conector recto de flecha 39">
                    <a:extLst>
                      <a:ext uri="{FF2B5EF4-FFF2-40B4-BE49-F238E27FC236}">
                        <a16:creationId xmlns:a16="http://schemas.microsoft.com/office/drawing/2014/main" id="{9A1BB420-0324-4F50-A4EF-004905D5319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724290" y="1284661"/>
                    <a:ext cx="2098" cy="956499"/>
                  </a:xfrm>
                  <a:prstGeom prst="straightConnector1">
                    <a:avLst/>
                  </a:prstGeom>
                  <a:ln w="28575">
                    <a:prstDash val="dash"/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41" name="Grupo 40">
                    <a:extLst>
                      <a:ext uri="{FF2B5EF4-FFF2-40B4-BE49-F238E27FC236}">
                        <a16:creationId xmlns:a16="http://schemas.microsoft.com/office/drawing/2014/main" id="{3C9D9079-C379-4985-9720-3D73AF5A3F70}"/>
                      </a:ext>
                    </a:extLst>
                  </p:cNvPr>
                  <p:cNvGrpSpPr/>
                  <p:nvPr/>
                </p:nvGrpSpPr>
                <p:grpSpPr>
                  <a:xfrm>
                    <a:off x="7086669" y="2929848"/>
                    <a:ext cx="1265774" cy="2670533"/>
                    <a:chOff x="6956041" y="3963656"/>
                    <a:chExt cx="1265774" cy="3166057"/>
                  </a:xfrm>
                </p:grpSpPr>
                <p:cxnSp>
                  <p:nvCxnSpPr>
                    <p:cNvPr id="67" name="Conector recto de flecha 66">
                      <a:extLst>
                        <a:ext uri="{FF2B5EF4-FFF2-40B4-BE49-F238E27FC236}">
                          <a16:creationId xmlns:a16="http://schemas.microsoft.com/office/drawing/2014/main" id="{C16243BF-0442-45C9-B828-DB5C85677B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149686" y="4410121"/>
                      <a:ext cx="0" cy="2719592"/>
                    </a:xfrm>
                    <a:prstGeom prst="straightConnector1">
                      <a:avLst/>
                    </a:prstGeom>
                    <a:ln w="28575">
                      <a:tailEnd type="triangle"/>
                    </a:ln>
                  </p:spPr>
                  <p:style>
                    <a:lnRef idx="1">
                      <a:schemeClr val="accent5"/>
                    </a:lnRef>
                    <a:fillRef idx="0">
                      <a:schemeClr val="accent5"/>
                    </a:fillRef>
                    <a:effectRef idx="0">
                      <a:schemeClr val="accent5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8" name="Grupo 67">
                      <a:extLst>
                        <a:ext uri="{FF2B5EF4-FFF2-40B4-BE49-F238E27FC236}">
                          <a16:creationId xmlns:a16="http://schemas.microsoft.com/office/drawing/2014/main" id="{CE3E0049-803B-4E00-94CB-EA357B4F56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956041" y="3963656"/>
                      <a:ext cx="1265774" cy="460729"/>
                      <a:chOff x="6956041" y="3963656"/>
                      <a:chExt cx="1265774" cy="460729"/>
                    </a:xfrm>
                  </p:grpSpPr>
                  <p:cxnSp>
                    <p:nvCxnSpPr>
                      <p:cNvPr id="69" name="Conector recto 68">
                        <a:extLst>
                          <a:ext uri="{FF2B5EF4-FFF2-40B4-BE49-F238E27FC236}">
                            <a16:creationId xmlns:a16="http://schemas.microsoft.com/office/drawing/2014/main" id="{4F0705D2-C143-4295-A1B7-F1F2D2FF413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6956041" y="3963656"/>
                        <a:ext cx="0" cy="460729"/>
                      </a:xfrm>
                      <a:prstGeom prst="line">
                        <a:avLst/>
                      </a:prstGeom>
                      <a:ln w="28575"/>
                    </p:spPr>
                    <p:style>
                      <a:lnRef idx="1">
                        <a:schemeClr val="accent5"/>
                      </a:lnRef>
                      <a:fillRef idx="0">
                        <a:schemeClr val="accent5"/>
                      </a:fillRef>
                      <a:effectRef idx="0">
                        <a:schemeClr val="accent5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0" name="Conector recto 69">
                        <a:extLst>
                          <a:ext uri="{FF2B5EF4-FFF2-40B4-BE49-F238E27FC236}">
                            <a16:creationId xmlns:a16="http://schemas.microsoft.com/office/drawing/2014/main" id="{15759508-1937-458B-9EB7-A3E19A31AB7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6956041" y="4410123"/>
                        <a:ext cx="1265774" cy="1"/>
                      </a:xfrm>
                      <a:prstGeom prst="line">
                        <a:avLst/>
                      </a:prstGeom>
                      <a:ln w="28575"/>
                    </p:spPr>
                    <p:style>
                      <a:lnRef idx="1">
                        <a:schemeClr val="accent5"/>
                      </a:lnRef>
                      <a:fillRef idx="0">
                        <a:schemeClr val="accent5"/>
                      </a:fillRef>
                      <a:effectRef idx="0">
                        <a:schemeClr val="accent5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42" name="CuadroTexto 41">
                    <a:extLst>
                      <a:ext uri="{FF2B5EF4-FFF2-40B4-BE49-F238E27FC236}">
                        <a16:creationId xmlns:a16="http://schemas.microsoft.com/office/drawing/2014/main" id="{4EA07A29-8EED-43B3-897A-8D636EE9504F}"/>
                      </a:ext>
                    </a:extLst>
                  </p:cNvPr>
                  <p:cNvSpPr txBox="1"/>
                  <p:nvPr/>
                </p:nvSpPr>
                <p:spPr>
                  <a:xfrm>
                    <a:off x="3137838" y="531804"/>
                    <a:ext cx="1770549" cy="410390"/>
                  </a:xfrm>
                  <a:prstGeom prst="rect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s-CL" sz="1350" dirty="0"/>
                      <a:t>OTC</a:t>
                    </a:r>
                  </a:p>
                </p:txBody>
              </p:sp>
              <p:sp>
                <p:nvSpPr>
                  <p:cNvPr id="43" name="CuadroTexto 42">
                    <a:extLst>
                      <a:ext uri="{FF2B5EF4-FFF2-40B4-BE49-F238E27FC236}">
                        <a16:creationId xmlns:a16="http://schemas.microsoft.com/office/drawing/2014/main" id="{5CFB31EA-65BA-4A04-8992-6414793F4E3E}"/>
                      </a:ext>
                    </a:extLst>
                  </p:cNvPr>
                  <p:cNvSpPr txBox="1"/>
                  <p:nvPr/>
                </p:nvSpPr>
                <p:spPr>
                  <a:xfrm>
                    <a:off x="3032504" y="911584"/>
                    <a:ext cx="940363" cy="410390"/>
                  </a:xfrm>
                  <a:prstGeom prst="rect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1350" dirty="0">
                        <a:solidFill>
                          <a:schemeClr val="accent5">
                            <a:lumMod val="50000"/>
                          </a:schemeClr>
                        </a:solidFill>
                      </a:rPr>
                      <a:t>Valores</a:t>
                    </a:r>
                  </a:p>
                </p:txBody>
              </p:sp>
              <p:sp>
                <p:nvSpPr>
                  <p:cNvPr id="44" name="CuadroTexto 43">
                    <a:extLst>
                      <a:ext uri="{FF2B5EF4-FFF2-40B4-BE49-F238E27FC236}">
                        <a16:creationId xmlns:a16="http://schemas.microsoft.com/office/drawing/2014/main" id="{EF5B0D4C-6EFB-4CC9-9BF0-E722909E767E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621052" y="2362792"/>
                    <a:ext cx="1673129" cy="40304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1350" dirty="0"/>
                      <a:t>Compensación</a:t>
                    </a:r>
                  </a:p>
                </p:txBody>
              </p:sp>
              <p:sp>
                <p:nvSpPr>
                  <p:cNvPr id="45" name="CuadroTexto 44">
                    <a:extLst>
                      <a:ext uri="{FF2B5EF4-FFF2-40B4-BE49-F238E27FC236}">
                        <a16:creationId xmlns:a16="http://schemas.microsoft.com/office/drawing/2014/main" id="{C5D2DFBB-1064-411A-B139-8020DD6F6C52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906839" y="3556765"/>
                    <a:ext cx="1355252" cy="6820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s-CL" sz="1350" dirty="0"/>
                      <a:t>Liquidación</a:t>
                    </a:r>
                  </a:p>
                  <a:p>
                    <a:pPr algn="ctr"/>
                    <a:r>
                      <a:rPr lang="es-CL" sz="1350" dirty="0"/>
                      <a:t> de valores</a:t>
                    </a:r>
                  </a:p>
                </p:txBody>
              </p:sp>
              <p:sp>
                <p:nvSpPr>
                  <p:cNvPr id="46" name="CuadroTexto 45">
                    <a:extLst>
                      <a:ext uri="{FF2B5EF4-FFF2-40B4-BE49-F238E27FC236}">
                        <a16:creationId xmlns:a16="http://schemas.microsoft.com/office/drawing/2014/main" id="{72492437-017A-4906-90A0-CF55C92A2E2B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918856" y="5129032"/>
                    <a:ext cx="1599396" cy="9611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s-CL" sz="1350" dirty="0"/>
                      <a:t>Liquidación de saldos en efectivo</a:t>
                    </a:r>
                  </a:p>
                </p:txBody>
              </p:sp>
              <p:cxnSp>
                <p:nvCxnSpPr>
                  <p:cNvPr id="47" name="Conector recto de flecha 46">
                    <a:extLst>
                      <a:ext uri="{FF2B5EF4-FFF2-40B4-BE49-F238E27FC236}">
                        <a16:creationId xmlns:a16="http://schemas.microsoft.com/office/drawing/2014/main" id="{7A732AB1-73A1-42E6-8102-57D35D0398AE}"/>
                      </a:ext>
                    </a:extLst>
                  </p:cNvPr>
                  <p:cNvCxnSpPr>
                    <a:cxnSpLocks/>
                    <a:endCxn id="14" idx="0"/>
                  </p:cNvCxnSpPr>
                  <p:nvPr/>
                </p:nvCxnSpPr>
                <p:spPr>
                  <a:xfrm flipH="1">
                    <a:off x="3342931" y="1310487"/>
                    <a:ext cx="8970" cy="2916883"/>
                  </a:xfrm>
                  <a:prstGeom prst="straightConnector1">
                    <a:avLst/>
                  </a:prstGeom>
                  <a:ln w="28575">
                    <a:prstDash val="dash"/>
                    <a:tailEnd type="triangle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Conector recto de flecha 47">
                    <a:extLst>
                      <a:ext uri="{FF2B5EF4-FFF2-40B4-BE49-F238E27FC236}">
                        <a16:creationId xmlns:a16="http://schemas.microsoft.com/office/drawing/2014/main" id="{35521A00-D4AA-41FD-BE1B-13CC3F2138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152808" y="4344739"/>
                    <a:ext cx="3648167" cy="0"/>
                  </a:xfrm>
                  <a:prstGeom prst="straightConnector1">
                    <a:avLst/>
                  </a:prstGeom>
                  <a:ln w="28575">
                    <a:prstDash val="solid"/>
                    <a:tailEnd type="triangle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9" name="CuadroTexto 48">
                    <a:extLst>
                      <a:ext uri="{FF2B5EF4-FFF2-40B4-BE49-F238E27FC236}">
                        <a16:creationId xmlns:a16="http://schemas.microsoft.com/office/drawing/2014/main" id="{642FEF05-6590-4D17-93BE-F177E10D9200}"/>
                      </a:ext>
                    </a:extLst>
                  </p:cNvPr>
                  <p:cNvSpPr txBox="1"/>
                  <p:nvPr/>
                </p:nvSpPr>
                <p:spPr>
                  <a:xfrm>
                    <a:off x="4861105" y="4085278"/>
                    <a:ext cx="1440816" cy="3314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975" dirty="0">
                        <a:solidFill>
                          <a:schemeClr val="accent5">
                            <a:lumMod val="50000"/>
                          </a:schemeClr>
                        </a:solidFill>
                      </a:rPr>
                      <a:t>Posiciones brutas</a:t>
                    </a:r>
                  </a:p>
                </p:txBody>
              </p:sp>
              <p:cxnSp>
                <p:nvCxnSpPr>
                  <p:cNvPr id="50" name="Conector recto 49">
                    <a:extLst>
                      <a:ext uri="{FF2B5EF4-FFF2-40B4-BE49-F238E27FC236}">
                        <a16:creationId xmlns:a16="http://schemas.microsoft.com/office/drawing/2014/main" id="{B996E3FB-817F-40B9-A82D-CFAC0B2A16F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795669" y="4657482"/>
                    <a:ext cx="11168" cy="1164348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Conector recto de flecha 50">
                    <a:extLst>
                      <a:ext uri="{FF2B5EF4-FFF2-40B4-BE49-F238E27FC236}">
                        <a16:creationId xmlns:a16="http://schemas.microsoft.com/office/drawing/2014/main" id="{27976ACA-C87A-4B18-9C4D-83F87A522B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86515" y="5831355"/>
                    <a:ext cx="1278286" cy="0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Conector recto de flecha 51">
                    <a:extLst>
                      <a:ext uri="{FF2B5EF4-FFF2-40B4-BE49-F238E27FC236}">
                        <a16:creationId xmlns:a16="http://schemas.microsoft.com/office/drawing/2014/main" id="{D3B552DE-6E0F-4723-95B0-A49552F7FA5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94650" y="5136814"/>
                    <a:ext cx="0" cy="426548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Conector recto 52">
                    <a:extLst>
                      <a:ext uri="{FF2B5EF4-FFF2-40B4-BE49-F238E27FC236}">
                        <a16:creationId xmlns:a16="http://schemas.microsoft.com/office/drawing/2014/main" id="{1270B6D8-EF32-436F-AE01-48B28EC63F5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798492" y="5136814"/>
                    <a:ext cx="906206" cy="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pic>
                <p:nvPicPr>
                  <p:cNvPr id="54" name="Imagen 53">
                    <a:extLst>
                      <a:ext uri="{FF2B5EF4-FFF2-40B4-BE49-F238E27FC236}">
                        <a16:creationId xmlns:a16="http://schemas.microsoft.com/office/drawing/2014/main" id="{0A28920E-EDE6-47F5-825A-33CB64BE1DE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6"/>
                  <a:srcRect t="13909"/>
                  <a:stretch/>
                </p:blipFill>
                <p:spPr>
                  <a:xfrm>
                    <a:off x="2140113" y="5168292"/>
                    <a:ext cx="1619755" cy="432089"/>
                  </a:xfrm>
                  <a:prstGeom prst="rect">
                    <a:avLst/>
                  </a:prstGeom>
                </p:spPr>
              </p:pic>
              <p:sp>
                <p:nvSpPr>
                  <p:cNvPr id="55" name="CuadroTexto 54">
                    <a:extLst>
                      <a:ext uri="{FF2B5EF4-FFF2-40B4-BE49-F238E27FC236}">
                        <a16:creationId xmlns:a16="http://schemas.microsoft.com/office/drawing/2014/main" id="{AF6E59B3-F072-4204-81AE-CBA2C426327F}"/>
                      </a:ext>
                    </a:extLst>
                  </p:cNvPr>
                  <p:cNvSpPr txBox="1"/>
                  <p:nvPr/>
                </p:nvSpPr>
                <p:spPr>
                  <a:xfrm>
                    <a:off x="2655326" y="5064392"/>
                    <a:ext cx="620507" cy="3314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975" b="1" i="1" dirty="0"/>
                      <a:t>CCAV</a:t>
                    </a:r>
                  </a:p>
                </p:txBody>
              </p:sp>
              <p:sp>
                <p:nvSpPr>
                  <p:cNvPr id="56" name="CuadroTexto 55">
                    <a:extLst>
                      <a:ext uri="{FF2B5EF4-FFF2-40B4-BE49-F238E27FC236}">
                        <a16:creationId xmlns:a16="http://schemas.microsoft.com/office/drawing/2014/main" id="{34B09942-886F-494D-8385-5A2A3064980B}"/>
                      </a:ext>
                    </a:extLst>
                  </p:cNvPr>
                  <p:cNvSpPr txBox="1"/>
                  <p:nvPr/>
                </p:nvSpPr>
                <p:spPr>
                  <a:xfrm>
                    <a:off x="3150275" y="5876021"/>
                    <a:ext cx="1103187" cy="33146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CL" sz="975" dirty="0">
                        <a:solidFill>
                          <a:schemeClr val="accent5">
                            <a:lumMod val="50000"/>
                          </a:schemeClr>
                        </a:solidFill>
                      </a:rPr>
                      <a:t>Saldos netos</a:t>
                    </a:r>
                  </a:p>
                </p:txBody>
              </p:sp>
              <p:pic>
                <p:nvPicPr>
                  <p:cNvPr id="57" name="Imagen 56">
                    <a:extLst>
                      <a:ext uri="{FF2B5EF4-FFF2-40B4-BE49-F238E27FC236}">
                        <a16:creationId xmlns:a16="http://schemas.microsoft.com/office/drawing/2014/main" id="{0DFAC2E3-C102-4621-99DA-CF8A7C8B93F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7754972" y="2359838"/>
                    <a:ext cx="1334879" cy="529092"/>
                  </a:xfrm>
                  <a:prstGeom prst="rect">
                    <a:avLst/>
                  </a:prstGeom>
                </p:spPr>
              </p:pic>
              <p:sp>
                <p:nvSpPr>
                  <p:cNvPr id="58" name="CuadroTexto 57">
                    <a:extLst>
                      <a:ext uri="{FF2B5EF4-FFF2-40B4-BE49-F238E27FC236}">
                        <a16:creationId xmlns:a16="http://schemas.microsoft.com/office/drawing/2014/main" id="{35DA9CF4-A8A8-4123-8C98-2D94162D59B9}"/>
                      </a:ext>
                    </a:extLst>
                  </p:cNvPr>
                  <p:cNvSpPr txBox="1"/>
                  <p:nvPr/>
                </p:nvSpPr>
                <p:spPr>
                  <a:xfrm>
                    <a:off x="8194795" y="2152626"/>
                    <a:ext cx="570986" cy="323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s-CL" sz="938" b="1" i="1" dirty="0"/>
                      <a:t>SCLV</a:t>
                    </a:r>
                  </a:p>
                </p:txBody>
              </p:sp>
              <p:cxnSp>
                <p:nvCxnSpPr>
                  <p:cNvPr id="59" name="Conector recto de flecha 58">
                    <a:extLst>
                      <a:ext uri="{FF2B5EF4-FFF2-40B4-BE49-F238E27FC236}">
                        <a16:creationId xmlns:a16="http://schemas.microsoft.com/office/drawing/2014/main" id="{FB10F890-D54E-4F55-9BFA-6E8A376A46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361142" y="2858538"/>
                    <a:ext cx="0" cy="1170766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0" name="CuadroTexto 59">
                    <a:extLst>
                      <a:ext uri="{FF2B5EF4-FFF2-40B4-BE49-F238E27FC236}">
                        <a16:creationId xmlns:a16="http://schemas.microsoft.com/office/drawing/2014/main" id="{609B7224-0919-45B0-AF67-46B0E44C091C}"/>
                      </a:ext>
                    </a:extLst>
                  </p:cNvPr>
                  <p:cNvSpPr txBox="1"/>
                  <p:nvPr/>
                </p:nvSpPr>
                <p:spPr>
                  <a:xfrm>
                    <a:off x="3740809" y="5563363"/>
                    <a:ext cx="1103187" cy="53666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CL" sz="975" dirty="0">
                        <a:solidFill>
                          <a:schemeClr val="accent5">
                            <a:lumMod val="50000"/>
                          </a:schemeClr>
                        </a:solidFill>
                      </a:rPr>
                      <a:t>Saldos brutos</a:t>
                    </a:r>
                  </a:p>
                </p:txBody>
              </p:sp>
              <p:sp>
                <p:nvSpPr>
                  <p:cNvPr id="61" name="CuadroTexto 60">
                    <a:extLst>
                      <a:ext uri="{FF2B5EF4-FFF2-40B4-BE49-F238E27FC236}">
                        <a16:creationId xmlns:a16="http://schemas.microsoft.com/office/drawing/2014/main" id="{70365252-E354-4F2D-9504-0DAEA60F0C53}"/>
                      </a:ext>
                    </a:extLst>
                  </p:cNvPr>
                  <p:cNvSpPr txBox="1"/>
                  <p:nvPr/>
                </p:nvSpPr>
                <p:spPr>
                  <a:xfrm>
                    <a:off x="2155707" y="4653485"/>
                    <a:ext cx="1103187" cy="53666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CL" sz="975" dirty="0">
                        <a:solidFill>
                          <a:schemeClr val="accent5">
                            <a:lumMod val="50000"/>
                          </a:schemeClr>
                        </a:solidFill>
                      </a:rPr>
                      <a:t>Saldos brutos</a:t>
                    </a:r>
                  </a:p>
                </p:txBody>
              </p:sp>
              <p:cxnSp>
                <p:nvCxnSpPr>
                  <p:cNvPr id="62" name="Conector recto de flecha 61">
                    <a:extLst>
                      <a:ext uri="{FF2B5EF4-FFF2-40B4-BE49-F238E27FC236}">
                        <a16:creationId xmlns:a16="http://schemas.microsoft.com/office/drawing/2014/main" id="{B83A6BEE-8DFC-4F1E-AC64-F9D3080FE8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00474" y="4667006"/>
                    <a:ext cx="18788" cy="510927"/>
                  </a:xfrm>
                  <a:prstGeom prst="straightConnector1">
                    <a:avLst/>
                  </a:prstGeom>
                  <a:ln w="28575">
                    <a:prstDash val="dash"/>
                    <a:tailEnd type="triangle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Conector recto 62">
                    <a:extLst>
                      <a:ext uri="{FF2B5EF4-FFF2-40B4-BE49-F238E27FC236}">
                        <a16:creationId xmlns:a16="http://schemas.microsoft.com/office/drawing/2014/main" id="{C354E5C0-6652-4EE9-A289-6B7CCD53C02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198686" y="5465834"/>
                    <a:ext cx="0" cy="679161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Conector recto de flecha 63">
                    <a:extLst>
                      <a:ext uri="{FF2B5EF4-FFF2-40B4-BE49-F238E27FC236}">
                        <a16:creationId xmlns:a16="http://schemas.microsoft.com/office/drawing/2014/main" id="{1CF01128-ABC1-465E-B542-A10FCA02290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195720" y="6135470"/>
                    <a:ext cx="1869081" cy="0"/>
                  </a:xfrm>
                  <a:prstGeom prst="straightConnector1">
                    <a:avLst/>
                  </a:prstGeom>
                  <a:ln w="28575">
                    <a:tailEnd type="triangle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Conector recto 64">
                    <a:extLst>
                      <a:ext uri="{FF2B5EF4-FFF2-40B4-BE49-F238E27FC236}">
                        <a16:creationId xmlns:a16="http://schemas.microsoft.com/office/drawing/2014/main" id="{27376F28-D6D4-429A-A0D9-0DCB3086A93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195222" y="3352256"/>
                    <a:ext cx="9351243" cy="18934"/>
                  </a:xfrm>
                  <a:prstGeom prst="line">
                    <a:avLst/>
                  </a:prstGeom>
                  <a:ln w="9525" cap="flat" cmpd="sng" algn="ctr">
                    <a:solidFill>
                      <a:schemeClr val="accent3"/>
                    </a:solidFill>
                    <a:prstDash val="dash"/>
                    <a:round/>
                    <a:headEnd type="none" w="med" len="med"/>
                    <a:tailEnd type="none" w="med" len="med"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Conector recto 65">
                    <a:extLst>
                      <a:ext uri="{FF2B5EF4-FFF2-40B4-BE49-F238E27FC236}">
                        <a16:creationId xmlns:a16="http://schemas.microsoft.com/office/drawing/2014/main" id="{4983660B-0BE1-4C6C-AE19-5FBDA212F20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200016" y="4428745"/>
                    <a:ext cx="9351243" cy="18934"/>
                  </a:xfrm>
                  <a:prstGeom prst="line">
                    <a:avLst/>
                  </a:prstGeom>
                  <a:ln w="9525" cap="flat" cmpd="sng" algn="ctr">
                    <a:solidFill>
                      <a:schemeClr val="accent3"/>
                    </a:solidFill>
                    <a:prstDash val="dash"/>
                    <a:round/>
                    <a:headEnd type="none" w="med" len="med"/>
                    <a:tailEnd type="none" w="med" len="med"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7" name="CuadroTexto 16">
                  <a:extLst>
                    <a:ext uri="{FF2B5EF4-FFF2-40B4-BE49-F238E27FC236}">
                      <a16:creationId xmlns:a16="http://schemas.microsoft.com/office/drawing/2014/main" id="{BCA887D2-7F6F-458D-BA0D-5438D232546D}"/>
                    </a:ext>
                  </a:extLst>
                </p:cNvPr>
                <p:cNvSpPr txBox="1"/>
                <p:nvPr/>
              </p:nvSpPr>
              <p:spPr>
                <a:xfrm>
                  <a:off x="1165853" y="6394390"/>
                  <a:ext cx="9242117" cy="6471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CL" sz="825" b="1" i="1" dirty="0"/>
                    <a:t>ECC</a:t>
                  </a:r>
                  <a:r>
                    <a:rPr lang="es-CL" sz="825" dirty="0"/>
                    <a:t>: Entidad de Contraparte Central; </a:t>
                  </a:r>
                  <a:r>
                    <a:rPr lang="es-CL" sz="825" b="1" i="1" dirty="0"/>
                    <a:t>SCLV</a:t>
                  </a:r>
                  <a:r>
                    <a:rPr lang="es-CL" sz="825" dirty="0"/>
                    <a:t>: Sistema de Compensación y Liquidación de Valores; </a:t>
                  </a:r>
                  <a:r>
                    <a:rPr lang="es-CL" sz="825" b="1" i="1" dirty="0"/>
                    <a:t>CCAV</a:t>
                  </a:r>
                  <a:r>
                    <a:rPr lang="es-CL" sz="825" dirty="0"/>
                    <a:t>: Cámara de Compensación de Pagos de Alto Valor</a:t>
                  </a:r>
                </a:p>
                <a:p>
                  <a:r>
                    <a:rPr lang="es-CL" sz="825" dirty="0"/>
                    <a:t>            </a:t>
                  </a:r>
                </a:p>
                <a:p>
                  <a:r>
                    <a:rPr lang="es-CL" sz="825" dirty="0"/>
                    <a:t>                 Flujo de información;              Liquidaciones</a:t>
                  </a:r>
                </a:p>
              </p:txBody>
            </p:sp>
          </p:grpSp>
          <p:pic>
            <p:nvPicPr>
              <p:cNvPr id="14" name="Imagen 13">
                <a:extLst>
                  <a:ext uri="{FF2B5EF4-FFF2-40B4-BE49-F238E27FC236}">
                    <a16:creationId xmlns:a16="http://schemas.microsoft.com/office/drawing/2014/main" id="{15FE5EA1-5860-47FE-A59C-21D8320EA33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alphaModFix amt="50000"/>
              </a:blip>
              <a:srcRect t="13909"/>
              <a:stretch/>
            </p:blipFill>
            <p:spPr>
              <a:xfrm>
                <a:off x="2542992" y="4278833"/>
                <a:ext cx="1619755" cy="432089"/>
              </a:xfrm>
              <a:prstGeom prst="rect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</p:pic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27AF6374-3609-4092-96EA-1CEB7A426670}"/>
                  </a:ext>
                </a:extLst>
              </p:cNvPr>
              <p:cNvSpPr txBox="1"/>
              <p:nvPr/>
            </p:nvSpPr>
            <p:spPr>
              <a:xfrm>
                <a:off x="2988026" y="4189564"/>
                <a:ext cx="799210" cy="3314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L" sz="975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SWITCH</a:t>
                </a:r>
              </a:p>
            </p:txBody>
          </p:sp>
        </p:grpSp>
      </p:grpSp>
      <p:cxnSp>
        <p:nvCxnSpPr>
          <p:cNvPr id="74" name="Conector recto de flecha 73">
            <a:extLst>
              <a:ext uri="{FF2B5EF4-FFF2-40B4-BE49-F238E27FC236}">
                <a16:creationId xmlns:a16="http://schemas.microsoft.com/office/drawing/2014/main" id="{B2746B27-3B22-4287-8659-54143156B68E}"/>
              </a:ext>
            </a:extLst>
          </p:cNvPr>
          <p:cNvCxnSpPr>
            <a:cxnSpLocks/>
          </p:cNvCxnSpPr>
          <p:nvPr/>
        </p:nvCxnSpPr>
        <p:spPr>
          <a:xfrm>
            <a:off x="2413381" y="5885668"/>
            <a:ext cx="329819" cy="0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EE40740B-66EE-492D-BB3D-ED8CB2E89F2A}"/>
              </a:ext>
            </a:extLst>
          </p:cNvPr>
          <p:cNvCxnSpPr>
            <a:cxnSpLocks/>
          </p:cNvCxnSpPr>
          <p:nvPr/>
        </p:nvCxnSpPr>
        <p:spPr>
          <a:xfrm>
            <a:off x="3726528" y="5883742"/>
            <a:ext cx="264073" cy="0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76" name="Imagen 75">
            <a:extLst>
              <a:ext uri="{FF2B5EF4-FFF2-40B4-BE49-F238E27FC236}">
                <a16:creationId xmlns:a16="http://schemas.microsoft.com/office/drawing/2014/main" id="{21853ADF-F4B3-47C9-9E12-0BA42AD7B3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82633" y="1719950"/>
            <a:ext cx="1066651" cy="527100"/>
          </a:xfrm>
          <a:prstGeom prst="rect">
            <a:avLst/>
          </a:prstGeom>
        </p:spPr>
      </p:pic>
      <p:cxnSp>
        <p:nvCxnSpPr>
          <p:cNvPr id="77" name="Conector: angular 76">
            <a:extLst>
              <a:ext uri="{FF2B5EF4-FFF2-40B4-BE49-F238E27FC236}">
                <a16:creationId xmlns:a16="http://schemas.microsoft.com/office/drawing/2014/main" id="{9CD026AE-5CA2-4B5C-ACF6-253A93EC95A6}"/>
              </a:ext>
            </a:extLst>
          </p:cNvPr>
          <p:cNvCxnSpPr>
            <a:cxnSpLocks/>
            <a:stCxn id="20" idx="3"/>
            <a:endCxn id="76" idx="1"/>
          </p:cNvCxnSpPr>
          <p:nvPr/>
        </p:nvCxnSpPr>
        <p:spPr>
          <a:xfrm>
            <a:off x="5225905" y="1661542"/>
            <a:ext cx="3256728" cy="321958"/>
          </a:xfrm>
          <a:prstGeom prst="bentConnector3">
            <a:avLst>
              <a:gd name="adj1" fmla="val 20943"/>
            </a:avLst>
          </a:prstGeom>
          <a:ln w="28575"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id="{FCCAFBD7-F1E3-4E5A-B5CF-3F86ACCFFC6C}"/>
              </a:ext>
            </a:extLst>
          </p:cNvPr>
          <p:cNvCxnSpPr>
            <a:cxnSpLocks/>
            <a:stCxn id="26" idx="2"/>
            <a:endCxn id="76" idx="2"/>
          </p:cNvCxnSpPr>
          <p:nvPr/>
        </p:nvCxnSpPr>
        <p:spPr>
          <a:xfrm rot="5400000" flipH="1" flipV="1">
            <a:off x="6624861" y="544039"/>
            <a:ext cx="688085" cy="4094111"/>
          </a:xfrm>
          <a:prstGeom prst="bentConnector3">
            <a:avLst>
              <a:gd name="adj1" fmla="val -32955"/>
            </a:avLst>
          </a:prstGeom>
          <a:ln w="28575"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id="{B12E1A79-639D-40C8-8EEA-C1AE19BE76B3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6692334" y="1818546"/>
            <a:ext cx="0" cy="16495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C12726A1-337F-4428-A2E7-2A53AB1DCC7D}"/>
              </a:ext>
            </a:extLst>
          </p:cNvPr>
          <p:cNvCxnSpPr>
            <a:cxnSpLocks/>
          </p:cNvCxnSpPr>
          <p:nvPr/>
        </p:nvCxnSpPr>
        <p:spPr>
          <a:xfrm>
            <a:off x="6957067" y="2964709"/>
            <a:ext cx="0" cy="19367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757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95177D90-5197-45D6-A3A3-46FB8C77D4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9044" y="184893"/>
            <a:ext cx="10184900" cy="725861"/>
          </a:xfrm>
        </p:spPr>
        <p:txBody>
          <a:bodyPr>
            <a:noAutofit/>
          </a:bodyPr>
          <a:lstStyle/>
          <a:p>
            <a:r>
              <a:rPr lang="es-CL" sz="2200" b="1" dirty="0">
                <a:solidFill>
                  <a:srgbClr val="000000"/>
                </a:solidFill>
                <a:latin typeface="Frutiger LT 45 Light" panose="020B0402020204020204" pitchFamily="34" charset="0"/>
              </a:rPr>
              <a:t>F</a:t>
            </a:r>
            <a:r>
              <a:rPr lang="es-CL" sz="2200" b="1" i="0" u="none" strike="noStrike" baseline="0" dirty="0">
                <a:solidFill>
                  <a:srgbClr val="000000"/>
                </a:solidFill>
                <a:latin typeface="Frutiger LT 45 Light" panose="020B0402020204020204" pitchFamily="34" charset="0"/>
              </a:rPr>
              <a:t>igura IV.4. </a:t>
            </a:r>
          </a:p>
          <a:p>
            <a:r>
              <a:rPr lang="es-CL" sz="2200" dirty="0">
                <a:solidFill>
                  <a:srgbClr val="000000"/>
                </a:solidFill>
                <a:latin typeface="Frutiger LT 45 Light" panose="020B0402020204020204" pitchFamily="34" charset="0"/>
              </a:rPr>
              <a:t>R</a:t>
            </a:r>
            <a:r>
              <a:rPr lang="es-CL" sz="2200" b="0" i="0" u="none" strike="noStrike" baseline="0" dirty="0">
                <a:solidFill>
                  <a:srgbClr val="000000"/>
                </a:solidFill>
                <a:latin typeface="Frutiger LT 45 Light" panose="020B0402020204020204" pitchFamily="34" charset="0"/>
              </a:rPr>
              <a:t>iesgos financieros presentes en el procesamiento y compensación de los pagos </a:t>
            </a:r>
            <a:endParaRPr lang="es-CL" sz="2200" dirty="0">
              <a:latin typeface="Frutiger LT 45 Light" panose="020B0402020204020204" pitchFamily="34" charset="0"/>
            </a:endParaRPr>
          </a:p>
          <a:p>
            <a:endParaRPr lang="es-CL" sz="2200" dirty="0">
              <a:latin typeface="Frutiger LT 45 Light" panose="020B0402020204020204" pitchFamily="34" charset="0"/>
            </a:endParaRP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ECFB55C-93D9-4B2D-B129-FD28BA879BC1}"/>
              </a:ext>
            </a:extLst>
          </p:cNvPr>
          <p:cNvSpPr txBox="1"/>
          <p:nvPr/>
        </p:nvSpPr>
        <p:spPr>
          <a:xfrm>
            <a:off x="239044" y="6221180"/>
            <a:ext cx="150592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500" dirty="0"/>
              <a:t>Fuente: BCCh.</a:t>
            </a:r>
          </a:p>
        </p:txBody>
      </p:sp>
      <p:graphicFrame>
        <p:nvGraphicFramePr>
          <p:cNvPr id="70" name="Diagrama 69">
            <a:extLst>
              <a:ext uri="{FF2B5EF4-FFF2-40B4-BE49-F238E27FC236}">
                <a16:creationId xmlns:a16="http://schemas.microsoft.com/office/drawing/2014/main" id="{FDEA2E5D-5B52-4051-9520-7F9AA7D6D5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038271"/>
              </p:ext>
            </p:extLst>
          </p:nvPr>
        </p:nvGraphicFramePr>
        <p:xfrm>
          <a:off x="1474037" y="1083298"/>
          <a:ext cx="8832719" cy="5633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03145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E9BE667EDAD474B9D3751AFD2BBD883" ma:contentTypeVersion="2" ma:contentTypeDescription="Crear nuevo documento." ma:contentTypeScope="" ma:versionID="689aac456aa7995800822c972cb0cc53">
  <xsd:schema xmlns:xsd="http://www.w3.org/2001/XMLSchema" xmlns:xs="http://www.w3.org/2001/XMLSchema" xmlns:p="http://schemas.microsoft.com/office/2006/metadata/properties" xmlns:ns2="4e5ae1f8-fca7-4173-9891-da894af43208" targetNamespace="http://schemas.microsoft.com/office/2006/metadata/properties" ma:root="true" ma:fieldsID="a500ea6fa83dc79fdb459bdf5787a276" ns2:_="">
    <xsd:import namespace="4e5ae1f8-fca7-4173-9891-da894af432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5ae1f8-fca7-4173-9891-da894af432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AF7900-39FD-42DB-A359-C333180F42E6}">
  <ds:schemaRefs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4e5ae1f8-fca7-4173-9891-da894af43208"/>
  </ds:schemaRefs>
</ds:datastoreItem>
</file>

<file path=customXml/itemProps2.xml><?xml version="1.0" encoding="utf-8"?>
<ds:datastoreItem xmlns:ds="http://schemas.openxmlformats.org/officeDocument/2006/customXml" ds:itemID="{A48FD1F9-D804-411F-B54C-EFF5BCCEB1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67AAF1-5956-48B4-BE16-29F2D25D5EE2}">
  <ds:schemaRefs>
    <ds:schemaRef ds:uri="4e5ae1f8-fca7-4173-9891-da894af4320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934</Words>
  <Application>Microsoft Office PowerPoint</Application>
  <PresentationFormat>Panorámica</PresentationFormat>
  <Paragraphs>158</Paragraphs>
  <Slides>7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Frutiger LT 45 Light</vt:lpstr>
      <vt:lpstr>Frutiger LT Std 45 Light Cn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BCCh/DPF-GIRF</dc:creator>
  <cp:lastModifiedBy>Barbara Llanos C - Empresa EXterna</cp:lastModifiedBy>
  <cp:revision>32</cp:revision>
  <dcterms:created xsi:type="dcterms:W3CDTF">2022-07-01T16:01:10Z</dcterms:created>
  <dcterms:modified xsi:type="dcterms:W3CDTF">2022-07-27T15:40:10Z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f509eeb-56d7-4078-8c25-542621925144_Enabled">
    <vt:lpwstr>true</vt:lpwstr>
  </property>
  <property fmtid="{D5CDD505-2E9C-101B-9397-08002B2CF9AE}" pid="3" name="MSIP_Label_6f509eeb-56d7-4078-8c25-542621925144_SetDate">
    <vt:lpwstr>2022-07-01T16:01:10Z</vt:lpwstr>
  </property>
  <property fmtid="{D5CDD505-2E9C-101B-9397-08002B2CF9AE}" pid="4" name="MSIP_Label_6f509eeb-56d7-4078-8c25-542621925144_Method">
    <vt:lpwstr>Standard</vt:lpwstr>
  </property>
  <property fmtid="{D5CDD505-2E9C-101B-9397-08002B2CF9AE}" pid="5" name="MSIP_Label_6f509eeb-56d7-4078-8c25-542621925144_Name">
    <vt:lpwstr>Uso Interno</vt:lpwstr>
  </property>
  <property fmtid="{D5CDD505-2E9C-101B-9397-08002B2CF9AE}" pid="6" name="MSIP_Label_6f509eeb-56d7-4078-8c25-542621925144_SiteId">
    <vt:lpwstr>d1bf4087-52c2-42b9-913e-a262f9f83199</vt:lpwstr>
  </property>
  <property fmtid="{D5CDD505-2E9C-101B-9397-08002B2CF9AE}" pid="7" name="MSIP_Label_6f509eeb-56d7-4078-8c25-542621925144_ActionId">
    <vt:lpwstr>5659193a-a39a-47ab-8cf3-42251a202215</vt:lpwstr>
  </property>
  <property fmtid="{D5CDD505-2E9C-101B-9397-08002B2CF9AE}" pid="8" name="MSIP_Label_6f509eeb-56d7-4078-8c25-542621925144_ContentBits">
    <vt:lpwstr>0</vt:lpwstr>
  </property>
  <property fmtid="{D5CDD505-2E9C-101B-9397-08002B2CF9AE}" pid="9" name="ContentTypeId">
    <vt:lpwstr>0x0101000E9BE667EDAD474B9D3751AFD2BBD883</vt:lpwstr>
  </property>
</Properties>
</file>