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60" r:id="rId1"/>
    <p:sldMasterId id="2147483661" r:id="rId2"/>
  </p:sldMasterIdLst>
  <p:notesMasterIdLst>
    <p:notesMasterId r:id="rId23"/>
  </p:notesMasterIdLst>
  <p:sldIdLst>
    <p:sldId id="289" r:id="rId3"/>
    <p:sldId id="327" r:id="rId4"/>
    <p:sldId id="353" r:id="rId5"/>
    <p:sldId id="328" r:id="rId6"/>
    <p:sldId id="335" r:id="rId7"/>
    <p:sldId id="333" r:id="rId8"/>
    <p:sldId id="334" r:id="rId9"/>
    <p:sldId id="336" r:id="rId10"/>
    <p:sldId id="332" r:id="rId11"/>
    <p:sldId id="347" r:id="rId12"/>
    <p:sldId id="337" r:id="rId13"/>
    <p:sldId id="338" r:id="rId14"/>
    <p:sldId id="341" r:id="rId15"/>
    <p:sldId id="346" r:id="rId16"/>
    <p:sldId id="340" r:id="rId17"/>
    <p:sldId id="350" r:id="rId18"/>
    <p:sldId id="351" r:id="rId19"/>
    <p:sldId id="349" r:id="rId20"/>
    <p:sldId id="348" r:id="rId21"/>
    <p:sldId id="352"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Cambria Math" panose="02040503050406030204" pitchFamily="18" charset="0"/>
      <p:regular r:id="rId28"/>
    </p:embeddedFont>
    <p:embeddedFont>
      <p:font typeface="Garamond" panose="02020404030301010803" pitchFamily="18" charset="0"/>
      <p:regular r:id="rId29"/>
      <p:bold r:id="rId30"/>
      <p:italic r:id="rId31"/>
    </p:embeddedFont>
    <p:embeddedFont>
      <p:font typeface="Open Sans Light" panose="020B0306030504020204" pitchFamily="34" charset="0"/>
      <p:regular r:id="rId32"/>
      <p:bold r:id="rId33"/>
      <p:italic r:id="rId34"/>
      <p:boldItalic r:id="rId35"/>
    </p:embeddedFont>
    <p:embeddedFont>
      <p:font typeface="Raleway" pitchFamily="2" charset="0"/>
      <p:regular r:id="rId36"/>
      <p:bold r:id="rId37"/>
      <p:italic r:id="rId38"/>
      <p:boldItalic r:id="rId39"/>
    </p:embeddedFont>
    <p:embeddedFont>
      <p:font typeface="Roboto" panose="020000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C7DBF8"/>
    <a:srgbClr val="0A2C5B"/>
    <a:srgbClr val="104388"/>
    <a:srgbClr val="5A96EB"/>
    <a:srgbClr val="8FB9F2"/>
    <a:srgbClr val="165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00" autoAdjust="0"/>
    <p:restoredTop sz="95501" autoAdjust="0"/>
  </p:normalViewPr>
  <p:slideViewPr>
    <p:cSldViewPr snapToGrid="0">
      <p:cViewPr varScale="1">
        <p:scale>
          <a:sx n="150" d="100"/>
          <a:sy n="150" d="100"/>
        </p:scale>
        <p:origin x="636"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18.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maperea\Downloads\ICAP%20CHILE%20BASIS%20LIBOR%20&amp;%20SOFR%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Garamond" panose="02020404030301010803" pitchFamily="18" charset="0"/>
                <a:ea typeface="+mn-ea"/>
                <a:cs typeface="+mn-cs"/>
              </a:defRPr>
            </a:pPr>
            <a:r>
              <a:rPr lang="en-US"/>
              <a:t>Daily AVG DV01 (Month by Month)</a:t>
            </a:r>
          </a:p>
        </c:rich>
      </c:tx>
      <c:layout>
        <c:manualLayout>
          <c:xMode val="edge"/>
          <c:yMode val="edge"/>
          <c:x val="0.26320110527456053"/>
          <c:y val="2.1877769729822347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Garamond" panose="02020404030301010803" pitchFamily="18" charset="0"/>
              <a:ea typeface="+mn-ea"/>
              <a:cs typeface="+mn-cs"/>
            </a:defRPr>
          </a:pPr>
          <a:endParaRPr lang="es-CL"/>
        </a:p>
      </c:txPr>
    </c:title>
    <c:autoTitleDeleted val="0"/>
    <c:plotArea>
      <c:layout>
        <c:manualLayout>
          <c:layoutTarget val="inner"/>
          <c:xMode val="edge"/>
          <c:yMode val="edge"/>
          <c:x val="0.1418312387791745"/>
          <c:y val="0.14695391938955868"/>
          <c:w val="0.8402154398563737"/>
          <c:h val="0.54838901625860048"/>
        </c:manualLayout>
      </c:layout>
      <c:lineChart>
        <c:grouping val="standard"/>
        <c:varyColors val="0"/>
        <c:ser>
          <c:idx val="1"/>
          <c:order val="0"/>
          <c:spPr>
            <a:ln w="31750" cap="rnd">
              <a:solidFill>
                <a:schemeClr val="accent1">
                  <a:lumMod val="75000"/>
                </a:schemeClr>
              </a:solidFill>
              <a:round/>
            </a:ln>
            <a:effectLst/>
          </c:spPr>
          <c:marker>
            <c:symbol val="circle"/>
            <c:size val="17"/>
            <c:spPr>
              <a:solidFill>
                <a:schemeClr val="accent1">
                  <a:lumMod val="40000"/>
                  <a:lumOff val="60000"/>
                </a:schemeClr>
              </a:solidFill>
              <a:ln>
                <a:solidFill>
                  <a:schemeClr val="accent1">
                    <a:lumMod val="75000"/>
                  </a:schemeClr>
                </a:solidFill>
              </a:ln>
              <a:effectLst/>
            </c:spPr>
          </c:marker>
          <c:dLbls>
            <c:dLbl>
              <c:idx val="0"/>
              <c:layout>
                <c:manualLayout>
                  <c:x val="-5.3631103960448789E-2"/>
                  <c:y val="-4.74777448071216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61-4530-9576-4D8F26F18B59}"/>
                </c:ext>
              </c:extLst>
            </c:dLbl>
            <c:dLbl>
              <c:idx val="1"/>
              <c:layout>
                <c:manualLayout>
                  <c:x val="-5.3631103960448789E-2"/>
                  <c:y val="5.53907022749752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61-4530-9576-4D8F26F18B59}"/>
                </c:ext>
              </c:extLst>
            </c:dLbl>
            <c:dLbl>
              <c:idx val="2"/>
              <c:layout>
                <c:manualLayout>
                  <c:x val="-5.5584087171782821E-2"/>
                  <c:y val="-4.74777448071216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61-4530-9576-4D8F26F18B59}"/>
                </c:ext>
              </c:extLst>
            </c:dLbl>
            <c:dLbl>
              <c:idx val="3"/>
              <c:layout>
                <c:manualLayout>
                  <c:x val="-9.5376670609002026E-2"/>
                  <c:y val="5.93471810089020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61-4530-9576-4D8F26F18B59}"/>
                </c:ext>
              </c:extLst>
            </c:dLbl>
            <c:dLbl>
              <c:idx val="4"/>
              <c:layout>
                <c:manualLayout>
                  <c:x val="-5.2074911475037206E-2"/>
                  <c:y val="5.14342235410484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961-4530-9576-4D8F26F18B59}"/>
                </c:ext>
              </c:extLst>
            </c:dLbl>
            <c:dLbl>
              <c:idx val="5"/>
              <c:layout>
                <c:manualLayout>
                  <c:x val="-5.004507048256316E-2"/>
                  <c:y val="-5.53907022749753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961-4530-9576-4D8F26F18B59}"/>
                </c:ext>
              </c:extLst>
            </c:dLbl>
            <c:dLbl>
              <c:idx val="6"/>
              <c:layout>
                <c:manualLayout>
                  <c:x val="-4.2828110626902352E-2"/>
                  <c:y val="-6.3303659742828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961-4530-9576-4D8F26F18B59}"/>
                </c:ext>
              </c:extLst>
            </c:dLbl>
            <c:dLbl>
              <c:idx val="7"/>
              <c:layout>
                <c:manualLayout>
                  <c:x val="-4.6436590554732822E-2"/>
                  <c:y val="6.33036597428288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961-4530-9576-4D8F26F18B59}"/>
                </c:ext>
              </c:extLst>
            </c:dLbl>
            <c:dLbl>
              <c:idx val="8"/>
              <c:layout>
                <c:manualLayout>
                  <c:x val="-6.0870510266054362E-2"/>
                  <c:y val="-5.53907022749752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961-4530-9576-4D8F26F18B59}"/>
                </c:ext>
              </c:extLst>
            </c:dLbl>
            <c:dLbl>
              <c:idx val="9"/>
              <c:layout>
                <c:manualLayout>
                  <c:x val="-4.8240830518647956E-2"/>
                  <c:y val="-5.14342235410484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961-4530-9576-4D8F26F18B59}"/>
                </c:ext>
              </c:extLst>
            </c:dLbl>
            <c:dLbl>
              <c:idx val="10"/>
              <c:layout>
                <c:manualLayout>
                  <c:x val="-3.5611150771241683E-2"/>
                  <c:y val="-5.53907022749752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961-4530-9576-4D8F26F18B59}"/>
                </c:ext>
              </c:extLst>
            </c:dLbl>
            <c:dLbl>
              <c:idx val="11"/>
              <c:layout>
                <c:manualLayout>
                  <c:x val="-7.8507026946394901E-2"/>
                  <c:y val="1.18694362017804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961-4530-9576-4D8F26F18B59}"/>
                </c:ext>
              </c:extLst>
            </c:dLbl>
            <c:dLbl>
              <c:idx val="12"/>
              <c:layout>
                <c:manualLayout>
                  <c:x val="-1.716286817327807E-2"/>
                  <c:y val="-4.74777448071216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961-4530-9576-4D8F26F18B59}"/>
                </c:ext>
              </c:extLst>
            </c:dLbl>
            <c:numFmt formatCode="#,##0" sourceLinked="0"/>
            <c:spPr>
              <a:noFill/>
              <a:ln>
                <a:noFill/>
              </a:ln>
              <a:effectLst/>
            </c:spPr>
            <c:txPr>
              <a:bodyPr rot="0" spcFirstLastPara="1" vertOverflow="ellipsis" vert="horz" wrap="square" anchor="ctr" anchorCtr="1"/>
              <a:lstStyle/>
              <a:p>
                <a:pPr>
                  <a:defRPr sz="900" b="1" i="0" u="none" strike="noStrike" kern="1200" baseline="0">
                    <a:solidFill>
                      <a:schemeClr val="bg2">
                        <a:lumMod val="90000"/>
                        <a:lumOff val="10000"/>
                      </a:schemeClr>
                    </a:solidFill>
                    <a:latin typeface="Garamond" panose="02020404030301010803" pitchFamily="18" charset="0"/>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'https://sificapchile-my.sharepoint.com/personal/felipe_rodriguez_sif-icap_cl/Documents/Estadisticas Sistema/[Estadisticas Sistemas ICAP Modficado.xlsm]Base Datos Basis'!$AE$9:$AE$25</c:f>
              <c:strCache>
                <c:ptCount val="17"/>
                <c:pt idx="0">
                  <c:v>January</c:v>
                </c:pt>
                <c:pt idx="1">
                  <c:v>February</c:v>
                </c:pt>
                <c:pt idx="2">
                  <c:v>March</c:v>
                </c:pt>
                <c:pt idx="3">
                  <c:v>April</c:v>
                </c:pt>
                <c:pt idx="4">
                  <c:v>May</c:v>
                </c:pt>
                <c:pt idx="5">
                  <c:v>June</c:v>
                </c:pt>
                <c:pt idx="6">
                  <c:v>July</c:v>
                </c:pt>
                <c:pt idx="7">
                  <c:v>August</c:v>
                </c:pt>
                <c:pt idx="8">
                  <c:v>September </c:v>
                </c:pt>
                <c:pt idx="9">
                  <c:v>October</c:v>
                </c:pt>
                <c:pt idx="10">
                  <c:v>November</c:v>
                </c:pt>
                <c:pt idx="11">
                  <c:v>December</c:v>
                </c:pt>
                <c:pt idx="12">
                  <c:v>January</c:v>
                </c:pt>
                <c:pt idx="13">
                  <c:v>February</c:v>
                </c:pt>
                <c:pt idx="14">
                  <c:v>March</c:v>
                </c:pt>
                <c:pt idx="15">
                  <c:v>April</c:v>
                </c:pt>
                <c:pt idx="16">
                  <c:v>May</c:v>
                </c:pt>
              </c:strCache>
            </c:strRef>
          </c:cat>
          <c:val>
            <c:numRef>
              <c:f>'https://sificapchile-my.sharepoint.com/personal/felipe_rodriguez_sif-icap_cl/Documents/Estadisticas Sistema/[Estadisticas Sistemas ICAP Modficado.xlsm]Base Datos Basis'!$AF$9:$AF$25</c:f>
              <c:numCache>
                <c:formatCode>General</c:formatCode>
                <c:ptCount val="17"/>
                <c:pt idx="0">
                  <c:v>35870.050000000003</c:v>
                </c:pt>
                <c:pt idx="1">
                  <c:v>35012.75</c:v>
                </c:pt>
                <c:pt idx="2">
                  <c:v>35018.130434782608</c:v>
                </c:pt>
                <c:pt idx="3">
                  <c:v>17455.136363636364</c:v>
                </c:pt>
                <c:pt idx="4">
                  <c:v>15005.285714285714</c:v>
                </c:pt>
                <c:pt idx="5">
                  <c:v>21801.045454545456</c:v>
                </c:pt>
                <c:pt idx="6">
                  <c:v>21314.18181818182</c:v>
                </c:pt>
                <c:pt idx="7">
                  <c:v>19104.272727272728</c:v>
                </c:pt>
                <c:pt idx="8">
                  <c:v>25887.454545454544</c:v>
                </c:pt>
                <c:pt idx="9">
                  <c:v>33514.333333333336</c:v>
                </c:pt>
                <c:pt idx="10">
                  <c:v>31301.954545454544</c:v>
                </c:pt>
                <c:pt idx="11">
                  <c:v>8505.565217391304</c:v>
                </c:pt>
                <c:pt idx="12">
                  <c:v>1245.0952380952381</c:v>
                </c:pt>
                <c:pt idx="13">
                  <c:v>0</c:v>
                </c:pt>
                <c:pt idx="14">
                  <c:v>0</c:v>
                </c:pt>
                <c:pt idx="15">
                  <c:v>0</c:v>
                </c:pt>
                <c:pt idx="16">
                  <c:v>0</c:v>
                </c:pt>
              </c:numCache>
            </c:numRef>
          </c:val>
          <c:smooth val="0"/>
          <c:extLst>
            <c:ext xmlns:c16="http://schemas.microsoft.com/office/drawing/2014/chart" uri="{C3380CC4-5D6E-409C-BE32-E72D297353CC}">
              <c16:uniqueId val="{0000000D-D961-4530-9576-4D8F26F18B59}"/>
            </c:ext>
          </c:extLst>
        </c:ser>
        <c:ser>
          <c:idx val="0"/>
          <c:order val="1"/>
          <c:spPr>
            <a:ln w="31750" cap="rnd">
              <a:solidFill>
                <a:schemeClr val="accent1"/>
              </a:solidFill>
              <a:round/>
            </a:ln>
            <a:effectLst/>
          </c:spPr>
          <c:marker>
            <c:symbol val="circle"/>
            <c:size val="17"/>
            <c:spPr>
              <a:solidFill>
                <a:schemeClr val="accent1">
                  <a:lumMod val="50000"/>
                </a:schemeClr>
              </a:solidFill>
              <a:ln>
                <a:noFill/>
              </a:ln>
              <a:effectLst/>
            </c:spPr>
          </c:marker>
          <c:dLbls>
            <c:dLbl>
              <c:idx val="12"/>
              <c:layout>
                <c:manualLayout>
                  <c:x val="-6.0870510266054362E-2"/>
                  <c:y val="-5.93471810089020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961-4530-9576-4D8F26F18B59}"/>
                </c:ext>
              </c:extLst>
            </c:dLbl>
            <c:dLbl>
              <c:idx val="13"/>
              <c:layout>
                <c:manualLayout>
                  <c:x val="-3.200267084341115E-2"/>
                  <c:y val="5.14342235410483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961-4530-9576-4D8F26F18B59}"/>
                </c:ext>
              </c:extLst>
            </c:dLbl>
            <c:dLbl>
              <c:idx val="14"/>
              <c:layout>
                <c:manualLayout>
                  <c:x val="-5.004507048256316E-2"/>
                  <c:y val="-5.93471810089020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961-4530-9576-4D8F26F18B59}"/>
                </c:ext>
              </c:extLst>
            </c:dLbl>
            <c:dLbl>
              <c:idx val="15"/>
              <c:layout>
                <c:manualLayout>
                  <c:x val="-4.4632350590817556E-2"/>
                  <c:y val="5.93471810089020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961-4530-9576-4D8F26F18B59}"/>
                </c:ext>
              </c:extLst>
            </c:dLbl>
            <c:dLbl>
              <c:idx val="16"/>
              <c:layout>
                <c:manualLayout>
                  <c:x val="-1.6977755994303279E-2"/>
                  <c:y val="-5.53907022749752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961-4530-9576-4D8F26F18B59}"/>
                </c:ext>
              </c:extLst>
            </c:dLbl>
            <c:numFmt formatCode="#,##0_ ;\-#,##0\ " sourceLinked="0"/>
            <c:spPr>
              <a:noFill/>
              <a:ln>
                <a:noFill/>
              </a:ln>
              <a:effectLst/>
            </c:spPr>
            <c:txPr>
              <a:bodyPr rot="0" spcFirstLastPara="1" vertOverflow="ellipsis" vert="horz" wrap="square" anchor="ctr" anchorCtr="1"/>
              <a:lstStyle/>
              <a:p>
                <a:pPr>
                  <a:defRPr sz="900" b="1" i="0" u="none" strike="noStrike" kern="1200" baseline="0">
                    <a:solidFill>
                      <a:schemeClr val="tx2">
                        <a:lumMod val="10000"/>
                      </a:schemeClr>
                    </a:solidFill>
                    <a:latin typeface="Garamond" panose="02020404030301010803" pitchFamily="18" charset="0"/>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'https://sificapchile-my.sharepoint.com/personal/felipe_rodriguez_sif-icap_cl/Documents/Estadisticas Sistema/[Estadisticas Sistemas ICAP Modficado.xlsm]Base Datos SOFR'!$AE$9:$AE$25</c:f>
              <c:strCache>
                <c:ptCount val="17"/>
                <c:pt idx="0">
                  <c:v>January</c:v>
                </c:pt>
                <c:pt idx="1">
                  <c:v>February</c:v>
                </c:pt>
                <c:pt idx="2">
                  <c:v>March</c:v>
                </c:pt>
                <c:pt idx="3">
                  <c:v>April</c:v>
                </c:pt>
                <c:pt idx="4">
                  <c:v>May</c:v>
                </c:pt>
                <c:pt idx="5">
                  <c:v>June</c:v>
                </c:pt>
                <c:pt idx="6">
                  <c:v>July</c:v>
                </c:pt>
                <c:pt idx="7">
                  <c:v>August</c:v>
                </c:pt>
                <c:pt idx="8">
                  <c:v>September </c:v>
                </c:pt>
                <c:pt idx="9">
                  <c:v>October</c:v>
                </c:pt>
                <c:pt idx="10">
                  <c:v>November</c:v>
                </c:pt>
                <c:pt idx="11">
                  <c:v>December</c:v>
                </c:pt>
                <c:pt idx="12">
                  <c:v>January</c:v>
                </c:pt>
                <c:pt idx="13">
                  <c:v>February</c:v>
                </c:pt>
                <c:pt idx="14">
                  <c:v>March</c:v>
                </c:pt>
                <c:pt idx="15">
                  <c:v>April</c:v>
                </c:pt>
                <c:pt idx="16">
                  <c:v>May</c:v>
                </c:pt>
              </c:strCache>
            </c:strRef>
          </c:cat>
          <c:val>
            <c:numRef>
              <c:f>'https://sificapchile-my.sharepoint.com/personal/felipe_rodriguez_sif-icap_cl/Documents/Estadisticas Sistema/[Estadisticas Sistemas ICAP Modficado.xlsm]Base Datos SOFR'!$AF$9:$AF$25</c:f>
              <c:numCache>
                <c:formatCode>General</c:formatCode>
                <c:ptCount val="17"/>
                <c:pt idx="0">
                  <c:v>0</c:v>
                </c:pt>
                <c:pt idx="1">
                  <c:v>0</c:v>
                </c:pt>
                <c:pt idx="2">
                  <c:v>0</c:v>
                </c:pt>
                <c:pt idx="3">
                  <c:v>0</c:v>
                </c:pt>
                <c:pt idx="4">
                  <c:v>0</c:v>
                </c:pt>
                <c:pt idx="5">
                  <c:v>0</c:v>
                </c:pt>
                <c:pt idx="6">
                  <c:v>0</c:v>
                </c:pt>
                <c:pt idx="7">
                  <c:v>0</c:v>
                </c:pt>
                <c:pt idx="8">
                  <c:v>0</c:v>
                </c:pt>
                <c:pt idx="9">
                  <c:v>0</c:v>
                </c:pt>
                <c:pt idx="10">
                  <c:v>116.04545454545455</c:v>
                </c:pt>
                <c:pt idx="11">
                  <c:v>516.33333333333337</c:v>
                </c:pt>
                <c:pt idx="12">
                  <c:v>10625.545454545454</c:v>
                </c:pt>
                <c:pt idx="13">
                  <c:v>21474.81818181818</c:v>
                </c:pt>
                <c:pt idx="14">
                  <c:v>38893.409090909088</c:v>
                </c:pt>
                <c:pt idx="15">
                  <c:v>27546.3</c:v>
                </c:pt>
                <c:pt idx="16">
                  <c:v>41551.222222222219</c:v>
                </c:pt>
              </c:numCache>
            </c:numRef>
          </c:val>
          <c:smooth val="0"/>
          <c:extLst>
            <c:ext xmlns:c16="http://schemas.microsoft.com/office/drawing/2014/chart" uri="{C3380CC4-5D6E-409C-BE32-E72D297353CC}">
              <c16:uniqueId val="{00000000-1888-4724-ADBB-738EA7642222}"/>
            </c:ext>
          </c:extLst>
        </c:ser>
        <c:dLbls>
          <c:dLblPos val="ctr"/>
          <c:showLegendKey val="0"/>
          <c:showVal val="1"/>
          <c:showCatName val="0"/>
          <c:showSerName val="0"/>
          <c:showPercent val="0"/>
          <c:showBubbleSize val="0"/>
        </c:dLbls>
        <c:marker val="1"/>
        <c:smooth val="0"/>
        <c:axId val="824643800"/>
        <c:axId val="824644192"/>
      </c:lineChart>
      <c:catAx>
        <c:axId val="824643800"/>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Garamond" panose="02020404030301010803" pitchFamily="18" charset="0"/>
                    <a:ea typeface="+mn-ea"/>
                    <a:cs typeface="+mn-cs"/>
                  </a:defRPr>
                </a:pPr>
                <a:r>
                  <a:rPr lang="en-US"/>
                  <a:t>Months</a:t>
                </a:r>
              </a:p>
            </c:rich>
          </c:tx>
          <c:layout>
            <c:manualLayout>
              <c:xMode val="edge"/>
              <c:yMode val="edge"/>
              <c:x val="0.51885101774865561"/>
              <c:y val="0.9032288168280058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Garamond" panose="02020404030301010803" pitchFamily="18" charset="0"/>
                  <a:ea typeface="+mn-ea"/>
                  <a:cs typeface="+mn-cs"/>
                </a:defRPr>
              </a:pPr>
              <a:endParaRPr lang="es-CL"/>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2700000" spcFirstLastPara="1" vertOverflow="ellipsis" wrap="square" anchor="ctr" anchorCtr="1"/>
          <a:lstStyle/>
          <a:p>
            <a:pPr>
              <a:defRPr sz="900" b="0" i="0" u="none" strike="noStrike" kern="1200" cap="all" baseline="0">
                <a:solidFill>
                  <a:schemeClr val="dk1">
                    <a:lumMod val="75000"/>
                    <a:lumOff val="25000"/>
                  </a:schemeClr>
                </a:solidFill>
                <a:latin typeface="Garamond" panose="02020404030301010803" pitchFamily="18" charset="0"/>
                <a:ea typeface="+mn-ea"/>
                <a:cs typeface="+mn-cs"/>
              </a:defRPr>
            </a:pPr>
            <a:endParaRPr lang="es-CL"/>
          </a:p>
        </c:txPr>
        <c:crossAx val="824644192"/>
        <c:crosses val="autoZero"/>
        <c:auto val="1"/>
        <c:lblAlgn val="ctr"/>
        <c:lblOffset val="100"/>
        <c:tickLblSkip val="1"/>
        <c:tickMarkSkip val="1"/>
        <c:noMultiLvlLbl val="0"/>
      </c:catAx>
      <c:valAx>
        <c:axId val="8246441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strRef>
              <c:f>'[ICAP CHILE BASIS LIBOR &amp; SOFR (1).xlsx]Estadisticas ICAP'!$DV$1</c:f>
              <c:strCache>
                <c:ptCount val="1"/>
              </c:strCache>
            </c:strRef>
          </c:tx>
          <c:layout>
            <c:manualLayout>
              <c:xMode val="edge"/>
              <c:yMode val="edge"/>
              <c:x val="2.872529045757401E-2"/>
              <c:y val="0.35483983856856605"/>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Garamond" panose="02020404030301010803" pitchFamily="18" charset="0"/>
                  <a:ea typeface="+mn-ea"/>
                  <a:cs typeface="+mn-cs"/>
                </a:defRPr>
              </a:pPr>
              <a:endParaRPr lang="es-CL"/>
            </a:p>
          </c:txPr>
        </c:title>
        <c:numFmt formatCode="General" sourceLinked="1"/>
        <c:majorTickMark val="none"/>
        <c:minorTickMark val="none"/>
        <c:tickLblPos val="nextTo"/>
        <c:crossAx val="82464380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latin typeface="Garamond" panose="02020404030301010803" pitchFamily="18" charset="0"/>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250742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Hola, como están?,  durante el</a:t>
            </a:r>
            <a:r>
              <a:rPr lang="es-CL" baseline="0" dirty="0"/>
              <a:t> ultimo año las instituciones financieras han estado trabajando de manera acelerada en el desarrollo de todos los productos necesarios para ejecutar una transición de Libor a las nuevas tasas de referencia, claramente todavía quedan algunos temas por resolver, pero nuestra idea es mostrarle una radiografía de lo que hemos observado en el mercado para que todos tengamos una buena referencia.</a:t>
            </a:r>
            <a:endParaRPr lang="es-CL" dirty="0"/>
          </a:p>
        </p:txBody>
      </p:sp>
    </p:spTree>
    <p:extLst>
      <p:ext uri="{BB962C8B-B14F-4D97-AF65-F5344CB8AC3E}">
        <p14:creationId xmlns:p14="http://schemas.microsoft.com/office/powerpoint/2010/main" val="2348797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6" name="Google Shape;796;p14: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593611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7" name="Google Shape;707;p10: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457200" lvl="0" indent="0" algn="l" rtl="0">
              <a:lnSpc>
                <a:spcPct val="100000"/>
              </a:lnSpc>
              <a:spcBef>
                <a:spcPts val="0"/>
              </a:spcBef>
              <a:spcAft>
                <a:spcPts val="0"/>
              </a:spcAft>
              <a:buNone/>
            </a:pPr>
            <a:endParaRPr dirty="0"/>
          </a:p>
        </p:txBody>
      </p:sp>
    </p:spTree>
    <p:extLst>
      <p:ext uri="{BB962C8B-B14F-4D97-AF65-F5344CB8AC3E}">
        <p14:creationId xmlns:p14="http://schemas.microsoft.com/office/powerpoint/2010/main" val="2197820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d03d06478a_0_120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7" name="Google Shape;1027;gd03d06478a_0_1207: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890188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6" name="Google Shape;796;p14: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6026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6" name="Google Shape;796;p14: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839500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b="1" dirty="0"/>
          </a:p>
        </p:txBody>
      </p:sp>
    </p:spTree>
    <p:extLst>
      <p:ext uri="{BB962C8B-B14F-4D97-AF65-F5344CB8AC3E}">
        <p14:creationId xmlns:p14="http://schemas.microsoft.com/office/powerpoint/2010/main" val="1559700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6" name="Google Shape;796;p14: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3875366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6"/>
        <p:cNvGrpSpPr/>
        <p:nvPr/>
      </p:nvGrpSpPr>
      <p:grpSpPr>
        <a:xfrm>
          <a:off x="0" y="0"/>
          <a:ext cx="0" cy="0"/>
          <a:chOff x="0" y="0"/>
          <a:chExt cx="0" cy="0"/>
        </a:xfrm>
      </p:grpSpPr>
      <p:sp>
        <p:nvSpPr>
          <p:cNvPr id="2987" name="Google Shape;2987;gd03d06478a_13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8" name="Google Shape;2988;gd03d06478a_13_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1880548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6" name="Google Shape;796;p14: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4155487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endParaRPr dirty="0">
              <a:latin typeface="Roboto"/>
              <a:ea typeface="Roboto"/>
              <a:cs typeface="Roboto"/>
              <a:sym typeface="Roboto"/>
            </a:endParaRPr>
          </a:p>
        </p:txBody>
      </p:sp>
      <p:sp>
        <p:nvSpPr>
          <p:cNvPr id="808" name="Google Shape;808;p15: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33665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c79f7895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4c79f7895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dirty="0"/>
              <a:t>Hoy nos centraremos en las</a:t>
            </a:r>
            <a:r>
              <a:rPr lang="es-CL" baseline="0" dirty="0"/>
              <a:t> principales características, desarrollos y como estaría quedando el estándar de Créditos, cartas de crédito, bonos y derivados, luego algo de efectos en valorización y próximos pasos en la remuneración de colaterales para terminar con el proceso que ya deberían estar trabajando las instituciones financieras, conocida como Remediación contractual.</a:t>
            </a:r>
            <a:endParaRPr dirty="0"/>
          </a:p>
        </p:txBody>
      </p:sp>
    </p:spTree>
    <p:extLst>
      <p:ext uri="{BB962C8B-B14F-4D97-AF65-F5344CB8AC3E}">
        <p14:creationId xmlns:p14="http://schemas.microsoft.com/office/powerpoint/2010/main" val="2007742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d03d06478a_0_69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6" name="Google Shape;946;gd03d06478a_0_699: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lang="es-CL" dirty="0"/>
          </a:p>
        </p:txBody>
      </p:sp>
    </p:spTree>
    <p:extLst>
      <p:ext uri="{BB962C8B-B14F-4D97-AF65-F5344CB8AC3E}">
        <p14:creationId xmlns:p14="http://schemas.microsoft.com/office/powerpoint/2010/main" val="3960036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c79f7895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4c79f7895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dirty="0"/>
              <a:t>Vamos con los financiamientos,</a:t>
            </a:r>
            <a:r>
              <a:rPr lang="es-CL" baseline="0" dirty="0"/>
              <a:t> como ya lo hemos conversado, existen tres modalidades de financiamientos en tasa SOFR y cada una tiene sus particularidades.</a:t>
            </a:r>
          </a:p>
          <a:p>
            <a:pPr marL="0" lvl="0" indent="0" algn="l" rtl="0">
              <a:spcBef>
                <a:spcPts val="0"/>
              </a:spcBef>
              <a:spcAft>
                <a:spcPts val="0"/>
              </a:spcAft>
              <a:buNone/>
            </a:pPr>
            <a:r>
              <a:rPr lang="es-CL" baseline="0" dirty="0"/>
              <a:t>Lo separamos en Simple </a:t>
            </a:r>
            <a:r>
              <a:rPr lang="es-CL" baseline="0" dirty="0" err="1"/>
              <a:t>Sofr</a:t>
            </a:r>
            <a:r>
              <a:rPr lang="es-CL" baseline="0" dirty="0"/>
              <a:t>, </a:t>
            </a:r>
            <a:r>
              <a:rPr lang="es-CL" baseline="0" dirty="0" err="1"/>
              <a:t>Indice</a:t>
            </a:r>
            <a:r>
              <a:rPr lang="es-CL" baseline="0" dirty="0"/>
              <a:t> </a:t>
            </a:r>
            <a:r>
              <a:rPr lang="es-CL" baseline="0" dirty="0" err="1"/>
              <a:t>Sofr</a:t>
            </a:r>
            <a:r>
              <a:rPr lang="es-CL" baseline="0" dirty="0"/>
              <a:t> o Compuesto </a:t>
            </a:r>
            <a:r>
              <a:rPr lang="es-CL" baseline="0" dirty="0" err="1"/>
              <a:t>Sofr</a:t>
            </a:r>
            <a:r>
              <a:rPr lang="es-CL" baseline="0" dirty="0"/>
              <a:t> y </a:t>
            </a:r>
            <a:r>
              <a:rPr lang="es-CL" baseline="0" dirty="0" err="1"/>
              <a:t>Term</a:t>
            </a:r>
            <a:r>
              <a:rPr lang="es-CL" baseline="0" dirty="0"/>
              <a:t> </a:t>
            </a:r>
            <a:r>
              <a:rPr lang="es-CL" baseline="0" dirty="0" err="1"/>
              <a:t>Sofr</a:t>
            </a:r>
            <a:r>
              <a:rPr lang="es-CL" baseline="0" dirty="0"/>
              <a:t> o </a:t>
            </a:r>
            <a:r>
              <a:rPr lang="es-CL" baseline="0" dirty="0" err="1"/>
              <a:t>Sofr</a:t>
            </a:r>
            <a:r>
              <a:rPr lang="es-CL" baseline="0" dirty="0"/>
              <a:t> a plazo.</a:t>
            </a:r>
          </a:p>
          <a:p>
            <a:pPr marL="0" lvl="0" indent="0" algn="l" rtl="0">
              <a:spcBef>
                <a:spcPts val="0"/>
              </a:spcBef>
              <a:spcAft>
                <a:spcPts val="0"/>
              </a:spcAft>
              <a:buNone/>
            </a:pPr>
            <a:r>
              <a:rPr lang="es-CL" baseline="0" dirty="0"/>
              <a:t>El primero es Simple </a:t>
            </a:r>
            <a:r>
              <a:rPr lang="es-CL" baseline="0" dirty="0" err="1"/>
              <a:t>Sofr</a:t>
            </a:r>
            <a:endParaRPr dirty="0"/>
          </a:p>
        </p:txBody>
      </p:sp>
    </p:spTree>
    <p:extLst>
      <p:ext uri="{BB962C8B-B14F-4D97-AF65-F5344CB8AC3E}">
        <p14:creationId xmlns:p14="http://schemas.microsoft.com/office/powerpoint/2010/main" val="788136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c79f7895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4c79f7895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55986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c79f7895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4c79f7895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0141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c79f7895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4c79f7895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97314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b="1" dirty="0"/>
          </a:p>
        </p:txBody>
      </p:sp>
    </p:spTree>
    <p:extLst>
      <p:ext uri="{BB962C8B-B14F-4D97-AF65-F5344CB8AC3E}">
        <p14:creationId xmlns:p14="http://schemas.microsoft.com/office/powerpoint/2010/main" val="3374791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c79f7895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4c79f7895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7792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 userDrawn="1">
  <p:cSld name="Section header">
    <p:spTree>
      <p:nvGrpSpPr>
        <p:cNvPr id="1" name="Shape 13"/>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2"/>
            </p:custDataLst>
          </p:nvPr>
        </p:nvGraphicFramePr>
        <p:xfrm>
          <a:off x="2118" y="1591"/>
          <a:ext cx="2117" cy="1588"/>
        </p:xfrm>
        <a:graphic>
          <a:graphicData uri="http://schemas.openxmlformats.org/presentationml/2006/ole">
            <mc:AlternateContent xmlns:mc="http://schemas.openxmlformats.org/markup-compatibility/2006">
              <mc:Choice xmlns:v="urn:schemas-microsoft-com:vml" Requires="v">
                <p:oleObj spid="_x0000_s1133" name="Diapositiva de think-cell" r:id="rId4" imgW="381" imgH="381" progId="TCLayout.ActiveDocument.1">
                  <p:embed/>
                </p:oleObj>
              </mc:Choice>
              <mc:Fallback>
                <p:oleObj name="Diapositiva de think-cell" r:id="rId4" imgW="381" imgH="381" progId="TCLayout.ActiveDocument.1">
                  <p:embed/>
                  <p:pic>
                    <p:nvPicPr>
                      <p:cNvPr id="0" name=""/>
                      <p:cNvPicPr/>
                      <p:nvPr/>
                    </p:nvPicPr>
                    <p:blipFill>
                      <a:blip r:embed="rId5"/>
                      <a:stretch>
                        <a:fillRect/>
                      </a:stretch>
                    </p:blipFill>
                    <p:spPr>
                      <a:xfrm>
                        <a:off x="2118" y="1591"/>
                        <a:ext cx="2117" cy="1588"/>
                      </a:xfrm>
                      <a:prstGeom prst="rect">
                        <a:avLst/>
                      </a:prstGeom>
                    </p:spPr>
                  </p:pic>
                </p:oleObj>
              </mc:Fallback>
            </mc:AlternateContent>
          </a:graphicData>
        </a:graphic>
      </p:graphicFrame>
    </p:spTree>
    <p:extLst>
      <p:ext uri="{BB962C8B-B14F-4D97-AF65-F5344CB8AC3E}">
        <p14:creationId xmlns:p14="http://schemas.microsoft.com/office/powerpoint/2010/main" val="2365405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0312ED0F-07A7-E445-A353-5EC9B5ABB5CD}" type="datetimeFigureOut">
              <a:rPr lang="en-US" smtClean="0"/>
              <a:t>6/1/2022</a:t>
            </a:fld>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D97492E-D644-A54F-99F2-E3F357B04365}" type="slidenum">
              <a:rPr lang="en-US" smtClean="0"/>
              <a:t>‹Nº›</a:t>
            </a:fld>
            <a:endParaRPr lang="en-US" dirty="0"/>
          </a:p>
        </p:txBody>
      </p:sp>
    </p:spTree>
    <p:extLst>
      <p:ext uri="{BB962C8B-B14F-4D97-AF65-F5344CB8AC3E}">
        <p14:creationId xmlns:p14="http://schemas.microsoft.com/office/powerpoint/2010/main" val="1700280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Default Slide">
  <p:cSld name="Default Slide">
    <p:spTree>
      <p:nvGrpSpPr>
        <p:cNvPr id="1" name="Shape 21"/>
        <p:cNvGrpSpPr/>
        <p:nvPr/>
      </p:nvGrpSpPr>
      <p:grpSpPr>
        <a:xfrm>
          <a:off x="0" y="0"/>
          <a:ext cx="0" cy="0"/>
          <a:chOff x="0" y="0"/>
          <a:chExt cx="0" cy="0"/>
        </a:xfrm>
      </p:grpSpPr>
      <p:pic>
        <p:nvPicPr>
          <p:cNvPr id="22" name="Google Shape;22;p69"/>
          <p:cNvPicPr preferRelativeResize="0"/>
          <p:nvPr/>
        </p:nvPicPr>
        <p:blipFill rotWithShape="1">
          <a:blip r:embed="rId2">
            <a:alphaModFix/>
          </a:blip>
          <a:srcRect r="63371"/>
          <a:stretch/>
        </p:blipFill>
        <p:spPr>
          <a:xfrm>
            <a:off x="8402877" y="117865"/>
            <a:ext cx="621445" cy="261725"/>
          </a:xfrm>
          <a:prstGeom prst="rect">
            <a:avLst/>
          </a:prstGeom>
          <a:noFill/>
          <a:ln>
            <a:noFill/>
          </a:ln>
        </p:spPr>
      </p:pic>
      <p:grpSp>
        <p:nvGrpSpPr>
          <p:cNvPr id="23" name="Google Shape;23;p69"/>
          <p:cNvGrpSpPr/>
          <p:nvPr/>
        </p:nvGrpSpPr>
        <p:grpSpPr>
          <a:xfrm>
            <a:off x="6045734" y="4829907"/>
            <a:ext cx="3151500" cy="261714"/>
            <a:chOff x="6045734" y="4829907"/>
            <a:chExt cx="3151500" cy="261714"/>
          </a:xfrm>
        </p:grpSpPr>
        <p:sp>
          <p:nvSpPr>
            <p:cNvPr id="24" name="Google Shape;24;p69"/>
            <p:cNvSpPr txBox="1"/>
            <p:nvPr/>
          </p:nvSpPr>
          <p:spPr>
            <a:xfrm>
              <a:off x="6045734" y="4834821"/>
              <a:ext cx="3151500" cy="256800"/>
            </a:xfrm>
            <a:prstGeom prst="rect">
              <a:avLst/>
            </a:prstGeom>
            <a:noFill/>
            <a:ln>
              <a:noFill/>
            </a:ln>
          </p:spPr>
          <p:txBody>
            <a:bodyPr spcFirstLastPara="1" wrap="square" lIns="91425" tIns="0" rIns="91425" bIns="0" anchor="b" anchorCtr="0">
              <a:noAutofit/>
            </a:bodyPr>
            <a:lstStyle/>
            <a:p>
              <a:pPr marL="0" marR="0" lvl="0" indent="0" algn="r" rtl="0">
                <a:lnSpc>
                  <a:spcPct val="100000"/>
                </a:lnSpc>
                <a:spcBef>
                  <a:spcPts val="0"/>
                </a:spcBef>
                <a:spcAft>
                  <a:spcPts val="0"/>
                </a:spcAft>
                <a:buClr>
                  <a:srgbClr val="000000"/>
                </a:buClr>
                <a:buSzPts val="1000"/>
                <a:buFont typeface="Arial"/>
                <a:buNone/>
              </a:pPr>
              <a:r>
                <a:rPr lang="es-CL" sz="1000" b="1" i="0" u="none" strike="noStrike" cap="none">
                  <a:solidFill>
                    <a:srgbClr val="000000"/>
                  </a:solidFill>
                  <a:latin typeface="Raleway"/>
                  <a:ea typeface="Raleway"/>
                  <a:cs typeface="Raleway"/>
                  <a:sym typeface="Raleway"/>
                </a:rPr>
                <a:t>LIBOR TRANSITION |</a:t>
              </a:r>
              <a:r>
                <a:rPr lang="es-CL" sz="1000" b="0" i="0" u="none" strike="noStrike" cap="none">
                  <a:solidFill>
                    <a:srgbClr val="000000"/>
                  </a:solidFill>
                  <a:latin typeface="Raleway"/>
                  <a:ea typeface="Raleway"/>
                  <a:cs typeface="Raleway"/>
                  <a:sym typeface="Raleway"/>
                </a:rPr>
                <a:t> BANCO BCI</a:t>
              </a:r>
              <a:endParaRPr sz="1000" b="0" i="0" u="none" strike="noStrike" cap="none">
                <a:solidFill>
                  <a:srgbClr val="000000"/>
                </a:solidFill>
                <a:latin typeface="Raleway"/>
                <a:ea typeface="Raleway"/>
                <a:cs typeface="Raleway"/>
                <a:sym typeface="Raleway"/>
              </a:endParaRPr>
            </a:p>
          </p:txBody>
        </p:sp>
        <p:grpSp>
          <p:nvGrpSpPr>
            <p:cNvPr id="25" name="Google Shape;25;p69"/>
            <p:cNvGrpSpPr/>
            <p:nvPr/>
          </p:nvGrpSpPr>
          <p:grpSpPr>
            <a:xfrm rot="-5400000">
              <a:off x="8424071" y="4173959"/>
              <a:ext cx="63990" cy="1375886"/>
              <a:chOff x="7700950" y="166300"/>
              <a:chExt cx="213300" cy="5143500"/>
            </a:xfrm>
          </p:grpSpPr>
          <p:sp>
            <p:nvSpPr>
              <p:cNvPr id="26" name="Google Shape;26;p69"/>
              <p:cNvSpPr/>
              <p:nvPr/>
            </p:nvSpPr>
            <p:spPr>
              <a:xfrm>
                <a:off x="7700950" y="166300"/>
                <a:ext cx="213300" cy="1296000"/>
              </a:xfrm>
              <a:prstGeom prst="rect">
                <a:avLst/>
              </a:prstGeom>
              <a:solidFill>
                <a:srgbClr val="0972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69"/>
              <p:cNvSpPr/>
              <p:nvPr/>
            </p:nvSpPr>
            <p:spPr>
              <a:xfrm>
                <a:off x="7700950" y="1455400"/>
                <a:ext cx="213300" cy="1296000"/>
              </a:xfrm>
              <a:prstGeom prst="rect">
                <a:avLst/>
              </a:prstGeom>
              <a:solidFill>
                <a:srgbClr val="009A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69"/>
              <p:cNvSpPr/>
              <p:nvPr/>
            </p:nvSpPr>
            <p:spPr>
              <a:xfrm>
                <a:off x="7700950" y="2743600"/>
                <a:ext cx="213300" cy="1296000"/>
              </a:xfrm>
              <a:prstGeom prst="rect">
                <a:avLst/>
              </a:prstGeom>
              <a:solidFill>
                <a:srgbClr val="FED40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69"/>
              <p:cNvSpPr/>
              <p:nvPr/>
            </p:nvSpPr>
            <p:spPr>
              <a:xfrm>
                <a:off x="7700950" y="4031800"/>
                <a:ext cx="213300" cy="1278000"/>
              </a:xfrm>
              <a:prstGeom prst="rect">
                <a:avLst/>
              </a:prstGeom>
              <a:solidFill>
                <a:srgbClr val="F324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extLst>
      <p:ext uri="{BB962C8B-B14F-4D97-AF65-F5344CB8AC3E}">
        <p14:creationId xmlns:p14="http://schemas.microsoft.com/office/powerpoint/2010/main" val="4106090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tx2">
            <a:lumMod val="90000"/>
            <a:alpha val="56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lumMod val="90000"/>
            <a:alpha val="56000"/>
          </a:schemeClr>
        </a:solidFill>
        <a:effectLst/>
      </p:bgPr>
    </p:bg>
    <p:spTree>
      <p:nvGrpSpPr>
        <p:cNvPr id="1" name="Shape 50"/>
        <p:cNvGrpSpPr/>
        <p:nvPr/>
      </p:nvGrpSpPr>
      <p:grpSpPr>
        <a:xfrm>
          <a:off x="0" y="0"/>
          <a:ext cx="0" cy="0"/>
          <a:chOff x="0" y="0"/>
          <a:chExt cx="0" cy="0"/>
        </a:xfrm>
      </p:grpSpPr>
      <p:sp>
        <p:nvSpPr>
          <p:cNvPr id="52" name="Google Shape;52;p13"/>
          <p:cNvSpPr txBox="1">
            <a:spLocks noGrp="1"/>
          </p:cNvSpPr>
          <p:nvPr>
            <p:ph type="title"/>
          </p:nvPr>
        </p:nvSpPr>
        <p:spPr>
          <a:xfrm>
            <a:off x="628650" y="273847"/>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2300"/>
              <a:buFont typeface="Open Sans Light"/>
              <a:buNone/>
              <a:defRPr sz="2300" b="0" i="0" u="none" strike="noStrike" cap="none">
                <a:solidFill>
                  <a:schemeClr val="dk1"/>
                </a:solidFill>
                <a:latin typeface="Open Sans Light"/>
                <a:ea typeface="Open Sans Light"/>
                <a:cs typeface="Open Sans Light"/>
                <a:sym typeface="Open Sans Light"/>
              </a:defRPr>
            </a:lvl1pPr>
            <a:lvl2pPr lvl="1" rtl="0">
              <a:spcBef>
                <a:spcPts val="0"/>
              </a:spcBef>
              <a:spcAft>
                <a:spcPts val="0"/>
              </a:spcAft>
              <a:buSzPts val="500"/>
              <a:buNone/>
              <a:defRPr sz="700"/>
            </a:lvl2pPr>
            <a:lvl3pPr lvl="2" rtl="0">
              <a:spcBef>
                <a:spcPts val="0"/>
              </a:spcBef>
              <a:spcAft>
                <a:spcPts val="0"/>
              </a:spcAft>
              <a:buSzPts val="500"/>
              <a:buNone/>
              <a:defRPr sz="700"/>
            </a:lvl3pPr>
            <a:lvl4pPr lvl="3" rtl="0">
              <a:spcBef>
                <a:spcPts val="0"/>
              </a:spcBef>
              <a:spcAft>
                <a:spcPts val="0"/>
              </a:spcAft>
              <a:buSzPts val="500"/>
              <a:buNone/>
              <a:defRPr sz="700"/>
            </a:lvl4pPr>
            <a:lvl5pPr lvl="4" rtl="0">
              <a:spcBef>
                <a:spcPts val="0"/>
              </a:spcBef>
              <a:spcAft>
                <a:spcPts val="0"/>
              </a:spcAft>
              <a:buSzPts val="500"/>
              <a:buNone/>
              <a:defRPr sz="700"/>
            </a:lvl5pPr>
            <a:lvl6pPr lvl="5" rtl="0">
              <a:spcBef>
                <a:spcPts val="0"/>
              </a:spcBef>
              <a:spcAft>
                <a:spcPts val="0"/>
              </a:spcAft>
              <a:buSzPts val="500"/>
              <a:buNone/>
              <a:defRPr sz="700"/>
            </a:lvl6pPr>
            <a:lvl7pPr lvl="6" rtl="0">
              <a:spcBef>
                <a:spcPts val="0"/>
              </a:spcBef>
              <a:spcAft>
                <a:spcPts val="0"/>
              </a:spcAft>
              <a:buSzPts val="500"/>
              <a:buNone/>
              <a:defRPr sz="700"/>
            </a:lvl7pPr>
            <a:lvl8pPr lvl="7" rtl="0">
              <a:spcBef>
                <a:spcPts val="0"/>
              </a:spcBef>
              <a:spcAft>
                <a:spcPts val="0"/>
              </a:spcAft>
              <a:buSzPts val="500"/>
              <a:buNone/>
              <a:defRPr sz="700"/>
            </a:lvl8pPr>
            <a:lvl9pPr lvl="8" rtl="0">
              <a:spcBef>
                <a:spcPts val="0"/>
              </a:spcBef>
              <a:spcAft>
                <a:spcPts val="0"/>
              </a:spcAft>
              <a:buSzPts val="500"/>
              <a:buNone/>
              <a:defRPr sz="700"/>
            </a:lvl9pPr>
          </a:lstStyle>
          <a:p>
            <a:endParaRPr/>
          </a:p>
        </p:txBody>
      </p:sp>
      <p:sp>
        <p:nvSpPr>
          <p:cNvPr id="53" name="Google Shape;53;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1pPr>
            <a:lvl2pPr marL="914400" marR="0" lvl="1"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Light"/>
                <a:ea typeface="Open Sans Light"/>
                <a:cs typeface="Open Sans Light"/>
                <a:sym typeface="Open Sans Light"/>
              </a:defRPr>
            </a:lvl2pPr>
            <a:lvl3pPr marL="1371600" marR="0" lvl="2"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3pPr>
            <a:lvl4pPr marL="1828800" marR="0" lvl="3"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Open Sans Light"/>
                <a:ea typeface="Open Sans Light"/>
                <a:cs typeface="Open Sans Light"/>
                <a:sym typeface="Open Sans Light"/>
              </a:defRPr>
            </a:lvl4pPr>
            <a:lvl5pPr marL="2286000" marR="0" lvl="4"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Open Sans Light"/>
                <a:ea typeface="Open Sans Light"/>
                <a:cs typeface="Open Sans Light"/>
                <a:sym typeface="Open Sans Light"/>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4.png"/><Relationship Id="rId7"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0.png"/><Relationship Id="rId11" Type="http://schemas.openxmlformats.org/officeDocument/2006/relationships/image" Target="../media/image49.png"/><Relationship Id="rId5" Type="http://schemas.openxmlformats.org/officeDocument/2006/relationships/image" Target="../media/image7.png"/><Relationship Id="rId10" Type="http://schemas.openxmlformats.org/officeDocument/2006/relationships/image" Target="../media/image48.png"/><Relationship Id="rId4" Type="http://schemas.microsoft.com/office/2007/relationships/hdphoto" Target="../media/hdphoto2.wdp"/><Relationship Id="rId9"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17.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50.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4.png"/><Relationship Id="rId7"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21.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59.png"/><Relationship Id="rId3" Type="http://schemas.openxmlformats.org/officeDocument/2006/relationships/image" Target="../media/image44.png"/><Relationship Id="rId7" Type="http://schemas.openxmlformats.org/officeDocument/2006/relationships/image" Target="../media/image55.png"/><Relationship Id="rId12"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54.svg"/><Relationship Id="rId11" Type="http://schemas.openxmlformats.org/officeDocument/2006/relationships/image" Target="../media/image57.png"/><Relationship Id="rId5" Type="http://schemas.openxmlformats.org/officeDocument/2006/relationships/image" Target="../media/image53.png"/><Relationship Id="rId10" Type="http://schemas.openxmlformats.org/officeDocument/2006/relationships/chart" Target="../charts/chart1.xml"/><Relationship Id="rId4" Type="http://schemas.microsoft.com/office/2007/relationships/hdphoto" Target="../media/hdphoto2.wdp"/><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62.png"/><Relationship Id="rId4" Type="http://schemas.openxmlformats.org/officeDocument/2006/relationships/image" Target="../media/image61.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png"/><Relationship Id="rId7"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9.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66.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7.png"/><Relationship Id="rId11" Type="http://schemas.openxmlformats.org/officeDocument/2006/relationships/image" Target="../media/image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150.pn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image" Target="../media/image22.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7.png"/><Relationship Id="rId10" Type="http://schemas.openxmlformats.org/officeDocument/2006/relationships/image" Target="../media/image260.png"/><Relationship Id="rId4" Type="http://schemas.microsoft.com/office/2007/relationships/hdphoto" Target="../media/hdphoto1.wdp"/><Relationship Id="rId9" Type="http://schemas.openxmlformats.org/officeDocument/2006/relationships/image" Target="../media/image250.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150.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5.png"/><Relationship Id="rId5" Type="http://schemas.openxmlformats.org/officeDocument/2006/relationships/image" Target="../media/image34.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10.png"/><Relationship Id="rId3" Type="http://schemas.openxmlformats.org/officeDocument/2006/relationships/image" Target="../media/image36.png"/><Relationship Id="rId7" Type="http://schemas.openxmlformats.org/officeDocument/2006/relationships/image" Target="../media/image38.png"/><Relationship Id="rId12"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7.png"/><Relationship Id="rId11" Type="http://schemas.openxmlformats.org/officeDocument/2006/relationships/image" Target="../media/image390.png"/><Relationship Id="rId5" Type="http://schemas.openxmlformats.org/officeDocument/2006/relationships/image" Target="../media/image7.png"/><Relationship Id="rId15" Type="http://schemas.openxmlformats.org/officeDocument/2006/relationships/image" Target="../media/image43.png"/><Relationship Id="rId10" Type="http://schemas.openxmlformats.org/officeDocument/2006/relationships/image" Target="../media/image41.png"/><Relationship Id="rId4" Type="http://schemas.microsoft.com/office/2007/relationships/hdphoto" Target="../media/hdphoto4.wdp"/><Relationship Id="rId9" Type="http://schemas.openxmlformats.org/officeDocument/2006/relationships/image" Target="../media/image40.png"/><Relationship Id="rId1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Google Shape;54;p13"/>
          <p:cNvPicPr preferRelativeResize="0"/>
          <p:nvPr/>
        </p:nvPicPr>
        <p:blipFill rotWithShape="1">
          <a:blip r:embed="rId3">
            <a:alphaModFix/>
            <a:duotone>
              <a:schemeClr val="bg2">
                <a:shade val="45000"/>
                <a:satMod val="135000"/>
              </a:schemeClr>
              <a:prstClr val="white"/>
            </a:duotone>
          </a:blip>
          <a:srcRect t="12501"/>
          <a:stretch/>
        </p:blipFill>
        <p:spPr>
          <a:xfrm>
            <a:off x="0" y="0"/>
            <a:ext cx="9144000" cy="3896446"/>
          </a:xfrm>
          <a:prstGeom prst="rect">
            <a:avLst/>
          </a:prstGeom>
          <a:noFill/>
          <a:ln>
            <a:noFill/>
          </a:ln>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881" t="24771" r="881" b="50000"/>
          <a:stretch/>
        </p:blipFill>
        <p:spPr>
          <a:xfrm>
            <a:off x="0" y="1975387"/>
            <a:ext cx="9144000" cy="1320896"/>
          </a:xfrm>
          <a:prstGeom prst="rect">
            <a:avLst/>
          </a:prstGeom>
        </p:spPr>
      </p:pic>
      <p:pic>
        <p:nvPicPr>
          <p:cNvPr id="2" name="1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96" y="2555293"/>
            <a:ext cx="9180000" cy="2644897"/>
          </a:xfrm>
          <a:prstGeom prst="rect">
            <a:avLst/>
          </a:prstGeom>
        </p:spPr>
      </p:pic>
      <p:sp>
        <p:nvSpPr>
          <p:cNvPr id="16" name="TextBox 15"/>
          <p:cNvSpPr txBox="1"/>
          <p:nvPr/>
        </p:nvSpPr>
        <p:spPr>
          <a:xfrm>
            <a:off x="87455" y="3150809"/>
            <a:ext cx="6659709" cy="1107996"/>
          </a:xfrm>
          <a:prstGeom prst="rect">
            <a:avLst/>
          </a:prstGeom>
          <a:noFill/>
        </p:spPr>
        <p:txBody>
          <a:bodyPr wrap="square" rtlCol="0">
            <a:spAutoFit/>
          </a:bodyPr>
          <a:lstStyle/>
          <a:p>
            <a:r>
              <a:rPr lang="es-CL" sz="3300" dirty="0">
                <a:solidFill>
                  <a:srgbClr val="50748A"/>
                </a:solidFill>
                <a:latin typeface="Garamond" panose="02020404030301010803" pitchFamily="18" charset="0"/>
                <a:ea typeface="Overpass Thin" charset="0"/>
                <a:cs typeface="Overpass Thin" charset="0"/>
              </a:rPr>
              <a:t>Cambios en Mercado por Nuevas Tasas de Referencia</a:t>
            </a: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475" y="4587946"/>
            <a:ext cx="1272261" cy="719663"/>
          </a:xfrm>
          <a:prstGeom prst="rect">
            <a:avLst/>
          </a:prstGeom>
        </p:spPr>
      </p:pic>
      <p:pic>
        <p:nvPicPr>
          <p:cNvPr id="8" name="Imagen 7"/>
          <p:cNvPicPr>
            <a:picLocks noChangeAspect="1"/>
          </p:cNvPicPr>
          <p:nvPr/>
        </p:nvPicPr>
        <p:blipFill>
          <a:blip r:embed="rId7"/>
          <a:stretch>
            <a:fillRect/>
          </a:stretch>
        </p:blipFill>
        <p:spPr>
          <a:xfrm>
            <a:off x="7069990" y="4731710"/>
            <a:ext cx="2074010" cy="302561"/>
          </a:xfrm>
          <a:prstGeom prst="rect">
            <a:avLst/>
          </a:prstGeom>
        </p:spPr>
      </p:pic>
    </p:spTree>
    <p:extLst>
      <p:ext uri="{BB962C8B-B14F-4D97-AF65-F5344CB8AC3E}">
        <p14:creationId xmlns:p14="http://schemas.microsoft.com/office/powerpoint/2010/main" val="142287348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797"/>
        <p:cNvGrpSpPr/>
        <p:nvPr/>
      </p:nvGrpSpPr>
      <p:grpSpPr>
        <a:xfrm>
          <a:off x="0" y="0"/>
          <a:ext cx="0" cy="0"/>
          <a:chOff x="0" y="0"/>
          <a:chExt cx="0" cy="0"/>
        </a:xfrm>
      </p:grpSpPr>
      <p:pic>
        <p:nvPicPr>
          <p:cNvPr id="7" name="Imagen 6"/>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Marker/>
                    </a14:imgEffect>
                    <a14:imgEffect>
                      <a14:colorTemperature colorTemp="1861"/>
                    </a14:imgEffect>
                    <a14:imgEffect>
                      <a14:saturation sat="0"/>
                    </a14:imgEffect>
                  </a14:imgLayer>
                </a14:imgProps>
              </a:ext>
            </a:extLst>
          </a:blip>
          <a:srcRect l="13413" r="15080"/>
          <a:stretch/>
        </p:blipFill>
        <p:spPr>
          <a:xfrm>
            <a:off x="6089073" y="0"/>
            <a:ext cx="3054927" cy="5143500"/>
          </a:xfrm>
          <a:prstGeom prst="rect">
            <a:avLst/>
          </a:prstGeom>
        </p:spPr>
      </p:pic>
      <p:sp>
        <p:nvSpPr>
          <p:cNvPr id="799" name="Google Shape;799;p14"/>
          <p:cNvSpPr txBox="1"/>
          <p:nvPr/>
        </p:nvSpPr>
        <p:spPr>
          <a:xfrm>
            <a:off x="313026" y="264215"/>
            <a:ext cx="7930137" cy="300938"/>
          </a:xfrm>
          <a:prstGeom prst="rect">
            <a:avLst/>
          </a:prstGeom>
          <a:noFill/>
          <a:ln>
            <a:noFill/>
          </a:ln>
        </p:spPr>
        <p:txBody>
          <a:bodyPr spcFirstLastPara="1" wrap="square" lIns="0" tIns="0" rIns="68550" bIns="0" anchor="ctr" anchorCtr="0">
            <a:noAutofit/>
          </a:bodyPr>
          <a:lstStyle/>
          <a:p>
            <a:pPr marL="0" marR="0" lvl="0" indent="0" algn="l" rtl="0">
              <a:lnSpc>
                <a:spcPct val="100000"/>
              </a:lnSpc>
              <a:spcBef>
                <a:spcPts val="0"/>
              </a:spcBef>
              <a:spcAft>
                <a:spcPts val="0"/>
              </a:spcAft>
              <a:buClr>
                <a:srgbClr val="000000"/>
              </a:buClr>
              <a:buSzPts val="1899"/>
              <a:buFont typeface="Arial"/>
              <a:buNone/>
            </a:pPr>
            <a:r>
              <a:rPr lang="es-CL" sz="2500" b="1" dirty="0">
                <a:solidFill>
                  <a:schemeClr val="accent1">
                    <a:lumMod val="50000"/>
                  </a:schemeClr>
                </a:solidFill>
                <a:latin typeface="Garamond" panose="02020404030301010803" pitchFamily="18" charset="0"/>
                <a:cs typeface="Poppins SemiBold"/>
                <a:sym typeface="Raleway"/>
              </a:rPr>
              <a:t>Derivados SOFR IRS.</a:t>
            </a:r>
            <a:endParaRPr sz="2500" b="1" dirty="0">
              <a:solidFill>
                <a:schemeClr val="accent1">
                  <a:lumMod val="50000"/>
                </a:schemeClr>
              </a:solidFill>
              <a:latin typeface="Garamond" panose="02020404030301010803" pitchFamily="18" charset="0"/>
              <a:cs typeface="Poppins SemiBold"/>
              <a:sym typeface="Raleway"/>
            </a:endParaRPr>
          </a:p>
        </p:txBody>
      </p:sp>
      <p:pic>
        <p:nvPicPr>
          <p:cNvPr id="8" name="Imagen 7"/>
          <p:cNvPicPr>
            <a:picLocks noChangeAspect="1"/>
          </p:cNvPicPr>
          <p:nvPr/>
        </p:nvPicPr>
        <p:blipFill>
          <a:blip r:embed="rId5">
            <a:clrChange>
              <a:clrFrom>
                <a:srgbClr val="FFFFFF"/>
              </a:clrFrom>
              <a:clrTo>
                <a:srgbClr val="FFFFFF">
                  <a:alpha val="0"/>
                </a:srgbClr>
              </a:clrTo>
            </a:clrChange>
          </a:blip>
          <a:stretch>
            <a:fillRect/>
          </a:stretch>
        </p:blipFill>
        <p:spPr>
          <a:xfrm>
            <a:off x="7069990" y="4731710"/>
            <a:ext cx="2074010" cy="302561"/>
          </a:xfrm>
          <a:prstGeom prst="rect">
            <a:avLst/>
          </a:prstGeom>
        </p:spPr>
      </p:pic>
      <p:grpSp>
        <p:nvGrpSpPr>
          <p:cNvPr id="16" name="Grupo 15"/>
          <p:cNvGrpSpPr/>
          <p:nvPr/>
        </p:nvGrpSpPr>
        <p:grpSpPr>
          <a:xfrm>
            <a:off x="2519429" y="665229"/>
            <a:ext cx="5997814" cy="320467"/>
            <a:chOff x="3754838" y="952487"/>
            <a:chExt cx="5997814" cy="320467"/>
          </a:xfrm>
        </p:grpSpPr>
        <p:sp>
          <p:nvSpPr>
            <p:cNvPr id="18" name="CuadroTexto 17"/>
            <p:cNvSpPr txBox="1"/>
            <p:nvPr/>
          </p:nvSpPr>
          <p:spPr>
            <a:xfrm>
              <a:off x="3754838" y="952487"/>
              <a:ext cx="3349407" cy="307777"/>
            </a:xfrm>
            <a:prstGeom prst="rect">
              <a:avLst/>
            </a:prstGeom>
            <a:gradFill flip="none" rotWithShape="1">
              <a:gsLst>
                <a:gs pos="0">
                  <a:schemeClr val="bg2">
                    <a:lumMod val="50000"/>
                    <a:lumOff val="50000"/>
                  </a:schemeClr>
                </a:gs>
                <a:gs pos="48000">
                  <a:schemeClr val="tx1">
                    <a:lumMod val="25000"/>
                    <a:lumOff val="75000"/>
                  </a:schemeClr>
                </a:gs>
                <a:gs pos="100000">
                  <a:schemeClr val="bg2">
                    <a:lumMod val="50000"/>
                    <a:lumOff val="50000"/>
                  </a:schemeClr>
                </a:gs>
              </a:gsLst>
              <a:lin ang="0" scaled="1"/>
              <a:tileRect/>
            </a:gradFill>
            <a:ln>
              <a:gradFill flip="none" rotWithShape="1">
                <a:gsLst>
                  <a:gs pos="0">
                    <a:schemeClr val="bg2">
                      <a:lumMod val="90000"/>
                      <a:lumOff val="10000"/>
                    </a:schemeClr>
                  </a:gs>
                  <a:gs pos="48000">
                    <a:schemeClr val="bg2">
                      <a:lumMod val="50000"/>
                      <a:lumOff val="50000"/>
                    </a:schemeClr>
                  </a:gs>
                  <a:gs pos="100000">
                    <a:schemeClr val="bg2">
                      <a:lumMod val="75000"/>
                      <a:lumOff val="25000"/>
                    </a:schemeClr>
                  </a:gs>
                </a:gsLst>
                <a:lin ang="2700000" scaled="1"/>
                <a:tileRect/>
              </a:gradFill>
            </a:ln>
          </p:spPr>
          <p:txBody>
            <a:bodyPr wrap="square" rtlCol="0">
              <a:spAutoFit/>
            </a:bodyPr>
            <a:lstStyle>
              <a:defPPr marR="0" lvl="0" algn="l" rtl="0">
                <a:lnSpc>
                  <a:spcPct val="100000"/>
                </a:lnSpc>
                <a:spcBef>
                  <a:spcPts val="0"/>
                </a:spcBef>
                <a:spcAft>
                  <a:spcPts val="0"/>
                </a:spcAft>
                <a:defRPr/>
              </a:defPPr>
              <a:lvl1pPr algn="ctr">
                <a:defRPr b="1">
                  <a:solidFill>
                    <a:schemeClr val="tx2">
                      <a:lumMod val="10000"/>
                    </a:schemeClr>
                  </a:solidFill>
                  <a:latin typeface="Garamond" panose="02020404030301010803" pitchFamily="18" charset="0"/>
                </a:defRPr>
              </a:lvl1pPr>
            </a:lstStyle>
            <a:p>
              <a:r>
                <a:rPr lang="es-CL" dirty="0"/>
                <a:t>Compuesta Diaria</a:t>
              </a:r>
              <a:endParaRPr lang="en-US" dirty="0"/>
            </a:p>
          </p:txBody>
        </p:sp>
        <p:sp>
          <p:nvSpPr>
            <p:cNvPr id="19" name="CuadroTexto 18"/>
            <p:cNvSpPr txBox="1"/>
            <p:nvPr/>
          </p:nvSpPr>
          <p:spPr>
            <a:xfrm>
              <a:off x="8033119" y="965177"/>
              <a:ext cx="1719533" cy="307777"/>
            </a:xfrm>
            <a:prstGeom prst="rect">
              <a:avLst/>
            </a:prstGeom>
            <a:gradFill flip="none" rotWithShape="1">
              <a:gsLst>
                <a:gs pos="0">
                  <a:schemeClr val="bg2">
                    <a:lumMod val="50000"/>
                    <a:lumOff val="50000"/>
                  </a:schemeClr>
                </a:gs>
                <a:gs pos="48000">
                  <a:schemeClr val="tx1">
                    <a:lumMod val="25000"/>
                    <a:lumOff val="75000"/>
                  </a:schemeClr>
                </a:gs>
                <a:gs pos="100000">
                  <a:schemeClr val="bg2">
                    <a:lumMod val="50000"/>
                    <a:lumOff val="50000"/>
                  </a:schemeClr>
                </a:gs>
              </a:gsLst>
              <a:lin ang="0" scaled="1"/>
              <a:tileRect/>
            </a:gradFill>
            <a:ln>
              <a:gradFill flip="none" rotWithShape="1">
                <a:gsLst>
                  <a:gs pos="0">
                    <a:schemeClr val="bg2">
                      <a:lumMod val="90000"/>
                      <a:lumOff val="10000"/>
                    </a:schemeClr>
                  </a:gs>
                  <a:gs pos="48000">
                    <a:schemeClr val="bg2">
                      <a:lumMod val="50000"/>
                      <a:lumOff val="50000"/>
                    </a:schemeClr>
                  </a:gs>
                  <a:gs pos="100000">
                    <a:schemeClr val="bg2">
                      <a:lumMod val="75000"/>
                      <a:lumOff val="25000"/>
                    </a:schemeClr>
                  </a:gs>
                </a:gsLst>
                <a:lin ang="2700000" scaled="1"/>
                <a:tileRect/>
              </a:gradFill>
            </a:ln>
          </p:spPr>
          <p:txBody>
            <a:bodyPr wrap="square" rtlCol="0">
              <a:spAutoFit/>
            </a:bodyPr>
            <a:lstStyle>
              <a:defPPr marR="0" lvl="0" algn="l" rtl="0">
                <a:lnSpc>
                  <a:spcPct val="100000"/>
                </a:lnSpc>
                <a:spcBef>
                  <a:spcPts val="0"/>
                </a:spcBef>
                <a:spcAft>
                  <a:spcPts val="0"/>
                </a:spcAft>
                <a:defRPr/>
              </a:defPPr>
              <a:lvl1pPr algn="ctr">
                <a:defRPr b="1">
                  <a:solidFill>
                    <a:schemeClr val="tx2">
                      <a:lumMod val="10000"/>
                    </a:schemeClr>
                  </a:solidFill>
                  <a:latin typeface="Garamond" panose="02020404030301010803" pitchFamily="18" charset="0"/>
                </a:defRPr>
              </a:lvl1pPr>
            </a:lstStyle>
            <a:p>
              <a:r>
                <a:rPr lang="es-CL" dirty="0"/>
                <a:t>Term SOFR</a:t>
              </a:r>
              <a:endParaRPr lang="en-US" dirty="0"/>
            </a:p>
          </p:txBody>
        </p:sp>
      </p:grpSp>
      <p:grpSp>
        <p:nvGrpSpPr>
          <p:cNvPr id="20" name="Grupo 19"/>
          <p:cNvGrpSpPr/>
          <p:nvPr/>
        </p:nvGrpSpPr>
        <p:grpSpPr>
          <a:xfrm>
            <a:off x="3135384" y="1051992"/>
            <a:ext cx="1826699" cy="1477328"/>
            <a:chOff x="918658" y="1645268"/>
            <a:chExt cx="1826699" cy="1477328"/>
          </a:xfrm>
        </p:grpSpPr>
        <p:sp>
          <p:nvSpPr>
            <p:cNvPr id="21" name="CuadroTexto 20"/>
            <p:cNvSpPr txBox="1"/>
            <p:nvPr/>
          </p:nvSpPr>
          <p:spPr>
            <a:xfrm>
              <a:off x="918658" y="1645268"/>
              <a:ext cx="1826698" cy="1477328"/>
            </a:xfrm>
            <a:prstGeom prst="rect">
              <a:avLst/>
            </a:prstGeom>
            <a:gradFill flip="none" rotWithShape="1">
              <a:gsLst>
                <a:gs pos="0">
                  <a:schemeClr val="bg2">
                    <a:lumMod val="10000"/>
                    <a:lumOff val="90000"/>
                  </a:schemeClr>
                </a:gs>
                <a:gs pos="48000">
                  <a:schemeClr val="tx1">
                    <a:lumMod val="10000"/>
                    <a:lumOff val="90000"/>
                  </a:schemeClr>
                </a:gs>
                <a:gs pos="100000">
                  <a:schemeClr val="bg1"/>
                </a:gs>
              </a:gsLst>
              <a:lin ang="0" scaled="1"/>
              <a:tileRect/>
            </a:gradFill>
            <a:ln>
              <a:gradFill flip="none" rotWithShape="1">
                <a:gsLst>
                  <a:gs pos="0">
                    <a:schemeClr val="bg2">
                      <a:lumMod val="90000"/>
                      <a:lumOff val="10000"/>
                    </a:schemeClr>
                  </a:gs>
                  <a:gs pos="48000">
                    <a:schemeClr val="bg2">
                      <a:lumMod val="50000"/>
                      <a:lumOff val="50000"/>
                    </a:schemeClr>
                  </a:gs>
                  <a:gs pos="100000">
                    <a:schemeClr val="bg2">
                      <a:lumMod val="25000"/>
                      <a:lumOff val="75000"/>
                    </a:schemeClr>
                  </a:gs>
                </a:gsLst>
                <a:lin ang="2700000" scaled="1"/>
                <a:tileRect/>
              </a:gradFill>
            </a:ln>
          </p:spPr>
          <p:txBody>
            <a:bodyPr wrap="square" rtlCol="0">
              <a:spAutoFit/>
            </a:bodyPr>
            <a:lstStyle/>
            <a:p>
              <a:endParaRPr lang="es-CL" sz="1000" b="1" dirty="0">
                <a:solidFill>
                  <a:schemeClr val="bg2">
                    <a:lumMod val="90000"/>
                    <a:lumOff val="10000"/>
                  </a:schemeClr>
                </a:solidFill>
                <a:latin typeface="Garamond" panose="02020404030301010803" pitchFamily="18" charset="0"/>
              </a:endParaRPr>
            </a:p>
            <a:p>
              <a:r>
                <a:rPr lang="es-CL" sz="1000" b="1" dirty="0">
                  <a:solidFill>
                    <a:schemeClr val="bg2">
                      <a:lumMod val="90000"/>
                      <a:lumOff val="10000"/>
                    </a:schemeClr>
                  </a:solidFill>
                  <a:latin typeface="Garamond" panose="02020404030301010803" pitchFamily="18" charset="0"/>
                </a:rPr>
                <a:t>K *</a:t>
              </a:r>
            </a:p>
            <a:p>
              <a:endParaRPr lang="es-CL" sz="1000" b="1" dirty="0">
                <a:solidFill>
                  <a:schemeClr val="bg2">
                    <a:lumMod val="90000"/>
                    <a:lumOff val="10000"/>
                  </a:schemeClr>
                </a:solidFill>
                <a:latin typeface="Garamond" panose="02020404030301010803" pitchFamily="18" charset="0"/>
              </a:endParaRPr>
            </a:p>
            <a:p>
              <a:endParaRPr lang="es-CL" sz="1000" b="1" dirty="0">
                <a:solidFill>
                  <a:schemeClr val="bg2">
                    <a:lumMod val="90000"/>
                    <a:lumOff val="10000"/>
                  </a:schemeClr>
                </a:solidFill>
                <a:latin typeface="Garamond" panose="02020404030301010803" pitchFamily="18" charset="0"/>
              </a:endParaRPr>
            </a:p>
            <a:p>
              <a:r>
                <a:rPr lang="es-CL" sz="1000" b="1" dirty="0">
                  <a:solidFill>
                    <a:schemeClr val="bg2">
                      <a:lumMod val="90000"/>
                      <a:lumOff val="10000"/>
                    </a:schemeClr>
                  </a:solidFill>
                  <a:latin typeface="Garamond" panose="02020404030301010803" pitchFamily="18" charset="0"/>
                </a:rPr>
                <a:t>K=Capital.</a:t>
              </a:r>
            </a:p>
            <a:p>
              <a:r>
                <a:rPr lang="es-CL" sz="1000" b="1" i="1" dirty="0">
                  <a:solidFill>
                    <a:schemeClr val="bg2">
                      <a:lumMod val="90000"/>
                      <a:lumOff val="10000"/>
                    </a:schemeClr>
                  </a:solidFill>
                  <a:latin typeface="Garamond" panose="02020404030301010803" pitchFamily="18" charset="0"/>
                </a:rPr>
                <a:t>i= </a:t>
              </a:r>
              <a:r>
                <a:rPr lang="es-CL" sz="1000" b="1" dirty="0">
                  <a:solidFill>
                    <a:schemeClr val="bg2">
                      <a:lumMod val="90000"/>
                      <a:lumOff val="10000"/>
                    </a:schemeClr>
                  </a:solidFill>
                  <a:latin typeface="Garamond" panose="02020404030301010803" pitchFamily="18" charset="0"/>
                </a:rPr>
                <a:t>días hábiles del período</a:t>
              </a:r>
              <a:endParaRPr lang="es-CL" sz="1000" b="1" i="1" dirty="0">
                <a:solidFill>
                  <a:schemeClr val="bg2">
                    <a:lumMod val="90000"/>
                    <a:lumOff val="10000"/>
                  </a:schemeClr>
                </a:solidFill>
                <a:latin typeface="Garamond" panose="02020404030301010803" pitchFamily="18" charset="0"/>
              </a:endParaRPr>
            </a:p>
            <a:p>
              <a:r>
                <a:rPr lang="es-CL" sz="1000" b="1" dirty="0">
                  <a:solidFill>
                    <a:schemeClr val="bg2">
                      <a:lumMod val="90000"/>
                      <a:lumOff val="10000"/>
                    </a:schemeClr>
                  </a:solidFill>
                  <a:latin typeface="Garamond" panose="02020404030301010803" pitchFamily="18" charset="0"/>
                </a:rPr>
                <a:t>SOFR= Tasa SOFR día </a:t>
              </a:r>
              <a:r>
                <a:rPr lang="es-CL" sz="1000" b="1" i="1" dirty="0">
                  <a:solidFill>
                    <a:schemeClr val="bg2">
                      <a:lumMod val="90000"/>
                      <a:lumOff val="10000"/>
                    </a:schemeClr>
                  </a:solidFill>
                  <a:latin typeface="Garamond" panose="02020404030301010803" pitchFamily="18" charset="0"/>
                </a:rPr>
                <a:t>i</a:t>
              </a:r>
            </a:p>
            <a:p>
              <a:r>
                <a:rPr lang="es-CL" sz="1000" b="1" dirty="0">
                  <a:solidFill>
                    <a:schemeClr val="bg2">
                      <a:lumMod val="90000"/>
                      <a:lumOff val="10000"/>
                    </a:schemeClr>
                  </a:solidFill>
                  <a:latin typeface="Garamond" panose="02020404030301010803" pitchFamily="18" charset="0"/>
                </a:rPr>
                <a:t>n= Días calendario para día </a:t>
              </a:r>
              <a:r>
                <a:rPr lang="es-CL" sz="1000" b="1" i="1" dirty="0">
                  <a:solidFill>
                    <a:schemeClr val="bg2">
                      <a:lumMod val="90000"/>
                      <a:lumOff val="10000"/>
                    </a:schemeClr>
                  </a:solidFill>
                  <a:latin typeface="Garamond" panose="02020404030301010803" pitchFamily="18" charset="0"/>
                </a:rPr>
                <a:t>i</a:t>
              </a:r>
              <a:r>
                <a:rPr lang="es-CL" sz="1000" b="1" dirty="0">
                  <a:solidFill>
                    <a:schemeClr val="bg2">
                      <a:lumMod val="90000"/>
                      <a:lumOff val="10000"/>
                    </a:schemeClr>
                  </a:solidFill>
                  <a:latin typeface="Garamond" panose="02020404030301010803" pitchFamily="18" charset="0"/>
                </a:rPr>
                <a:t> .</a:t>
              </a:r>
            </a:p>
            <a:p>
              <a:r>
                <a:rPr lang="es-CL" sz="1000" b="1" dirty="0">
                  <a:solidFill>
                    <a:schemeClr val="bg2">
                      <a:lumMod val="90000"/>
                      <a:lumOff val="10000"/>
                    </a:schemeClr>
                  </a:solidFill>
                  <a:latin typeface="Garamond" panose="02020404030301010803" pitchFamily="18" charset="0"/>
                </a:rPr>
                <a:t>d= Días totales cuota.</a:t>
              </a:r>
              <a:endParaRPr lang="en-US" sz="1000" b="1" dirty="0">
                <a:solidFill>
                  <a:schemeClr val="bg2">
                    <a:lumMod val="90000"/>
                    <a:lumOff val="10000"/>
                  </a:schemeClr>
                </a:solidFill>
                <a:latin typeface="Garamond" panose="02020404030301010803" pitchFamily="18" charset="0"/>
              </a:endParaRPr>
            </a:p>
          </p:txBody>
        </p:sp>
        <p:pic>
          <p:nvPicPr>
            <p:cNvPr id="22" name="Imagen 21"/>
            <p:cNvPicPr>
              <a:picLocks noChangeAspect="1"/>
            </p:cNvPicPr>
            <p:nvPr/>
          </p:nvPicPr>
          <p:blipFill>
            <a:blip r:embed="rId6">
              <a:clrChange>
                <a:clrFrom>
                  <a:srgbClr val="FFFFFF"/>
                </a:clrFrom>
                <a:clrTo>
                  <a:srgbClr val="FFFFFF">
                    <a:alpha val="0"/>
                  </a:srgbClr>
                </a:clrTo>
              </a:clrChange>
              <a:duotone>
                <a:prstClr val="black"/>
                <a:schemeClr val="accent1">
                  <a:tint val="45000"/>
                  <a:satMod val="400000"/>
                </a:schemeClr>
              </a:duotone>
            </a:blip>
            <a:stretch>
              <a:fillRect/>
            </a:stretch>
          </p:blipFill>
          <p:spPr>
            <a:xfrm>
              <a:off x="1176953" y="1717171"/>
              <a:ext cx="1568404" cy="421509"/>
            </a:xfrm>
            <a:prstGeom prst="rect">
              <a:avLst/>
            </a:prstGeom>
          </p:spPr>
        </p:pic>
      </p:grpSp>
      <mc:AlternateContent xmlns:mc="http://schemas.openxmlformats.org/markup-compatibility/2006" xmlns:a14="http://schemas.microsoft.com/office/drawing/2010/main">
        <mc:Choice Requires="a14">
          <p:sp>
            <p:nvSpPr>
              <p:cNvPr id="23" name="CuadroTexto 22"/>
              <p:cNvSpPr txBox="1"/>
              <p:nvPr/>
            </p:nvSpPr>
            <p:spPr>
              <a:xfrm>
                <a:off x="6328705" y="1053101"/>
                <a:ext cx="2512215" cy="1210396"/>
              </a:xfrm>
              <a:prstGeom prst="rect">
                <a:avLst/>
              </a:prstGeom>
              <a:noFill/>
              <a:ln>
                <a:gradFill flip="none" rotWithShape="1">
                  <a:gsLst>
                    <a:gs pos="0">
                      <a:schemeClr val="bg2">
                        <a:lumMod val="90000"/>
                        <a:lumOff val="10000"/>
                      </a:schemeClr>
                    </a:gs>
                    <a:gs pos="48000">
                      <a:schemeClr val="bg2">
                        <a:lumMod val="50000"/>
                        <a:lumOff val="50000"/>
                      </a:schemeClr>
                    </a:gs>
                    <a:gs pos="100000">
                      <a:schemeClr val="bg2">
                        <a:lumMod val="25000"/>
                        <a:lumOff val="75000"/>
                      </a:schemeClr>
                    </a:gs>
                  </a:gsLst>
                  <a:lin ang="2700000" scaled="1"/>
                  <a:tileRect/>
                </a:gradFill>
              </a:ln>
            </p:spPr>
            <p:txBody>
              <a:bodyPr wrap="square" rtlCol="0">
                <a:spAutoFit/>
              </a:bodyPr>
              <a:lstStyle/>
              <a:p>
                <a:pPr algn="ctr"/>
                <a14:m>
                  <m:oMath xmlns:m="http://schemas.openxmlformats.org/officeDocument/2006/math">
                    <m:r>
                      <a:rPr lang="es-CL" b="1" i="1" smtClean="0">
                        <a:solidFill>
                          <a:schemeClr val="bg2">
                            <a:lumMod val="90000"/>
                            <a:lumOff val="10000"/>
                          </a:schemeClr>
                        </a:solidFill>
                        <a:latin typeface="Cambria Math" panose="02040503050406030204" pitchFamily="18" charset="0"/>
                      </a:rPr>
                      <m:t>𝑲</m:t>
                    </m:r>
                    <m:r>
                      <a:rPr lang="es-CL" b="1" i="1" smtClean="0">
                        <a:solidFill>
                          <a:schemeClr val="bg2">
                            <a:lumMod val="90000"/>
                            <a:lumOff val="10000"/>
                          </a:schemeClr>
                        </a:solidFill>
                        <a:latin typeface="Cambria Math" panose="02040503050406030204" pitchFamily="18" charset="0"/>
                      </a:rPr>
                      <m:t> ∗ </m:t>
                    </m:r>
                    <m:d>
                      <m:dPr>
                        <m:ctrlPr>
                          <a:rPr lang="es-CL" b="1" i="1" smtClean="0">
                            <a:solidFill>
                              <a:schemeClr val="bg2">
                                <a:lumMod val="90000"/>
                                <a:lumOff val="10000"/>
                              </a:schemeClr>
                            </a:solidFill>
                            <a:latin typeface="Cambria Math" panose="02040503050406030204" pitchFamily="18" charset="0"/>
                          </a:rPr>
                        </m:ctrlPr>
                      </m:dPr>
                      <m:e>
                        <m:r>
                          <a:rPr lang="es-CL" b="1" i="1" smtClean="0">
                            <a:solidFill>
                              <a:schemeClr val="bg2">
                                <a:lumMod val="90000"/>
                                <a:lumOff val="10000"/>
                              </a:schemeClr>
                            </a:solidFill>
                            <a:latin typeface="Cambria Math" panose="02040503050406030204" pitchFamily="18" charset="0"/>
                          </a:rPr>
                          <m:t>𝑹</m:t>
                        </m:r>
                        <m:r>
                          <a:rPr lang="es-CL" b="1" i="1" smtClean="0">
                            <a:solidFill>
                              <a:schemeClr val="bg2">
                                <a:lumMod val="90000"/>
                                <a:lumOff val="10000"/>
                              </a:schemeClr>
                            </a:solidFill>
                            <a:latin typeface="Cambria Math" panose="02040503050406030204" pitchFamily="18" charset="0"/>
                          </a:rPr>
                          <m:t>+</m:t>
                        </m:r>
                        <m:r>
                          <a:rPr lang="es-CL" b="1" i="1" smtClean="0">
                            <a:solidFill>
                              <a:schemeClr val="bg2">
                                <a:lumMod val="90000"/>
                                <a:lumOff val="10000"/>
                              </a:schemeClr>
                            </a:solidFill>
                            <a:latin typeface="Cambria Math" panose="02040503050406030204" pitchFamily="18" charset="0"/>
                          </a:rPr>
                          <m:t>𝑿</m:t>
                        </m:r>
                      </m:e>
                    </m:d>
                    <m:r>
                      <a:rPr lang="es-CL" b="1" i="0" smtClean="0">
                        <a:solidFill>
                          <a:schemeClr val="bg2">
                            <a:lumMod val="90000"/>
                            <a:lumOff val="10000"/>
                          </a:schemeClr>
                        </a:solidFill>
                        <a:latin typeface="Cambria Math" panose="02040503050406030204" pitchFamily="18" charset="0"/>
                      </a:rPr>
                      <m:t>∗</m:t>
                    </m:r>
                    <m:f>
                      <m:fPr>
                        <m:ctrlPr>
                          <a:rPr lang="es-CL" b="1" i="1" smtClean="0">
                            <a:solidFill>
                              <a:schemeClr val="bg2">
                                <a:lumMod val="90000"/>
                                <a:lumOff val="10000"/>
                              </a:schemeClr>
                            </a:solidFill>
                            <a:latin typeface="Cambria Math" panose="02040503050406030204" pitchFamily="18" charset="0"/>
                          </a:rPr>
                        </m:ctrlPr>
                      </m:fPr>
                      <m:num>
                        <m:r>
                          <a:rPr lang="es-CL" b="1" i="1" smtClean="0">
                            <a:solidFill>
                              <a:schemeClr val="bg2">
                                <a:lumMod val="90000"/>
                                <a:lumOff val="10000"/>
                              </a:schemeClr>
                            </a:solidFill>
                            <a:latin typeface="Cambria Math" panose="02040503050406030204" pitchFamily="18" charset="0"/>
                          </a:rPr>
                          <m:t>𝑫</m:t>
                        </m:r>
                      </m:num>
                      <m:den>
                        <m:r>
                          <a:rPr lang="es-CL" b="1" i="1" smtClean="0">
                            <a:solidFill>
                              <a:schemeClr val="bg2">
                                <a:lumMod val="90000"/>
                                <a:lumOff val="10000"/>
                              </a:schemeClr>
                            </a:solidFill>
                            <a:latin typeface="Cambria Math" panose="02040503050406030204" pitchFamily="18" charset="0"/>
                          </a:rPr>
                          <m:t>𝟑𝟔𝟎</m:t>
                        </m:r>
                      </m:den>
                    </m:f>
                  </m:oMath>
                </a14:m>
                <a:r>
                  <a:rPr lang="en-US" b="1" dirty="0">
                    <a:solidFill>
                      <a:schemeClr val="bg2">
                        <a:lumMod val="90000"/>
                        <a:lumOff val="10000"/>
                      </a:schemeClr>
                    </a:solidFill>
                    <a:latin typeface="Garamond" panose="02020404030301010803" pitchFamily="18" charset="0"/>
                  </a:rPr>
                  <a:t> </a:t>
                </a:r>
              </a:p>
              <a:p>
                <a:endParaRPr lang="es-CL" sz="1050" b="1" dirty="0">
                  <a:solidFill>
                    <a:schemeClr val="bg2">
                      <a:lumMod val="90000"/>
                      <a:lumOff val="10000"/>
                    </a:schemeClr>
                  </a:solidFill>
                  <a:latin typeface="Garamond" panose="02020404030301010803" pitchFamily="18" charset="0"/>
                </a:endParaRPr>
              </a:p>
              <a:p>
                <a:r>
                  <a:rPr lang="es-CL" sz="1050" b="1" dirty="0">
                    <a:solidFill>
                      <a:schemeClr val="bg2">
                        <a:lumMod val="90000"/>
                        <a:lumOff val="10000"/>
                      </a:schemeClr>
                    </a:solidFill>
                    <a:latin typeface="Garamond" panose="02020404030301010803" pitchFamily="18" charset="0"/>
                  </a:rPr>
                  <a:t>K=Capital.</a:t>
                </a:r>
              </a:p>
              <a:p>
                <a:r>
                  <a:rPr lang="es-CL" sz="1050" b="1" dirty="0">
                    <a:solidFill>
                      <a:schemeClr val="bg2">
                        <a:lumMod val="90000"/>
                        <a:lumOff val="10000"/>
                      </a:schemeClr>
                    </a:solidFill>
                    <a:latin typeface="Garamond" panose="02020404030301010803" pitchFamily="18" charset="0"/>
                  </a:rPr>
                  <a:t>R= Tasa de Referencia SOFR.</a:t>
                </a:r>
              </a:p>
              <a:p>
                <a:r>
                  <a:rPr lang="es-CL" sz="1050" b="1" dirty="0">
                    <a:solidFill>
                      <a:schemeClr val="bg2">
                        <a:lumMod val="90000"/>
                        <a:lumOff val="10000"/>
                      </a:schemeClr>
                    </a:solidFill>
                    <a:latin typeface="Garamond" panose="02020404030301010803" pitchFamily="18" charset="0"/>
                  </a:rPr>
                  <a:t>X= Spread.</a:t>
                </a:r>
              </a:p>
              <a:p>
                <a:r>
                  <a:rPr lang="es-CL" sz="1050" b="1" dirty="0">
                    <a:solidFill>
                      <a:schemeClr val="bg2">
                        <a:lumMod val="90000"/>
                        <a:lumOff val="10000"/>
                      </a:schemeClr>
                    </a:solidFill>
                    <a:latin typeface="Garamond" panose="02020404030301010803" pitchFamily="18" charset="0"/>
                  </a:rPr>
                  <a:t>D= </a:t>
                </a:r>
                <a:r>
                  <a:rPr lang="es-CL" sz="1050" b="1" dirty="0" err="1">
                    <a:solidFill>
                      <a:schemeClr val="bg2">
                        <a:lumMod val="90000"/>
                        <a:lumOff val="10000"/>
                      </a:schemeClr>
                    </a:solidFill>
                    <a:latin typeface="Garamond" panose="02020404030301010803" pitchFamily="18" charset="0"/>
                  </a:rPr>
                  <a:t>Dias</a:t>
                </a:r>
                <a:r>
                  <a:rPr lang="es-CL" sz="1050" b="1" dirty="0">
                    <a:solidFill>
                      <a:schemeClr val="bg2">
                        <a:lumMod val="90000"/>
                        <a:lumOff val="10000"/>
                      </a:schemeClr>
                    </a:solidFill>
                    <a:latin typeface="Garamond" panose="02020404030301010803" pitchFamily="18" charset="0"/>
                  </a:rPr>
                  <a:t> Efectivos.</a:t>
                </a:r>
                <a:endParaRPr lang="en-US" sz="1050" b="1" dirty="0">
                  <a:solidFill>
                    <a:schemeClr val="bg2">
                      <a:lumMod val="90000"/>
                      <a:lumOff val="10000"/>
                    </a:schemeClr>
                  </a:solidFill>
                  <a:latin typeface="Garamond" panose="02020404030301010803" pitchFamily="18" charset="0"/>
                </a:endParaRPr>
              </a:p>
            </p:txBody>
          </p:sp>
        </mc:Choice>
        <mc:Fallback xmlns="">
          <p:sp>
            <p:nvSpPr>
              <p:cNvPr id="23" name="CuadroTexto 22"/>
              <p:cNvSpPr txBox="1">
                <a:spLocks noRot="1" noChangeAspect="1" noMove="1" noResize="1" noEditPoints="1" noAdjustHandles="1" noChangeArrowheads="1" noChangeShapeType="1" noTextEdit="1"/>
              </p:cNvSpPr>
              <p:nvPr/>
            </p:nvSpPr>
            <p:spPr>
              <a:xfrm>
                <a:off x="6328705" y="1053101"/>
                <a:ext cx="2512215" cy="1210396"/>
              </a:xfrm>
              <a:prstGeom prst="rect">
                <a:avLst/>
              </a:prstGeom>
              <a:blipFill rotWithShape="0">
                <a:blip r:embed="rId7"/>
                <a:stretch>
                  <a:fillRect b="-1500"/>
                </a:stretch>
              </a:blipFill>
              <a:ln>
                <a:gradFill flip="none" rotWithShape="1">
                  <a:gsLst>
                    <a:gs pos="0">
                      <a:schemeClr val="bg2">
                        <a:lumMod val="90000"/>
                        <a:lumOff val="10000"/>
                      </a:schemeClr>
                    </a:gs>
                    <a:gs pos="48000">
                      <a:schemeClr val="bg2">
                        <a:lumMod val="50000"/>
                        <a:lumOff val="50000"/>
                      </a:schemeClr>
                    </a:gs>
                    <a:gs pos="100000">
                      <a:schemeClr val="bg2">
                        <a:lumMod val="25000"/>
                        <a:lumOff val="75000"/>
                      </a:schemeClr>
                    </a:gs>
                  </a:gsLst>
                  <a:lin ang="2700000" scaled="1"/>
                  <a:tileRect/>
                </a:gradFill>
              </a:ln>
            </p:spPr>
            <p:txBody>
              <a:bodyPr/>
              <a:lstStyle/>
              <a:p>
                <a:r>
                  <a:rPr lang="en-US">
                    <a:noFill/>
                  </a:rPr>
                  <a:t> </a:t>
                </a:r>
              </a:p>
            </p:txBody>
          </p:sp>
        </mc:Fallback>
      </mc:AlternateContent>
      <p:sp>
        <p:nvSpPr>
          <p:cNvPr id="24" name="CuadroTexto 23"/>
          <p:cNvSpPr txBox="1"/>
          <p:nvPr/>
        </p:nvSpPr>
        <p:spPr>
          <a:xfrm>
            <a:off x="2903769" y="2571750"/>
            <a:ext cx="2512215" cy="307777"/>
          </a:xfrm>
          <a:prstGeom prst="rect">
            <a:avLst/>
          </a:prstGeom>
          <a:gradFill flip="none" rotWithShape="1">
            <a:gsLst>
              <a:gs pos="0">
                <a:schemeClr val="bg2">
                  <a:lumMod val="10000"/>
                  <a:lumOff val="90000"/>
                </a:schemeClr>
              </a:gs>
              <a:gs pos="48000">
                <a:schemeClr val="tx1">
                  <a:lumMod val="10000"/>
                  <a:lumOff val="90000"/>
                </a:schemeClr>
              </a:gs>
              <a:gs pos="100000">
                <a:schemeClr val="bg1"/>
              </a:gs>
            </a:gsLst>
            <a:lin ang="0" scaled="1"/>
            <a:tileRect/>
          </a:gradFill>
          <a:ln>
            <a:gradFill flip="none" rotWithShape="1">
              <a:gsLst>
                <a:gs pos="0">
                  <a:schemeClr val="bg2">
                    <a:lumMod val="90000"/>
                    <a:lumOff val="10000"/>
                  </a:schemeClr>
                </a:gs>
                <a:gs pos="48000">
                  <a:schemeClr val="bg2">
                    <a:lumMod val="50000"/>
                    <a:lumOff val="50000"/>
                  </a:schemeClr>
                </a:gs>
                <a:gs pos="100000">
                  <a:schemeClr val="bg2">
                    <a:lumMod val="25000"/>
                    <a:lumOff val="75000"/>
                  </a:schemeClr>
                </a:gs>
              </a:gsLst>
              <a:lin ang="2700000" scaled="1"/>
              <a:tileRect/>
            </a:gradFill>
          </a:ln>
        </p:spPr>
        <p:txBody>
          <a:bodyPr wrap="square" rtlCol="0">
            <a:spAutoFit/>
          </a:bodyPr>
          <a:lstStyle/>
          <a:p>
            <a:pPr algn="ctr"/>
            <a:r>
              <a:rPr lang="es-CL" b="1" dirty="0">
                <a:solidFill>
                  <a:schemeClr val="bg2">
                    <a:lumMod val="90000"/>
                    <a:lumOff val="10000"/>
                  </a:schemeClr>
                </a:solidFill>
                <a:latin typeface="Garamond" panose="02020404030301010803" pitchFamily="18" charset="0"/>
              </a:rPr>
              <a:t>No Aplica</a:t>
            </a:r>
            <a:endParaRPr lang="en-US" b="1" dirty="0">
              <a:solidFill>
                <a:schemeClr val="bg2">
                  <a:lumMod val="90000"/>
                  <a:lumOff val="10000"/>
                </a:schemeClr>
              </a:solidFill>
              <a:latin typeface="Garamond" panose="02020404030301010803" pitchFamily="18" charset="0"/>
            </a:endParaRPr>
          </a:p>
        </p:txBody>
      </p:sp>
      <p:sp>
        <p:nvSpPr>
          <p:cNvPr id="25" name="CuadroTexto 24"/>
          <p:cNvSpPr txBox="1"/>
          <p:nvPr/>
        </p:nvSpPr>
        <p:spPr>
          <a:xfrm>
            <a:off x="6328705" y="2571742"/>
            <a:ext cx="2512215" cy="307777"/>
          </a:xfrm>
          <a:prstGeom prst="rect">
            <a:avLst/>
          </a:prstGeom>
          <a:noFill/>
          <a:ln>
            <a:gradFill flip="none" rotWithShape="1">
              <a:gsLst>
                <a:gs pos="0">
                  <a:schemeClr val="bg2">
                    <a:lumMod val="90000"/>
                    <a:lumOff val="10000"/>
                  </a:schemeClr>
                </a:gs>
                <a:gs pos="48000">
                  <a:schemeClr val="bg2">
                    <a:lumMod val="50000"/>
                    <a:lumOff val="50000"/>
                  </a:schemeClr>
                </a:gs>
                <a:gs pos="100000">
                  <a:schemeClr val="bg2">
                    <a:lumMod val="25000"/>
                    <a:lumOff val="75000"/>
                  </a:schemeClr>
                </a:gs>
              </a:gsLst>
              <a:lin ang="2700000" scaled="1"/>
              <a:tileRect/>
            </a:gradFill>
          </a:ln>
        </p:spPr>
        <p:txBody>
          <a:bodyPr wrap="square" rtlCol="0">
            <a:spAutoFit/>
          </a:bodyPr>
          <a:lstStyle/>
          <a:p>
            <a:pPr algn="ctr"/>
            <a:r>
              <a:rPr lang="es-CL" b="1" dirty="0">
                <a:solidFill>
                  <a:schemeClr val="bg2">
                    <a:lumMod val="90000"/>
                    <a:lumOff val="10000"/>
                  </a:schemeClr>
                </a:solidFill>
                <a:latin typeface="Garamond" panose="02020404030301010803" pitchFamily="18" charset="0"/>
              </a:rPr>
              <a:t>No Aplica</a:t>
            </a:r>
            <a:endParaRPr lang="en-US" b="1" dirty="0">
              <a:solidFill>
                <a:schemeClr val="bg2">
                  <a:lumMod val="90000"/>
                  <a:lumOff val="10000"/>
                </a:schemeClr>
              </a:solidFill>
              <a:latin typeface="Garamond" panose="02020404030301010803" pitchFamily="18" charset="0"/>
            </a:endParaRPr>
          </a:p>
        </p:txBody>
      </p:sp>
      <p:sp>
        <p:nvSpPr>
          <p:cNvPr id="26" name="CuadroTexto 25"/>
          <p:cNvSpPr txBox="1"/>
          <p:nvPr/>
        </p:nvSpPr>
        <p:spPr>
          <a:xfrm>
            <a:off x="2903769" y="2920893"/>
            <a:ext cx="2512215" cy="430887"/>
          </a:xfrm>
          <a:prstGeom prst="rect">
            <a:avLst/>
          </a:prstGeom>
          <a:gradFill flip="none" rotWithShape="1">
            <a:gsLst>
              <a:gs pos="0">
                <a:schemeClr val="bg2">
                  <a:lumMod val="10000"/>
                  <a:lumOff val="90000"/>
                </a:schemeClr>
              </a:gs>
              <a:gs pos="48000">
                <a:schemeClr val="tx1">
                  <a:lumMod val="10000"/>
                  <a:lumOff val="90000"/>
                </a:schemeClr>
              </a:gs>
              <a:gs pos="100000">
                <a:schemeClr val="bg1"/>
              </a:gs>
            </a:gsLst>
            <a:lin ang="0" scaled="1"/>
            <a:tileRect/>
          </a:gradFill>
          <a:ln>
            <a:gradFill flip="none" rotWithShape="1">
              <a:gsLst>
                <a:gs pos="0">
                  <a:schemeClr val="bg2">
                    <a:lumMod val="90000"/>
                    <a:lumOff val="10000"/>
                  </a:schemeClr>
                </a:gs>
                <a:gs pos="48000">
                  <a:schemeClr val="bg2">
                    <a:lumMod val="50000"/>
                    <a:lumOff val="50000"/>
                  </a:schemeClr>
                </a:gs>
                <a:gs pos="100000">
                  <a:schemeClr val="bg2">
                    <a:lumMod val="25000"/>
                    <a:lumOff val="75000"/>
                  </a:schemeClr>
                </a:gs>
              </a:gsLst>
              <a:lin ang="2700000" scaled="1"/>
              <a:tileRect/>
            </a:gradFill>
          </a:ln>
        </p:spPr>
        <p:txBody>
          <a:bodyPr wrap="square" rtlCol="0">
            <a:spAutoFit/>
          </a:bodyPr>
          <a:lstStyle>
            <a:defPPr marR="0" lvl="0" algn="l" rtl="0">
              <a:lnSpc>
                <a:spcPct val="100000"/>
              </a:lnSpc>
              <a:spcBef>
                <a:spcPts val="0"/>
              </a:spcBef>
              <a:spcAft>
                <a:spcPts val="0"/>
              </a:spcAft>
            </a:defPPr>
            <a:lvl1pPr algn="ctr">
              <a:defRPr sz="1050" b="1">
                <a:solidFill>
                  <a:schemeClr val="bg2">
                    <a:lumMod val="90000"/>
                    <a:lumOff val="10000"/>
                  </a:schemeClr>
                </a:solidFill>
                <a:latin typeface="Garamond" panose="02020404030301010803" pitchFamily="18" charset="0"/>
              </a:defRPr>
            </a:lvl1pPr>
          </a:lstStyle>
          <a:p>
            <a:r>
              <a:rPr lang="es-CL" dirty="0" err="1"/>
              <a:t>LookBack</a:t>
            </a:r>
            <a:r>
              <a:rPr lang="es-CL" dirty="0"/>
              <a:t> -2</a:t>
            </a:r>
          </a:p>
          <a:p>
            <a:r>
              <a:rPr lang="es-CL" dirty="0" err="1"/>
              <a:t>Payment</a:t>
            </a:r>
            <a:r>
              <a:rPr lang="es-CL" dirty="0"/>
              <a:t> T+0 (T+2)</a:t>
            </a:r>
            <a:endParaRPr lang="en-US" dirty="0"/>
          </a:p>
        </p:txBody>
      </p:sp>
      <p:sp>
        <p:nvSpPr>
          <p:cNvPr id="27" name="CuadroTexto 26"/>
          <p:cNvSpPr txBox="1"/>
          <p:nvPr/>
        </p:nvSpPr>
        <p:spPr>
          <a:xfrm>
            <a:off x="6328705" y="2932389"/>
            <a:ext cx="2512216" cy="415498"/>
          </a:xfrm>
          <a:prstGeom prst="rect">
            <a:avLst/>
          </a:prstGeom>
          <a:noFill/>
          <a:ln>
            <a:gradFill flip="none" rotWithShape="1">
              <a:gsLst>
                <a:gs pos="0">
                  <a:schemeClr val="bg2">
                    <a:lumMod val="90000"/>
                    <a:lumOff val="10000"/>
                  </a:schemeClr>
                </a:gs>
                <a:gs pos="48000">
                  <a:schemeClr val="bg2">
                    <a:lumMod val="50000"/>
                    <a:lumOff val="50000"/>
                  </a:schemeClr>
                </a:gs>
                <a:gs pos="100000">
                  <a:schemeClr val="bg2">
                    <a:lumMod val="25000"/>
                    <a:lumOff val="75000"/>
                  </a:schemeClr>
                </a:gs>
              </a:gsLst>
              <a:lin ang="2700000" scaled="1"/>
              <a:tileRect/>
            </a:gradFill>
          </a:ln>
        </p:spPr>
        <p:txBody>
          <a:bodyPr wrap="square" rtlCol="0">
            <a:spAutoFit/>
          </a:bodyPr>
          <a:lstStyle/>
          <a:p>
            <a:pPr algn="ctr"/>
            <a:r>
              <a:rPr lang="es-CL" sz="1050" b="1" dirty="0" err="1">
                <a:solidFill>
                  <a:schemeClr val="bg2">
                    <a:lumMod val="90000"/>
                    <a:lumOff val="10000"/>
                  </a:schemeClr>
                </a:solidFill>
                <a:latin typeface="Garamond" panose="02020404030301010803" pitchFamily="18" charset="0"/>
              </a:rPr>
              <a:t>Fixing</a:t>
            </a:r>
            <a:r>
              <a:rPr lang="es-CL" sz="1050" b="1" dirty="0">
                <a:solidFill>
                  <a:schemeClr val="bg2">
                    <a:lumMod val="90000"/>
                    <a:lumOff val="10000"/>
                  </a:schemeClr>
                </a:solidFill>
                <a:latin typeface="Garamond" panose="02020404030301010803" pitchFamily="18" charset="0"/>
              </a:rPr>
              <a:t> T-2.</a:t>
            </a:r>
          </a:p>
          <a:p>
            <a:pPr algn="ctr"/>
            <a:r>
              <a:rPr lang="es-CL" sz="1050" b="1" dirty="0" err="1">
                <a:solidFill>
                  <a:schemeClr val="bg2">
                    <a:lumMod val="90000"/>
                    <a:lumOff val="10000"/>
                  </a:schemeClr>
                </a:solidFill>
                <a:latin typeface="Garamond" panose="02020404030301010803" pitchFamily="18" charset="0"/>
              </a:rPr>
              <a:t>Payment</a:t>
            </a:r>
            <a:r>
              <a:rPr lang="es-CL" sz="1050" b="1" dirty="0">
                <a:solidFill>
                  <a:schemeClr val="bg2">
                    <a:lumMod val="90000"/>
                    <a:lumOff val="10000"/>
                  </a:schemeClr>
                </a:solidFill>
                <a:latin typeface="Garamond" panose="02020404030301010803" pitchFamily="18" charset="0"/>
              </a:rPr>
              <a:t> T+0 (T+2)</a:t>
            </a:r>
            <a:endParaRPr lang="en-US" sz="1050" b="1" dirty="0">
              <a:solidFill>
                <a:schemeClr val="bg2">
                  <a:lumMod val="90000"/>
                  <a:lumOff val="10000"/>
                </a:schemeClr>
              </a:solidFill>
              <a:latin typeface="Garamond" panose="02020404030301010803" pitchFamily="18" charset="0"/>
            </a:endParaRPr>
          </a:p>
        </p:txBody>
      </p:sp>
      <p:grpSp>
        <p:nvGrpSpPr>
          <p:cNvPr id="37" name="Grupo 36"/>
          <p:cNvGrpSpPr/>
          <p:nvPr/>
        </p:nvGrpSpPr>
        <p:grpSpPr>
          <a:xfrm>
            <a:off x="231145" y="679401"/>
            <a:ext cx="1864851" cy="3033413"/>
            <a:chOff x="231145" y="679401"/>
            <a:chExt cx="1864851" cy="3033413"/>
          </a:xfrm>
        </p:grpSpPr>
        <p:grpSp>
          <p:nvGrpSpPr>
            <p:cNvPr id="11" name="Grupo 10"/>
            <p:cNvGrpSpPr/>
            <p:nvPr/>
          </p:nvGrpSpPr>
          <p:grpSpPr>
            <a:xfrm>
              <a:off x="300875" y="679401"/>
              <a:ext cx="1795121" cy="2672378"/>
              <a:chOff x="332271" y="962242"/>
              <a:chExt cx="1795121" cy="2672378"/>
            </a:xfrm>
          </p:grpSpPr>
          <p:sp>
            <p:nvSpPr>
              <p:cNvPr id="12" name="CuadroTexto 11"/>
              <p:cNvSpPr txBox="1"/>
              <p:nvPr/>
            </p:nvSpPr>
            <p:spPr>
              <a:xfrm>
                <a:off x="332271" y="962242"/>
                <a:ext cx="1388111" cy="307777"/>
              </a:xfrm>
              <a:prstGeom prst="rect">
                <a:avLst/>
              </a:prstGeom>
              <a:noFill/>
              <a:ln>
                <a:noFill/>
              </a:ln>
            </p:spPr>
            <p:txBody>
              <a:bodyPr wrap="none" rtlCol="0">
                <a:spAutoFit/>
              </a:bodyPr>
              <a:lstStyle/>
              <a:p>
                <a:r>
                  <a:rPr lang="es-CL" b="1" dirty="0">
                    <a:solidFill>
                      <a:schemeClr val="bg2">
                        <a:lumMod val="90000"/>
                        <a:lumOff val="10000"/>
                      </a:schemeClr>
                    </a:solidFill>
                    <a:latin typeface="Garamond" panose="02020404030301010803" pitchFamily="18" charset="0"/>
                  </a:rPr>
                  <a:t>Tipos de Tasa: </a:t>
                </a:r>
                <a:endParaRPr lang="en-US" b="1" dirty="0">
                  <a:solidFill>
                    <a:schemeClr val="bg2">
                      <a:lumMod val="90000"/>
                      <a:lumOff val="10000"/>
                    </a:schemeClr>
                  </a:solidFill>
                  <a:latin typeface="Garamond" panose="02020404030301010803" pitchFamily="18" charset="0"/>
                </a:endParaRPr>
              </a:p>
            </p:txBody>
          </p:sp>
          <p:sp>
            <p:nvSpPr>
              <p:cNvPr id="13" name="CuadroTexto 12"/>
              <p:cNvSpPr txBox="1"/>
              <p:nvPr/>
            </p:nvSpPr>
            <p:spPr>
              <a:xfrm>
                <a:off x="332272" y="1590859"/>
                <a:ext cx="1707519" cy="307777"/>
              </a:xfrm>
              <a:prstGeom prst="rect">
                <a:avLst/>
              </a:prstGeom>
              <a:noFill/>
              <a:ln>
                <a:noFill/>
              </a:ln>
            </p:spPr>
            <p:txBody>
              <a:bodyPr wrap="none" rtlCol="0">
                <a:spAutoFit/>
              </a:bodyPr>
              <a:lstStyle/>
              <a:p>
                <a:r>
                  <a:rPr lang="es-CL" b="1" dirty="0">
                    <a:solidFill>
                      <a:schemeClr val="bg2">
                        <a:lumMod val="90000"/>
                        <a:lumOff val="10000"/>
                      </a:schemeClr>
                    </a:solidFill>
                    <a:latin typeface="Garamond" panose="02020404030301010803" pitchFamily="18" charset="0"/>
                  </a:rPr>
                  <a:t>Pagos de Intereses: </a:t>
                </a:r>
                <a:endParaRPr lang="en-US" b="1" dirty="0">
                  <a:solidFill>
                    <a:schemeClr val="bg2">
                      <a:lumMod val="90000"/>
                      <a:lumOff val="10000"/>
                    </a:schemeClr>
                  </a:solidFill>
                  <a:latin typeface="Garamond" panose="02020404030301010803" pitchFamily="18" charset="0"/>
                </a:endParaRPr>
              </a:p>
            </p:txBody>
          </p:sp>
          <p:sp>
            <p:nvSpPr>
              <p:cNvPr id="14" name="CuadroTexto 13"/>
              <p:cNvSpPr txBox="1"/>
              <p:nvPr/>
            </p:nvSpPr>
            <p:spPr>
              <a:xfrm>
                <a:off x="344729" y="2687130"/>
                <a:ext cx="681597" cy="307777"/>
              </a:xfrm>
              <a:prstGeom prst="rect">
                <a:avLst/>
              </a:prstGeom>
              <a:noFill/>
              <a:ln>
                <a:noFill/>
              </a:ln>
            </p:spPr>
            <p:txBody>
              <a:bodyPr wrap="none" rtlCol="0">
                <a:spAutoFit/>
              </a:bodyPr>
              <a:lstStyle/>
              <a:p>
                <a:r>
                  <a:rPr lang="es-CL" b="1" dirty="0">
                    <a:solidFill>
                      <a:schemeClr val="bg2">
                        <a:lumMod val="90000"/>
                        <a:lumOff val="10000"/>
                      </a:schemeClr>
                    </a:solidFill>
                    <a:latin typeface="Garamond" panose="02020404030301010803" pitchFamily="18" charset="0"/>
                  </a:rPr>
                  <a:t>Pisos: </a:t>
                </a:r>
                <a:endParaRPr lang="en-US" b="1" dirty="0">
                  <a:solidFill>
                    <a:schemeClr val="bg2">
                      <a:lumMod val="90000"/>
                      <a:lumOff val="10000"/>
                    </a:schemeClr>
                  </a:solidFill>
                  <a:latin typeface="Garamond" panose="02020404030301010803" pitchFamily="18" charset="0"/>
                </a:endParaRPr>
              </a:p>
            </p:txBody>
          </p:sp>
          <p:sp>
            <p:nvSpPr>
              <p:cNvPr id="15" name="CuadroTexto 14"/>
              <p:cNvSpPr txBox="1"/>
              <p:nvPr/>
            </p:nvSpPr>
            <p:spPr>
              <a:xfrm>
                <a:off x="332272" y="3111400"/>
                <a:ext cx="1795120" cy="523220"/>
              </a:xfrm>
              <a:prstGeom prst="rect">
                <a:avLst/>
              </a:prstGeom>
              <a:noFill/>
              <a:ln>
                <a:noFill/>
              </a:ln>
            </p:spPr>
            <p:txBody>
              <a:bodyPr wrap="square" rtlCol="0">
                <a:spAutoFit/>
              </a:bodyPr>
              <a:lstStyle/>
              <a:p>
                <a:r>
                  <a:rPr lang="es-CL" b="1" dirty="0">
                    <a:solidFill>
                      <a:schemeClr val="bg2">
                        <a:lumMod val="90000"/>
                        <a:lumOff val="10000"/>
                      </a:schemeClr>
                    </a:solidFill>
                    <a:latin typeface="Garamond" panose="02020404030301010803" pitchFamily="18" charset="0"/>
                  </a:rPr>
                  <a:t>Convención Estándar de Pago: </a:t>
                </a:r>
                <a:endParaRPr lang="en-US" b="1" dirty="0">
                  <a:solidFill>
                    <a:schemeClr val="bg2">
                      <a:lumMod val="90000"/>
                      <a:lumOff val="10000"/>
                    </a:schemeClr>
                  </a:solidFill>
                  <a:latin typeface="Garamond" panose="02020404030301010803" pitchFamily="18" charset="0"/>
                </a:endParaRPr>
              </a:p>
            </p:txBody>
          </p:sp>
        </p:grpSp>
        <p:sp>
          <p:nvSpPr>
            <p:cNvPr id="28" name="CuadroTexto 27"/>
            <p:cNvSpPr txBox="1"/>
            <p:nvPr/>
          </p:nvSpPr>
          <p:spPr>
            <a:xfrm>
              <a:off x="231145" y="3405037"/>
              <a:ext cx="1846980" cy="307777"/>
            </a:xfrm>
            <a:prstGeom prst="rect">
              <a:avLst/>
            </a:prstGeom>
            <a:noFill/>
            <a:ln>
              <a:noFill/>
            </a:ln>
          </p:spPr>
          <p:txBody>
            <a:bodyPr wrap="none" rtlCol="0">
              <a:spAutoFit/>
            </a:bodyPr>
            <a:lstStyle/>
            <a:p>
              <a:r>
                <a:rPr lang="es-CL" b="1" dirty="0">
                  <a:solidFill>
                    <a:schemeClr val="bg2">
                      <a:lumMod val="90000"/>
                      <a:lumOff val="10000"/>
                    </a:schemeClr>
                  </a:solidFill>
                  <a:latin typeface="Garamond" panose="02020404030301010803" pitchFamily="18" charset="0"/>
                </a:rPr>
                <a:t>Proyección de Tasas: </a:t>
              </a:r>
              <a:endParaRPr lang="en-US" b="1" dirty="0">
                <a:solidFill>
                  <a:schemeClr val="bg2">
                    <a:lumMod val="90000"/>
                    <a:lumOff val="10000"/>
                  </a:schemeClr>
                </a:solidFill>
                <a:latin typeface="Garamond" panose="02020404030301010803" pitchFamily="18" charset="0"/>
              </a:endParaRPr>
            </a:p>
          </p:txBody>
        </p:sp>
      </p:grpSp>
      <p:grpSp>
        <p:nvGrpSpPr>
          <p:cNvPr id="48" name="Grupo 47"/>
          <p:cNvGrpSpPr/>
          <p:nvPr/>
        </p:nvGrpSpPr>
        <p:grpSpPr>
          <a:xfrm>
            <a:off x="727673" y="3401017"/>
            <a:ext cx="3455414" cy="1151407"/>
            <a:chOff x="782940" y="3414564"/>
            <a:chExt cx="3455414" cy="1151407"/>
          </a:xfrm>
        </p:grpSpPr>
        <p:sp>
          <p:nvSpPr>
            <p:cNvPr id="35" name="Rectángulo 34"/>
            <p:cNvSpPr/>
            <p:nvPr/>
          </p:nvSpPr>
          <p:spPr>
            <a:xfrm>
              <a:off x="782940" y="3716342"/>
              <a:ext cx="3448934" cy="849629"/>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upo 46"/>
            <p:cNvGrpSpPr/>
            <p:nvPr/>
          </p:nvGrpSpPr>
          <p:grpSpPr>
            <a:xfrm>
              <a:off x="818742" y="3414564"/>
              <a:ext cx="3419612" cy="1147257"/>
              <a:chOff x="1505281" y="2836239"/>
              <a:chExt cx="3419612" cy="1147257"/>
            </a:xfrm>
          </p:grpSpPr>
          <p:grpSp>
            <p:nvGrpSpPr>
              <p:cNvPr id="4" name="Grupo 3"/>
              <p:cNvGrpSpPr/>
              <p:nvPr/>
            </p:nvGrpSpPr>
            <p:grpSpPr>
              <a:xfrm>
                <a:off x="1505281" y="3129715"/>
                <a:ext cx="3404540" cy="853781"/>
                <a:chOff x="1057579" y="3291623"/>
                <a:chExt cx="3404540" cy="853781"/>
              </a:xfrm>
            </p:grpSpPr>
            <p:pic>
              <p:nvPicPr>
                <p:cNvPr id="29" name="Imagen 28"/>
                <p:cNvPicPr>
                  <a:picLocks noChangeAspect="1"/>
                </p:cNvPicPr>
                <p:nvPr/>
              </p:nvPicPr>
              <p:blipFill rotWithShape="1">
                <a:blip r:embed="rId8">
                  <a:clrChange>
                    <a:clrFrom>
                      <a:srgbClr val="000000"/>
                    </a:clrFrom>
                    <a:clrTo>
                      <a:srgbClr val="000000">
                        <a:alpha val="0"/>
                      </a:srgbClr>
                    </a:clrTo>
                  </a:clrChange>
                </a:blip>
                <a:srcRect l="96" t="1756" r="82297" b="45559"/>
                <a:stretch/>
              </p:blipFill>
              <p:spPr>
                <a:xfrm>
                  <a:off x="1057579" y="3295774"/>
                  <a:ext cx="1027211" cy="849630"/>
                </a:xfrm>
                <a:prstGeom prst="rect">
                  <a:avLst/>
                </a:prstGeom>
                <a:ln w="3175">
                  <a:noFill/>
                </a:ln>
              </p:spPr>
            </p:pic>
            <p:pic>
              <p:nvPicPr>
                <p:cNvPr id="30" name="Imagen 29"/>
                <p:cNvPicPr>
                  <a:picLocks noChangeAspect="1"/>
                </p:cNvPicPr>
                <p:nvPr/>
              </p:nvPicPr>
              <p:blipFill rotWithShape="1">
                <a:blip r:embed="rId8">
                  <a:clrChange>
                    <a:clrFrom>
                      <a:srgbClr val="000000"/>
                    </a:clrFrom>
                    <a:clrTo>
                      <a:srgbClr val="000000">
                        <a:alpha val="0"/>
                      </a:srgbClr>
                    </a:clrTo>
                  </a:clrChange>
                </a:blip>
                <a:srcRect l="58789" t="1808" r="119" b="45506"/>
                <a:stretch/>
              </p:blipFill>
              <p:spPr>
                <a:xfrm>
                  <a:off x="2064681" y="3291623"/>
                  <a:ext cx="2397438" cy="849630"/>
                </a:xfrm>
                <a:prstGeom prst="rect">
                  <a:avLst/>
                </a:prstGeom>
                <a:ln w="3175">
                  <a:noFill/>
                </a:ln>
              </p:spPr>
            </p:pic>
          </p:grpSp>
          <p:sp>
            <p:nvSpPr>
              <p:cNvPr id="3" name="CuadroTexto 2"/>
              <p:cNvSpPr txBox="1"/>
              <p:nvPr/>
            </p:nvSpPr>
            <p:spPr>
              <a:xfrm>
                <a:off x="3600977" y="2836239"/>
                <a:ext cx="1323916" cy="307777"/>
              </a:xfrm>
              <a:prstGeom prst="rect">
                <a:avLst/>
              </a:prstGeom>
              <a:noFill/>
              <a:ln>
                <a:noFill/>
              </a:ln>
            </p:spPr>
            <p:txBody>
              <a:bodyPr wrap="square" rtlCol="0">
                <a:spAutoFit/>
              </a:bodyPr>
              <a:lstStyle>
                <a:defPPr marR="0" lvl="0" algn="l" rtl="0">
                  <a:lnSpc>
                    <a:spcPct val="100000"/>
                  </a:lnSpc>
                  <a:spcBef>
                    <a:spcPts val="0"/>
                  </a:spcBef>
                  <a:spcAft>
                    <a:spcPts val="0"/>
                  </a:spcAft>
                </a:defPPr>
                <a:lvl1pPr>
                  <a:defRPr b="1">
                    <a:solidFill>
                      <a:schemeClr val="bg2">
                        <a:lumMod val="90000"/>
                        <a:lumOff val="10000"/>
                      </a:schemeClr>
                    </a:solidFill>
                    <a:latin typeface="Garamond" panose="02020404030301010803" pitchFamily="18" charset="0"/>
                  </a:defRPr>
                </a:lvl1pPr>
              </a:lstStyle>
              <a:p>
                <a:r>
                  <a:rPr lang="es-CL" dirty="0"/>
                  <a:t>Curva Swap</a:t>
                </a:r>
                <a:endParaRPr lang="en-US" dirty="0"/>
              </a:p>
            </p:txBody>
          </p:sp>
        </p:grpSp>
      </p:grpSp>
      <p:grpSp>
        <p:nvGrpSpPr>
          <p:cNvPr id="49" name="Grupo 48"/>
          <p:cNvGrpSpPr/>
          <p:nvPr/>
        </p:nvGrpSpPr>
        <p:grpSpPr>
          <a:xfrm>
            <a:off x="4466388" y="3408565"/>
            <a:ext cx="3927616" cy="1143860"/>
            <a:chOff x="4466388" y="3408565"/>
            <a:chExt cx="3927616" cy="1143860"/>
          </a:xfrm>
        </p:grpSpPr>
        <p:sp>
          <p:nvSpPr>
            <p:cNvPr id="43" name="Rectángulo 42"/>
            <p:cNvSpPr/>
            <p:nvPr/>
          </p:nvSpPr>
          <p:spPr>
            <a:xfrm>
              <a:off x="4472327" y="3702796"/>
              <a:ext cx="3921677" cy="849629"/>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upo 43"/>
            <p:cNvGrpSpPr/>
            <p:nvPr/>
          </p:nvGrpSpPr>
          <p:grpSpPr>
            <a:xfrm>
              <a:off x="4466388" y="3408565"/>
              <a:ext cx="3922932" cy="1133562"/>
              <a:chOff x="4466388" y="3408565"/>
              <a:chExt cx="3922932" cy="1133562"/>
            </a:xfrm>
          </p:grpSpPr>
          <p:grpSp>
            <p:nvGrpSpPr>
              <p:cNvPr id="5" name="Grupo 4"/>
              <p:cNvGrpSpPr/>
              <p:nvPr/>
            </p:nvGrpSpPr>
            <p:grpSpPr>
              <a:xfrm>
                <a:off x="4466388" y="3689120"/>
                <a:ext cx="3922932" cy="853007"/>
                <a:chOff x="5058229" y="3851782"/>
                <a:chExt cx="3922932" cy="853007"/>
              </a:xfrm>
            </p:grpSpPr>
            <p:pic>
              <p:nvPicPr>
                <p:cNvPr id="31" name="Imagen 30"/>
                <p:cNvPicPr>
                  <a:picLocks noChangeAspect="1"/>
                </p:cNvPicPr>
                <p:nvPr/>
              </p:nvPicPr>
              <p:blipFill rotWithShape="1">
                <a:blip r:embed="rId9">
                  <a:clrChange>
                    <a:clrFrom>
                      <a:srgbClr val="000000"/>
                    </a:clrFrom>
                    <a:clrTo>
                      <a:srgbClr val="000000">
                        <a:alpha val="0"/>
                      </a:srgbClr>
                    </a:clrTo>
                  </a:clrChange>
                </a:blip>
                <a:srcRect l="58709" t="514" b="46689"/>
                <a:stretch/>
              </p:blipFill>
              <p:spPr>
                <a:xfrm>
                  <a:off x="6238608" y="3851782"/>
                  <a:ext cx="2742553" cy="848121"/>
                </a:xfrm>
                <a:prstGeom prst="rect">
                  <a:avLst/>
                </a:prstGeom>
              </p:spPr>
            </p:pic>
            <p:pic>
              <p:nvPicPr>
                <p:cNvPr id="32" name="Imagen 31"/>
                <p:cNvPicPr>
                  <a:picLocks noChangeAspect="1"/>
                </p:cNvPicPr>
                <p:nvPr/>
              </p:nvPicPr>
              <p:blipFill rotWithShape="1">
                <a:blip r:embed="rId9">
                  <a:clrChange>
                    <a:clrFrom>
                      <a:srgbClr val="000000"/>
                    </a:clrFrom>
                    <a:clrTo>
                      <a:srgbClr val="000000">
                        <a:alpha val="0"/>
                      </a:srgbClr>
                    </a:clrTo>
                  </a:clrChange>
                </a:blip>
                <a:srcRect t="836" r="82228" b="46366"/>
                <a:stretch/>
              </p:blipFill>
              <p:spPr>
                <a:xfrm>
                  <a:off x="5058229" y="3851910"/>
                  <a:ext cx="1187030" cy="852879"/>
                </a:xfrm>
                <a:prstGeom prst="rect">
                  <a:avLst/>
                </a:prstGeom>
              </p:spPr>
            </p:pic>
          </p:grpSp>
          <p:sp>
            <p:nvSpPr>
              <p:cNvPr id="33" name="CuadroTexto 32"/>
              <p:cNvSpPr txBox="1"/>
              <p:nvPr/>
            </p:nvSpPr>
            <p:spPr>
              <a:xfrm>
                <a:off x="4526454" y="3408565"/>
                <a:ext cx="1323916" cy="307777"/>
              </a:xfrm>
              <a:prstGeom prst="rect">
                <a:avLst/>
              </a:prstGeom>
              <a:noFill/>
              <a:ln>
                <a:noFill/>
              </a:ln>
            </p:spPr>
            <p:txBody>
              <a:bodyPr wrap="square" rtlCol="0">
                <a:spAutoFit/>
              </a:bodyPr>
              <a:lstStyle>
                <a:defPPr marR="0" lvl="0" algn="l" rtl="0">
                  <a:lnSpc>
                    <a:spcPct val="100000"/>
                  </a:lnSpc>
                  <a:spcBef>
                    <a:spcPts val="0"/>
                  </a:spcBef>
                  <a:spcAft>
                    <a:spcPts val="0"/>
                  </a:spcAft>
                  <a:defRPr/>
                </a:defPPr>
                <a:lvl1pPr>
                  <a:defRPr b="1">
                    <a:solidFill>
                      <a:schemeClr val="bg2">
                        <a:lumMod val="90000"/>
                        <a:lumOff val="10000"/>
                      </a:schemeClr>
                    </a:solidFill>
                    <a:latin typeface="Garamond" panose="02020404030301010803" pitchFamily="18" charset="0"/>
                  </a:defRPr>
                </a:lvl1pPr>
              </a:lstStyle>
              <a:p>
                <a:r>
                  <a:rPr lang="es-CL" dirty="0"/>
                  <a:t>Term SOFR</a:t>
                </a:r>
                <a:endParaRPr lang="en-US" dirty="0"/>
              </a:p>
            </p:txBody>
          </p:sp>
        </p:grpSp>
      </p:grpSp>
      <mc:AlternateContent xmlns:mc="http://schemas.openxmlformats.org/markup-compatibility/2006" xmlns:a14="http://schemas.microsoft.com/office/drawing/2010/main">
        <mc:Choice Requires="a14">
          <p:sp>
            <p:nvSpPr>
              <p:cNvPr id="34" name="CuadroTexto 33"/>
              <p:cNvSpPr txBox="1"/>
              <p:nvPr/>
            </p:nvSpPr>
            <p:spPr>
              <a:xfrm>
                <a:off x="4174495" y="3721207"/>
                <a:ext cx="30617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800000"/>
                          </a:solidFill>
                          <a:latin typeface="Cambria Math" panose="02040503050406030204" pitchFamily="18" charset="0"/>
                          <a:ea typeface="Cambria Math" panose="02040503050406030204" pitchFamily="18" charset="0"/>
                        </a:rPr>
                        <m:t>≠</m:t>
                      </m:r>
                    </m:oMath>
                  </m:oMathPara>
                </a14:m>
                <a:endParaRPr lang="en-US" sz="2400" dirty="0">
                  <a:solidFill>
                    <a:srgbClr val="800000"/>
                  </a:solidFill>
                  <a:latin typeface="Garamond" panose="02020404030301010803" pitchFamily="18" charset="0"/>
                </a:endParaRPr>
              </a:p>
            </p:txBody>
          </p:sp>
        </mc:Choice>
        <mc:Fallback xmlns="">
          <p:sp>
            <p:nvSpPr>
              <p:cNvPr id="34" name="CuadroTexto 33"/>
              <p:cNvSpPr txBox="1">
                <a:spLocks noRot="1" noChangeAspect="1" noMove="1" noResize="1" noEditPoints="1" noAdjustHandles="1" noChangeArrowheads="1" noChangeShapeType="1" noTextEdit="1"/>
              </p:cNvSpPr>
              <p:nvPr/>
            </p:nvSpPr>
            <p:spPr>
              <a:xfrm>
                <a:off x="4174495" y="3721207"/>
                <a:ext cx="306173" cy="369332"/>
              </a:xfrm>
              <a:prstGeom prst="rect">
                <a:avLst/>
              </a:prstGeom>
              <a:blipFill rotWithShape="0">
                <a:blip r:embed="rId10"/>
                <a:stretch>
                  <a:fillRect l="-20000" r="-16000" b="-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CuadroTexto 37"/>
              <p:cNvSpPr txBox="1"/>
              <p:nvPr/>
            </p:nvSpPr>
            <p:spPr>
              <a:xfrm>
                <a:off x="4172278" y="4053811"/>
                <a:ext cx="30617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bg2">
                              <a:lumMod val="90000"/>
                              <a:lumOff val="10000"/>
                            </a:schemeClr>
                          </a:solidFill>
                          <a:latin typeface="Cambria Math" panose="02040503050406030204" pitchFamily="18" charset="0"/>
                          <a:ea typeface="Cambria Math" panose="02040503050406030204" pitchFamily="18" charset="0"/>
                        </a:rPr>
                        <m:t>=</m:t>
                      </m:r>
                    </m:oMath>
                  </m:oMathPara>
                </a14:m>
                <a:endParaRPr lang="en-US" sz="2400" dirty="0">
                  <a:solidFill>
                    <a:schemeClr val="bg2">
                      <a:lumMod val="90000"/>
                      <a:lumOff val="10000"/>
                    </a:schemeClr>
                  </a:solidFill>
                  <a:latin typeface="Garamond" panose="02020404030301010803" pitchFamily="18" charset="0"/>
                </a:endParaRPr>
              </a:p>
            </p:txBody>
          </p:sp>
        </mc:Choice>
        <mc:Fallback xmlns="">
          <p:sp>
            <p:nvSpPr>
              <p:cNvPr id="38" name="CuadroTexto 37"/>
              <p:cNvSpPr txBox="1">
                <a:spLocks noRot="1" noChangeAspect="1" noMove="1" noResize="1" noEditPoints="1" noAdjustHandles="1" noChangeArrowheads="1" noChangeShapeType="1" noTextEdit="1"/>
              </p:cNvSpPr>
              <p:nvPr/>
            </p:nvSpPr>
            <p:spPr>
              <a:xfrm>
                <a:off x="4172278" y="4053811"/>
                <a:ext cx="306173" cy="369332"/>
              </a:xfrm>
              <a:prstGeom prst="rect">
                <a:avLst/>
              </a:prstGeom>
              <a:blipFill rotWithShape="0">
                <a:blip r:embed="rId11"/>
                <a:stretch>
                  <a:fillRect l="-9804" r="-5882"/>
                </a:stretch>
              </a:blipFill>
            </p:spPr>
            <p:txBody>
              <a:bodyPr/>
              <a:lstStyle/>
              <a:p>
                <a:r>
                  <a:rPr lang="en-US">
                    <a:noFill/>
                  </a:rPr>
                  <a:t> </a:t>
                </a:r>
              </a:p>
            </p:txBody>
          </p:sp>
        </mc:Fallback>
      </mc:AlternateContent>
      <p:grpSp>
        <p:nvGrpSpPr>
          <p:cNvPr id="45" name="Grupo 44"/>
          <p:cNvGrpSpPr/>
          <p:nvPr/>
        </p:nvGrpSpPr>
        <p:grpSpPr>
          <a:xfrm>
            <a:off x="1800047" y="3814676"/>
            <a:ext cx="4804327" cy="123416"/>
            <a:chOff x="1800047" y="3814676"/>
            <a:chExt cx="4804327" cy="123416"/>
          </a:xfrm>
        </p:grpSpPr>
        <p:sp>
          <p:nvSpPr>
            <p:cNvPr id="36" name="Rectángulo 35"/>
            <p:cNvSpPr/>
            <p:nvPr/>
          </p:nvSpPr>
          <p:spPr>
            <a:xfrm>
              <a:off x="5653418" y="3814676"/>
              <a:ext cx="950956" cy="123416"/>
            </a:xfrm>
            <a:prstGeom prst="rect">
              <a:avLst/>
            </a:prstGeom>
            <a:solidFill>
              <a:srgbClr val="800000">
                <a:alpha val="47000"/>
              </a:srgb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ángulo 38"/>
            <p:cNvSpPr/>
            <p:nvPr/>
          </p:nvSpPr>
          <p:spPr>
            <a:xfrm>
              <a:off x="1800047" y="3814676"/>
              <a:ext cx="840640" cy="123416"/>
            </a:xfrm>
            <a:prstGeom prst="rect">
              <a:avLst/>
            </a:prstGeom>
            <a:solidFill>
              <a:srgbClr val="800000">
                <a:alpha val="47000"/>
              </a:srgb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upo 45"/>
          <p:cNvGrpSpPr/>
          <p:nvPr/>
        </p:nvGrpSpPr>
        <p:grpSpPr>
          <a:xfrm>
            <a:off x="1799278" y="3940352"/>
            <a:ext cx="4805096" cy="598526"/>
            <a:chOff x="1799278" y="3940352"/>
            <a:chExt cx="4805096" cy="598526"/>
          </a:xfrm>
        </p:grpSpPr>
        <p:sp>
          <p:nvSpPr>
            <p:cNvPr id="40" name="Rectángulo 39"/>
            <p:cNvSpPr/>
            <p:nvPr/>
          </p:nvSpPr>
          <p:spPr>
            <a:xfrm>
              <a:off x="1799278" y="3956210"/>
              <a:ext cx="818679" cy="582667"/>
            </a:xfrm>
            <a:prstGeom prst="rect">
              <a:avLst/>
            </a:prstGeom>
            <a:solidFill>
              <a:schemeClr val="bg2">
                <a:lumMod val="50000"/>
                <a:lumOff val="50000"/>
                <a:alpha val="47000"/>
              </a:schemeClr>
            </a:solidFill>
            <a:ln w="12700">
              <a:solidFill>
                <a:schemeClr val="bg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ángulo 40"/>
            <p:cNvSpPr/>
            <p:nvPr/>
          </p:nvSpPr>
          <p:spPr>
            <a:xfrm>
              <a:off x="5653418" y="3940352"/>
              <a:ext cx="950956" cy="598526"/>
            </a:xfrm>
            <a:prstGeom prst="rect">
              <a:avLst/>
            </a:prstGeom>
            <a:solidFill>
              <a:schemeClr val="bg2">
                <a:lumMod val="75000"/>
                <a:lumOff val="25000"/>
                <a:alpha val="47000"/>
              </a:schemeClr>
            </a:solidFill>
            <a:ln w="12700">
              <a:solidFill>
                <a:schemeClr val="bg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162109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1000"/>
                                        <p:tgtEl>
                                          <p:spTgt spid="48"/>
                                        </p:tgtEl>
                                      </p:cBhvr>
                                    </p:animEffect>
                                    <p:anim calcmode="lin" valueType="num">
                                      <p:cBhvr>
                                        <p:cTn id="49" dur="1000" fill="hold"/>
                                        <p:tgtEl>
                                          <p:spTgt spid="48"/>
                                        </p:tgtEl>
                                        <p:attrNameLst>
                                          <p:attrName>ppt_x</p:attrName>
                                        </p:attrNameLst>
                                      </p:cBhvr>
                                      <p:tavLst>
                                        <p:tav tm="0">
                                          <p:val>
                                            <p:strVal val="#ppt_x"/>
                                          </p:val>
                                        </p:tav>
                                        <p:tav tm="100000">
                                          <p:val>
                                            <p:strVal val="#ppt_x"/>
                                          </p:val>
                                        </p:tav>
                                      </p:tavLst>
                                    </p:anim>
                                    <p:anim calcmode="lin" valueType="num">
                                      <p:cBhvr>
                                        <p:cTn id="5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1000"/>
                                        <p:tgtEl>
                                          <p:spTgt spid="49"/>
                                        </p:tgtEl>
                                      </p:cBhvr>
                                    </p:animEffect>
                                    <p:anim calcmode="lin" valueType="num">
                                      <p:cBhvr>
                                        <p:cTn id="56" dur="1000" fill="hold"/>
                                        <p:tgtEl>
                                          <p:spTgt spid="49"/>
                                        </p:tgtEl>
                                        <p:attrNameLst>
                                          <p:attrName>ppt_x</p:attrName>
                                        </p:attrNameLst>
                                      </p:cBhvr>
                                      <p:tavLst>
                                        <p:tav tm="0">
                                          <p:val>
                                            <p:strVal val="#ppt_x"/>
                                          </p:val>
                                        </p:tav>
                                        <p:tav tm="100000">
                                          <p:val>
                                            <p:strVal val="#ppt_x"/>
                                          </p:val>
                                        </p:tav>
                                      </p:tavLst>
                                    </p:anim>
                                    <p:anim calcmode="lin" valueType="num">
                                      <p:cBhvr>
                                        <p:cTn id="5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1000"/>
                                        <p:tgtEl>
                                          <p:spTgt spid="46"/>
                                        </p:tgtEl>
                                      </p:cBhvr>
                                    </p:animEffect>
                                    <p:anim calcmode="lin" valueType="num">
                                      <p:cBhvr>
                                        <p:cTn id="70" dur="1000" fill="hold"/>
                                        <p:tgtEl>
                                          <p:spTgt spid="46"/>
                                        </p:tgtEl>
                                        <p:attrNameLst>
                                          <p:attrName>ppt_x</p:attrName>
                                        </p:attrNameLst>
                                      </p:cBhvr>
                                      <p:tavLst>
                                        <p:tav tm="0">
                                          <p:val>
                                            <p:strVal val="#ppt_x"/>
                                          </p:val>
                                        </p:tav>
                                        <p:tav tm="100000">
                                          <p:val>
                                            <p:strVal val="#ppt_x"/>
                                          </p:val>
                                        </p:tav>
                                      </p:tavLst>
                                    </p:anim>
                                    <p:anim calcmode="lin" valueType="num">
                                      <p:cBhvr>
                                        <p:cTn id="7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5" presetClass="entr" presetSubtype="0" fill="hold" grpId="0" nodeType="click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2000"/>
                                        <p:tgtEl>
                                          <p:spTgt spid="34"/>
                                        </p:tgtEl>
                                      </p:cBhvr>
                                    </p:animEffect>
                                    <p:anim calcmode="lin" valueType="num">
                                      <p:cBhvr>
                                        <p:cTn id="77" dur="2000" fill="hold"/>
                                        <p:tgtEl>
                                          <p:spTgt spid="34"/>
                                        </p:tgtEl>
                                        <p:attrNameLst>
                                          <p:attrName>ppt_w</p:attrName>
                                        </p:attrNameLst>
                                      </p:cBhvr>
                                      <p:tavLst>
                                        <p:tav tm="0" fmla="#ppt_w*sin(2.5*pi*$)">
                                          <p:val>
                                            <p:fltVal val="0"/>
                                          </p:val>
                                        </p:tav>
                                        <p:tav tm="100000">
                                          <p:val>
                                            <p:fltVal val="1"/>
                                          </p:val>
                                        </p:tav>
                                      </p:tavLst>
                                    </p:anim>
                                    <p:anim calcmode="lin" valueType="num">
                                      <p:cBhvr>
                                        <p:cTn id="78" dur="20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45" presetClass="entr" presetSubtype="0"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2000"/>
                                        <p:tgtEl>
                                          <p:spTgt spid="38"/>
                                        </p:tgtEl>
                                      </p:cBhvr>
                                    </p:animEffect>
                                    <p:anim calcmode="lin" valueType="num">
                                      <p:cBhvr>
                                        <p:cTn id="84" dur="2000" fill="hold"/>
                                        <p:tgtEl>
                                          <p:spTgt spid="38"/>
                                        </p:tgtEl>
                                        <p:attrNameLst>
                                          <p:attrName>ppt_w</p:attrName>
                                        </p:attrNameLst>
                                      </p:cBhvr>
                                      <p:tavLst>
                                        <p:tav tm="0" fmla="#ppt_w*sin(2.5*pi*$)">
                                          <p:val>
                                            <p:fltVal val="0"/>
                                          </p:val>
                                        </p:tav>
                                        <p:tav tm="100000">
                                          <p:val>
                                            <p:fltVal val="1"/>
                                          </p:val>
                                        </p:tav>
                                      </p:tavLst>
                                    </p:anim>
                                    <p:anim calcmode="lin" valueType="num">
                                      <p:cBhvr>
                                        <p:cTn id="85" dur="2000" fill="hold"/>
                                        <p:tgtEl>
                                          <p:spTgt spid="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34"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708"/>
        <p:cNvGrpSpPr/>
        <p:nvPr/>
      </p:nvGrpSpPr>
      <p:grpSpPr>
        <a:xfrm>
          <a:off x="0" y="0"/>
          <a:ext cx="0" cy="0"/>
          <a:chOff x="0" y="0"/>
          <a:chExt cx="0" cy="0"/>
        </a:xfrm>
      </p:grpSpPr>
      <p:pic>
        <p:nvPicPr>
          <p:cNvPr id="21" name="Imagen 20"/>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Marker/>
                    </a14:imgEffect>
                    <a14:imgEffect>
                      <a14:colorTemperature colorTemp="1861"/>
                    </a14:imgEffect>
                    <a14:imgEffect>
                      <a14:saturation sat="0"/>
                    </a14:imgEffect>
                  </a14:imgLayer>
                </a14:imgProps>
              </a:ext>
            </a:extLst>
          </a:blip>
          <a:srcRect l="13413" r="15080"/>
          <a:stretch/>
        </p:blipFill>
        <p:spPr>
          <a:xfrm>
            <a:off x="6089073" y="0"/>
            <a:ext cx="3054927" cy="5143500"/>
          </a:xfrm>
          <a:prstGeom prst="rect">
            <a:avLst/>
          </a:prstGeom>
        </p:spPr>
      </p:pic>
      <p:sp>
        <p:nvSpPr>
          <p:cNvPr id="744" name="Google Shape;744;p10"/>
          <p:cNvSpPr txBox="1"/>
          <p:nvPr/>
        </p:nvSpPr>
        <p:spPr>
          <a:xfrm>
            <a:off x="384152" y="240375"/>
            <a:ext cx="6187856" cy="300938"/>
          </a:xfrm>
          <a:prstGeom prst="rect">
            <a:avLst/>
          </a:prstGeom>
          <a:noFill/>
          <a:ln>
            <a:noFill/>
          </a:ln>
        </p:spPr>
        <p:txBody>
          <a:bodyPr spcFirstLastPara="1" wrap="square" lIns="0" tIns="0" rIns="68550" bIns="0" anchor="ctr" anchorCtr="0">
            <a:noAutofit/>
          </a:bodyPr>
          <a:lstStyle/>
          <a:p>
            <a:pPr marL="0" lvl="0" indent="0">
              <a:buSzPts val="1899"/>
              <a:buFont typeface="Arial"/>
              <a:buNone/>
            </a:pPr>
            <a:r>
              <a:rPr lang="es-CL" sz="1899" b="1" dirty="0">
                <a:latin typeface="Raleway" pitchFamily="2" charset="0"/>
                <a:sym typeface="Raleway"/>
              </a:rPr>
              <a:t> </a:t>
            </a:r>
            <a:r>
              <a:rPr lang="es-CL" sz="2500" b="1" dirty="0">
                <a:solidFill>
                  <a:schemeClr val="accent1">
                    <a:lumMod val="50000"/>
                  </a:schemeClr>
                </a:solidFill>
                <a:latin typeface="Garamond" panose="02020404030301010803" pitchFamily="18" charset="0"/>
                <a:cs typeface="Poppins SemiBold"/>
                <a:sym typeface="Raleway"/>
              </a:rPr>
              <a:t>TERM SOFR para Derivados </a:t>
            </a:r>
            <a:endParaRPr sz="2500" b="1" dirty="0">
              <a:solidFill>
                <a:schemeClr val="accent1">
                  <a:lumMod val="50000"/>
                </a:schemeClr>
              </a:solidFill>
              <a:latin typeface="Garamond" panose="02020404030301010803" pitchFamily="18" charset="0"/>
              <a:cs typeface="Poppins SemiBold"/>
              <a:sym typeface="Raleway"/>
            </a:endParaRPr>
          </a:p>
        </p:txBody>
      </p:sp>
      <p:pic>
        <p:nvPicPr>
          <p:cNvPr id="17" name="Google Shape;747;p10">
            <a:extLst>
              <a:ext uri="{FF2B5EF4-FFF2-40B4-BE49-F238E27FC236}">
                <a16:creationId xmlns:a16="http://schemas.microsoft.com/office/drawing/2014/main" id="{642F2F68-C21B-4592-A71F-649FF3163BD9}"/>
              </a:ext>
            </a:extLst>
          </p:cNvPr>
          <p:cNvPicPr preferRelativeResize="0"/>
          <p:nvPr/>
        </p:nvPicPr>
        <p:blipFill>
          <a:blip r:embed="rId5">
            <a:clrChange>
              <a:clrFrom>
                <a:srgbClr val="FFFFFF"/>
              </a:clrFrom>
              <a:clrTo>
                <a:srgbClr val="FFFFFF">
                  <a:alpha val="0"/>
                </a:srgbClr>
              </a:clrTo>
            </a:clrChange>
            <a:alphaModFix/>
            <a:duotone>
              <a:schemeClr val="accent1">
                <a:shade val="45000"/>
                <a:satMod val="135000"/>
              </a:schemeClr>
              <a:prstClr val="white"/>
            </a:duotone>
          </a:blip>
          <a:stretch>
            <a:fillRect/>
          </a:stretch>
        </p:blipFill>
        <p:spPr>
          <a:xfrm>
            <a:off x="8522639" y="879459"/>
            <a:ext cx="509332" cy="312683"/>
          </a:xfrm>
          <a:prstGeom prst="rect">
            <a:avLst/>
          </a:prstGeom>
          <a:noFill/>
          <a:ln>
            <a:noFill/>
          </a:ln>
        </p:spPr>
      </p:pic>
      <p:sp>
        <p:nvSpPr>
          <p:cNvPr id="7" name="Rectangle 1">
            <a:extLst>
              <a:ext uri="{FF2B5EF4-FFF2-40B4-BE49-F238E27FC236}">
                <a16:creationId xmlns:a16="http://schemas.microsoft.com/office/drawing/2014/main" id="{8B2FDBB3-36AD-4D1A-97BC-B74744BE6CFF}"/>
              </a:ext>
            </a:extLst>
          </p:cNvPr>
          <p:cNvSpPr>
            <a:spLocks noChangeArrowheads="1"/>
          </p:cNvSpPr>
          <p:nvPr/>
        </p:nvSpPr>
        <p:spPr bwMode="auto">
          <a:xfrm>
            <a:off x="6133634" y="649043"/>
            <a:ext cx="2451644" cy="769401"/>
          </a:xfrm>
          <a:prstGeom prst="rect">
            <a:avLst/>
          </a:prstGeom>
          <a:noFill/>
          <a:ln>
            <a:noFill/>
          </a:ln>
        </p:spPr>
        <p:txBody>
          <a:bodyPr spcFirstLastPara="1" wrap="square" lIns="91425" tIns="45700" rIns="91425" bIns="45700" anchor="t" anchorCtr="0">
            <a:spAutoFit/>
          </a:bodyPr>
          <a:lstStyle/>
          <a:p>
            <a:pPr algn="just">
              <a:buSzPts val="949"/>
            </a:pPr>
            <a:r>
              <a:rPr lang="es-ES" altLang="es-CL" sz="1100" b="1" dirty="0">
                <a:solidFill>
                  <a:schemeClr val="bg2">
                    <a:lumMod val="90000"/>
                    <a:lumOff val="10000"/>
                  </a:schemeClr>
                </a:solidFill>
                <a:latin typeface="Garamond" panose="02020404030301010803" pitchFamily="18" charset="0"/>
              </a:rPr>
              <a:t>El 27 de agosto del 2021, la ARRC</a:t>
            </a:r>
            <a:r>
              <a:rPr lang="es-ES" sz="1100" b="1" dirty="0">
                <a:solidFill>
                  <a:schemeClr val="bg2">
                    <a:lumMod val="90000"/>
                    <a:lumOff val="10000"/>
                  </a:schemeClr>
                </a:solidFill>
                <a:latin typeface="Garamond" panose="02020404030301010803" pitchFamily="18" charset="0"/>
              </a:rPr>
              <a:t> </a:t>
            </a:r>
            <a:r>
              <a:rPr lang="es-ES" sz="1100" b="1" i="0" dirty="0">
                <a:solidFill>
                  <a:schemeClr val="bg2">
                    <a:lumMod val="90000"/>
                    <a:lumOff val="10000"/>
                  </a:schemeClr>
                </a:solidFill>
                <a:effectLst/>
                <a:latin typeface="Garamond" panose="02020404030301010803" pitchFamily="18" charset="0"/>
              </a:rPr>
              <a:t>recomienda/aprueba el uso de TERM SOFR en derivados que tengan por objeto cubrir créditos con clientes..</a:t>
            </a:r>
            <a:endParaRPr lang="es-ES" altLang="es-CL" sz="949" b="1" dirty="0">
              <a:solidFill>
                <a:schemeClr val="bg2">
                  <a:lumMod val="90000"/>
                  <a:lumOff val="10000"/>
                </a:schemeClr>
              </a:solidFill>
              <a:latin typeface="Garamond" panose="02020404030301010803" pitchFamily="18" charset="0"/>
              <a:ea typeface="Raleway"/>
              <a:cs typeface="Raleway"/>
            </a:endParaRPr>
          </a:p>
        </p:txBody>
      </p:sp>
      <p:sp>
        <p:nvSpPr>
          <p:cNvPr id="19" name="Rectangle 1">
            <a:extLst>
              <a:ext uri="{FF2B5EF4-FFF2-40B4-BE49-F238E27FC236}">
                <a16:creationId xmlns:a16="http://schemas.microsoft.com/office/drawing/2014/main" id="{DE0E7895-0470-4F06-926F-99A7CFB1AE27}"/>
              </a:ext>
            </a:extLst>
          </p:cNvPr>
          <p:cNvSpPr>
            <a:spLocks noChangeArrowheads="1"/>
          </p:cNvSpPr>
          <p:nvPr/>
        </p:nvSpPr>
        <p:spPr bwMode="auto">
          <a:xfrm>
            <a:off x="203550" y="3229494"/>
            <a:ext cx="4958410" cy="1346354"/>
          </a:xfrm>
          <a:prstGeom prst="rect">
            <a:avLst/>
          </a:prstGeom>
          <a:noFill/>
          <a:ln>
            <a:noFill/>
          </a:ln>
        </p:spPr>
        <p:txBody>
          <a:bodyPr spcFirstLastPara="1" wrap="square" lIns="91425" tIns="45700" rIns="91425" bIns="45700" anchor="t" anchorCtr="0">
            <a:spAutoFit/>
          </a:bodyPr>
          <a:lstStyle/>
          <a:p>
            <a:pPr algn="just">
              <a:buSzPts val="949"/>
            </a:pPr>
            <a:endParaRPr lang="es-ES" altLang="es-CL" sz="1200" dirty="0">
              <a:solidFill>
                <a:schemeClr val="bg2">
                  <a:lumMod val="90000"/>
                  <a:lumOff val="10000"/>
                </a:schemeClr>
              </a:solidFill>
              <a:latin typeface="Garamond" panose="02020404030301010803" pitchFamily="18" charset="0"/>
              <a:ea typeface="Raleway"/>
              <a:cs typeface="Raleway"/>
            </a:endParaRPr>
          </a:p>
          <a:p>
            <a:pPr algn="just">
              <a:buSzPts val="949"/>
            </a:pPr>
            <a:r>
              <a:rPr lang="es-ES" altLang="es-CL" sz="1200" dirty="0">
                <a:solidFill>
                  <a:schemeClr val="bg2">
                    <a:lumMod val="90000"/>
                    <a:lumOff val="10000"/>
                  </a:schemeClr>
                </a:solidFill>
                <a:latin typeface="Garamond" panose="02020404030301010803" pitchFamily="18" charset="0"/>
                <a:ea typeface="Raleway"/>
                <a:cs typeface="Raleway"/>
              </a:rPr>
              <a:t>Categoría 1: Para productos de créditos referenciados a TERM SOFR</a:t>
            </a:r>
          </a:p>
          <a:p>
            <a:pPr algn="just">
              <a:buSzPts val="949"/>
            </a:pPr>
            <a:endParaRPr lang="es-ES" altLang="es-CL" sz="1200" dirty="0">
              <a:solidFill>
                <a:schemeClr val="bg2">
                  <a:lumMod val="90000"/>
                  <a:lumOff val="10000"/>
                </a:schemeClr>
              </a:solidFill>
              <a:latin typeface="Garamond" panose="02020404030301010803" pitchFamily="18" charset="0"/>
              <a:ea typeface="Raleway"/>
              <a:cs typeface="Raleway"/>
            </a:endParaRPr>
          </a:p>
          <a:p>
            <a:pPr algn="just">
              <a:buSzPts val="949"/>
            </a:pPr>
            <a:endParaRPr lang="es-ES" altLang="es-CL" sz="1200" dirty="0">
              <a:solidFill>
                <a:schemeClr val="bg2">
                  <a:lumMod val="90000"/>
                  <a:lumOff val="10000"/>
                </a:schemeClr>
              </a:solidFill>
              <a:latin typeface="Garamond" panose="02020404030301010803" pitchFamily="18" charset="0"/>
              <a:ea typeface="Raleway"/>
              <a:cs typeface="Raleway"/>
            </a:endParaRPr>
          </a:p>
          <a:p>
            <a:pPr algn="just">
              <a:buSzPts val="949"/>
            </a:pPr>
            <a:r>
              <a:rPr lang="es-ES" altLang="es-CL" sz="1200" dirty="0">
                <a:solidFill>
                  <a:schemeClr val="bg2">
                    <a:lumMod val="90000"/>
                    <a:lumOff val="10000"/>
                  </a:schemeClr>
                </a:solidFill>
                <a:latin typeface="Garamond" panose="02020404030301010803" pitchFamily="18" charset="0"/>
                <a:ea typeface="Raleway"/>
                <a:cs typeface="Raleway"/>
              </a:rPr>
              <a:t>Categoría 2: Para productos de derivados referenciados a TERM SOFR</a:t>
            </a:r>
          </a:p>
          <a:p>
            <a:pPr algn="just">
              <a:buSzPts val="949"/>
            </a:pPr>
            <a:endParaRPr lang="es-ES" altLang="es-CL" sz="1200" dirty="0">
              <a:solidFill>
                <a:schemeClr val="bg2">
                  <a:lumMod val="90000"/>
                  <a:lumOff val="10000"/>
                </a:schemeClr>
              </a:solidFill>
              <a:latin typeface="Garamond" panose="02020404030301010803" pitchFamily="18" charset="0"/>
              <a:ea typeface="Raleway"/>
              <a:cs typeface="Raleway"/>
            </a:endParaRPr>
          </a:p>
          <a:p>
            <a:pPr algn="just">
              <a:buSzPts val="949"/>
            </a:pPr>
            <a:endParaRPr lang="es-ES" altLang="es-CL" sz="1000" dirty="0">
              <a:solidFill>
                <a:schemeClr val="bg2">
                  <a:lumMod val="90000"/>
                  <a:lumOff val="10000"/>
                </a:schemeClr>
              </a:solidFill>
              <a:latin typeface="Garamond" panose="02020404030301010803" pitchFamily="18" charset="0"/>
              <a:ea typeface="Raleway"/>
              <a:cs typeface="Raleway"/>
            </a:endParaRPr>
          </a:p>
        </p:txBody>
      </p:sp>
      <p:cxnSp>
        <p:nvCxnSpPr>
          <p:cNvPr id="24" name="Conector recto de flecha 23">
            <a:extLst>
              <a:ext uri="{FF2B5EF4-FFF2-40B4-BE49-F238E27FC236}">
                <a16:creationId xmlns:a16="http://schemas.microsoft.com/office/drawing/2014/main" id="{CC4C72FC-6BA6-4E17-B531-1744BD699A37}"/>
              </a:ext>
            </a:extLst>
          </p:cNvPr>
          <p:cNvCxnSpPr>
            <a:cxnSpLocks/>
          </p:cNvCxnSpPr>
          <p:nvPr/>
        </p:nvCxnSpPr>
        <p:spPr>
          <a:xfrm>
            <a:off x="6377100" y="3128050"/>
            <a:ext cx="2208178" cy="0"/>
          </a:xfrm>
          <a:prstGeom prst="straightConnector1">
            <a:avLst/>
          </a:prstGeom>
          <a:noFill/>
          <a:ln w="28575" cap="rnd" cmpd="sng">
            <a:solidFill>
              <a:schemeClr val="dk1"/>
            </a:solidFill>
            <a:prstDash val="solid"/>
            <a:miter lim="524288"/>
            <a:headEnd type="none" w="sm" len="sm"/>
            <a:tailEnd type="arrow" w="sm" len="sm"/>
          </a:ln>
        </p:spPr>
      </p:cxnSp>
      <p:cxnSp>
        <p:nvCxnSpPr>
          <p:cNvPr id="26" name="Conector recto de flecha 25">
            <a:extLst>
              <a:ext uri="{FF2B5EF4-FFF2-40B4-BE49-F238E27FC236}">
                <a16:creationId xmlns:a16="http://schemas.microsoft.com/office/drawing/2014/main" id="{77580496-EA62-4D27-9578-B50017AFD38D}"/>
              </a:ext>
            </a:extLst>
          </p:cNvPr>
          <p:cNvCxnSpPr>
            <a:cxnSpLocks/>
          </p:cNvCxnSpPr>
          <p:nvPr/>
        </p:nvCxnSpPr>
        <p:spPr>
          <a:xfrm flipV="1">
            <a:off x="6376153" y="1965906"/>
            <a:ext cx="0" cy="1162144"/>
          </a:xfrm>
          <a:prstGeom prst="straightConnector1">
            <a:avLst/>
          </a:prstGeom>
          <a:noFill/>
          <a:ln w="28575" cap="rnd" cmpd="sng">
            <a:solidFill>
              <a:schemeClr val="dk1"/>
            </a:solidFill>
            <a:prstDash val="solid"/>
            <a:miter lim="524288"/>
            <a:headEnd type="none" w="sm" len="sm"/>
            <a:tailEnd type="arrow" w="sm" len="sm"/>
          </a:ln>
        </p:spPr>
      </p:cxnSp>
      <p:grpSp>
        <p:nvGrpSpPr>
          <p:cNvPr id="33" name="Grupo 32">
            <a:extLst>
              <a:ext uri="{FF2B5EF4-FFF2-40B4-BE49-F238E27FC236}">
                <a16:creationId xmlns:a16="http://schemas.microsoft.com/office/drawing/2014/main" id="{CE531E48-A844-4D7D-BBC6-51D6F0B2D8E9}"/>
              </a:ext>
            </a:extLst>
          </p:cNvPr>
          <p:cNvGrpSpPr/>
          <p:nvPr/>
        </p:nvGrpSpPr>
        <p:grpSpPr>
          <a:xfrm rot="16200000" flipH="1">
            <a:off x="7296992" y="1491635"/>
            <a:ext cx="272279" cy="2053242"/>
            <a:chOff x="3966205" y="2713067"/>
            <a:chExt cx="183954" cy="1124910"/>
          </a:xfrm>
        </p:grpSpPr>
        <p:sp>
          <p:nvSpPr>
            <p:cNvPr id="34" name="Google Shape;1285;p48">
              <a:extLst>
                <a:ext uri="{FF2B5EF4-FFF2-40B4-BE49-F238E27FC236}">
                  <a16:creationId xmlns:a16="http://schemas.microsoft.com/office/drawing/2014/main" id="{A7B93F78-2532-4755-BE06-E8FE14691AA0}"/>
                </a:ext>
              </a:extLst>
            </p:cNvPr>
            <p:cNvSpPr/>
            <p:nvPr/>
          </p:nvSpPr>
          <p:spPr>
            <a:xfrm>
              <a:off x="3992423" y="2713067"/>
              <a:ext cx="157736" cy="1105017"/>
            </a:xfrm>
            <a:custGeom>
              <a:avLst/>
              <a:gdLst/>
              <a:ahLst/>
              <a:cxnLst/>
              <a:rect l="l" t="t" r="r" b="b"/>
              <a:pathLst>
                <a:path w="39" h="376" extrusionOk="0">
                  <a:moveTo>
                    <a:pt x="0" y="0"/>
                  </a:moveTo>
                  <a:cubicBezTo>
                    <a:pt x="25" y="59"/>
                    <a:pt x="39" y="123"/>
                    <a:pt x="39" y="190"/>
                  </a:cubicBezTo>
                  <a:cubicBezTo>
                    <a:pt x="39" y="256"/>
                    <a:pt x="26" y="319"/>
                    <a:pt x="2" y="376"/>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1" i="0" u="none" strike="noStrike" cap="none" dirty="0">
                <a:solidFill>
                  <a:schemeClr val="bg2">
                    <a:lumMod val="90000"/>
                    <a:lumOff val="10000"/>
                  </a:schemeClr>
                </a:solidFill>
                <a:latin typeface="Calibri"/>
                <a:ea typeface="Calibri"/>
                <a:cs typeface="Calibri"/>
                <a:sym typeface="Calibri"/>
              </a:endParaRPr>
            </a:p>
          </p:txBody>
        </p:sp>
        <p:sp>
          <p:nvSpPr>
            <p:cNvPr id="35" name="Google Shape;1289;p48">
              <a:extLst>
                <a:ext uri="{FF2B5EF4-FFF2-40B4-BE49-F238E27FC236}">
                  <a16:creationId xmlns:a16="http://schemas.microsoft.com/office/drawing/2014/main" id="{EABA2626-2873-4C06-8EF8-A8B5694E6C08}"/>
                </a:ext>
              </a:extLst>
            </p:cNvPr>
            <p:cNvSpPr/>
            <p:nvPr/>
          </p:nvSpPr>
          <p:spPr>
            <a:xfrm>
              <a:off x="3966205" y="3781692"/>
              <a:ext cx="78005" cy="56285"/>
            </a:xfrm>
            <a:custGeom>
              <a:avLst/>
              <a:gdLst/>
              <a:ahLst/>
              <a:cxnLst/>
              <a:rect l="l" t="t" r="r" b="b"/>
              <a:pathLst>
                <a:path w="199" h="147" extrusionOk="0">
                  <a:moveTo>
                    <a:pt x="0" y="0"/>
                  </a:moveTo>
                  <a:lnTo>
                    <a:pt x="64" y="147"/>
                  </a:lnTo>
                  <a:lnTo>
                    <a:pt x="199" y="83"/>
                  </a:lnTo>
                </a:path>
              </a:pathLst>
            </a:custGeom>
            <a:noFill/>
            <a:ln w="28575" cap="rnd"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1" i="0" u="none" strike="noStrike" cap="none" dirty="0">
                <a:solidFill>
                  <a:schemeClr val="bg2">
                    <a:lumMod val="90000"/>
                    <a:lumOff val="10000"/>
                  </a:schemeClr>
                </a:solidFill>
                <a:latin typeface="Calibri"/>
                <a:ea typeface="Calibri"/>
                <a:cs typeface="Calibri"/>
                <a:sym typeface="Calibri"/>
              </a:endParaRPr>
            </a:p>
          </p:txBody>
        </p:sp>
      </p:grpSp>
      <p:sp>
        <p:nvSpPr>
          <p:cNvPr id="39" name="38 Rectángulo redondeado">
            <a:extLst>
              <a:ext uri="{FF2B5EF4-FFF2-40B4-BE49-F238E27FC236}">
                <a16:creationId xmlns:a16="http://schemas.microsoft.com/office/drawing/2014/main" id="{27C48B59-FB15-4ED4-AA81-440E21B5B00C}"/>
              </a:ext>
            </a:extLst>
          </p:cNvPr>
          <p:cNvSpPr/>
          <p:nvPr/>
        </p:nvSpPr>
        <p:spPr>
          <a:xfrm>
            <a:off x="6519833" y="1983733"/>
            <a:ext cx="983780" cy="307821"/>
          </a:xfrm>
          <a:prstGeom prst="roundRect">
            <a:avLst/>
          </a:prstGeom>
          <a:noFill/>
          <a:ln>
            <a:noFill/>
          </a:ln>
        </p:spPr>
        <p:txBody>
          <a:bodyPr spcFirstLastPara="1" wrap="square" lIns="34275" tIns="17125" rIns="34275" bIns="17125" anchor="ctr" anchorCtr="0">
            <a:noAutofit/>
          </a:bodyPr>
          <a:lstStyle/>
          <a:p>
            <a:pPr algn="ctr">
              <a:buSzPts val="1350"/>
            </a:pPr>
            <a:r>
              <a:rPr lang="es-CL" sz="1000" b="1" dirty="0">
                <a:solidFill>
                  <a:schemeClr val="bg2">
                    <a:lumMod val="90000"/>
                    <a:lumOff val="10000"/>
                  </a:schemeClr>
                </a:solidFill>
                <a:latin typeface="Garamond" panose="02020404030301010803" pitchFamily="18" charset="0"/>
                <a:ea typeface="Raleway"/>
                <a:cs typeface="Raleway"/>
              </a:rPr>
              <a:t>TERM SOFR Publicada</a:t>
            </a:r>
          </a:p>
        </p:txBody>
      </p:sp>
      <p:sp>
        <p:nvSpPr>
          <p:cNvPr id="40" name="38 Rectángulo redondeado">
            <a:extLst>
              <a:ext uri="{FF2B5EF4-FFF2-40B4-BE49-F238E27FC236}">
                <a16:creationId xmlns:a16="http://schemas.microsoft.com/office/drawing/2014/main" id="{8C75F313-5FA9-4B03-BF5D-14E7E5C6F0D7}"/>
              </a:ext>
            </a:extLst>
          </p:cNvPr>
          <p:cNvSpPr/>
          <p:nvPr/>
        </p:nvSpPr>
        <p:spPr>
          <a:xfrm>
            <a:off x="7865128" y="1987912"/>
            <a:ext cx="983780" cy="307821"/>
          </a:xfrm>
          <a:prstGeom prst="roundRect">
            <a:avLst/>
          </a:prstGeom>
          <a:noFill/>
          <a:ln>
            <a:noFill/>
          </a:ln>
        </p:spPr>
        <p:txBody>
          <a:bodyPr spcFirstLastPara="1" wrap="square" lIns="34275" tIns="17125" rIns="34275" bIns="17125" anchor="ctr" anchorCtr="0">
            <a:noAutofit/>
          </a:bodyPr>
          <a:lstStyle/>
          <a:p>
            <a:pPr algn="ctr">
              <a:buSzPts val="1350"/>
            </a:pPr>
            <a:r>
              <a:rPr lang="es-CL" sz="1000" b="1" dirty="0">
                <a:solidFill>
                  <a:schemeClr val="bg2">
                    <a:lumMod val="90000"/>
                    <a:lumOff val="10000"/>
                  </a:schemeClr>
                </a:solidFill>
                <a:latin typeface="Garamond" panose="02020404030301010803" pitchFamily="18" charset="0"/>
                <a:ea typeface="Raleway"/>
                <a:cs typeface="Raleway"/>
              </a:rPr>
              <a:t>SOFR Compuesta</a:t>
            </a:r>
          </a:p>
        </p:txBody>
      </p:sp>
      <p:sp>
        <p:nvSpPr>
          <p:cNvPr id="50" name="Rectángulo 49">
            <a:extLst>
              <a:ext uri="{FF2B5EF4-FFF2-40B4-BE49-F238E27FC236}">
                <a16:creationId xmlns:a16="http://schemas.microsoft.com/office/drawing/2014/main" id="{DB5D4808-55FD-42A5-98CA-E04E2063E82E}"/>
              </a:ext>
            </a:extLst>
          </p:cNvPr>
          <p:cNvSpPr/>
          <p:nvPr/>
        </p:nvSpPr>
        <p:spPr>
          <a:xfrm>
            <a:off x="344807" y="1950500"/>
            <a:ext cx="1980029" cy="307777"/>
          </a:xfrm>
          <a:prstGeom prst="rect">
            <a:avLst/>
          </a:prstGeom>
        </p:spPr>
        <p:txBody>
          <a:bodyPr wrap="none">
            <a:spAutoFit/>
          </a:bodyPr>
          <a:lstStyle/>
          <a:p>
            <a:pPr lvl="0">
              <a:buClr>
                <a:srgbClr val="202E55"/>
              </a:buClr>
              <a:buSzPts val="825"/>
            </a:pPr>
            <a:r>
              <a:rPr lang="es-CL" b="1" u="sng" dirty="0">
                <a:solidFill>
                  <a:schemeClr val="bg2">
                    <a:lumMod val="90000"/>
                    <a:lumOff val="10000"/>
                  </a:schemeClr>
                </a:solidFill>
                <a:latin typeface="Garamond" panose="02020404030301010803" pitchFamily="18" charset="0"/>
                <a:sym typeface="Raleway"/>
              </a:rPr>
              <a:t>CONSIDERACIONES</a:t>
            </a:r>
          </a:p>
        </p:txBody>
      </p:sp>
      <p:sp>
        <p:nvSpPr>
          <p:cNvPr id="51" name="Google Shape;1032;gd03d06478a_0_1207">
            <a:extLst>
              <a:ext uri="{FF2B5EF4-FFF2-40B4-BE49-F238E27FC236}">
                <a16:creationId xmlns:a16="http://schemas.microsoft.com/office/drawing/2014/main" id="{5BBA5765-D2EB-4027-89FA-4DFC43451589}"/>
              </a:ext>
            </a:extLst>
          </p:cNvPr>
          <p:cNvSpPr txBox="1"/>
          <p:nvPr/>
        </p:nvSpPr>
        <p:spPr>
          <a:xfrm>
            <a:off x="303690" y="2422958"/>
            <a:ext cx="4792392" cy="300900"/>
          </a:xfrm>
          <a:prstGeom prst="rect">
            <a:avLst/>
          </a:prstGeom>
          <a:noFill/>
          <a:ln>
            <a:noFill/>
          </a:ln>
        </p:spPr>
        <p:txBody>
          <a:bodyPr spcFirstLastPara="1" wrap="square" lIns="0" tIns="0" rIns="68550" bIns="0" anchor="ctr" anchorCtr="0">
            <a:noAutofit/>
          </a:bodyPr>
          <a:lstStyle/>
          <a:p>
            <a:pPr marL="0" marR="0" lvl="0" indent="0" algn="just" rtl="0">
              <a:lnSpc>
                <a:spcPct val="100000"/>
              </a:lnSpc>
              <a:spcBef>
                <a:spcPts val="0"/>
              </a:spcBef>
              <a:spcAft>
                <a:spcPts val="0"/>
              </a:spcAft>
              <a:buNone/>
            </a:pPr>
            <a:r>
              <a:rPr lang="es-CL" b="1" dirty="0">
                <a:solidFill>
                  <a:schemeClr val="bg2">
                    <a:lumMod val="90000"/>
                    <a:lumOff val="10000"/>
                  </a:schemeClr>
                </a:solidFill>
                <a:latin typeface="Garamond" panose="02020404030301010803" pitchFamily="18" charset="0"/>
                <a:ea typeface="Raleway"/>
                <a:cs typeface="Raleway"/>
                <a:sym typeface="Raleway"/>
              </a:rPr>
              <a:t>Necesidad de desarrollar curvas ad hoc para valorización.</a:t>
            </a:r>
          </a:p>
        </p:txBody>
      </p:sp>
      <p:sp>
        <p:nvSpPr>
          <p:cNvPr id="52" name="Google Shape;1032;gd03d06478a_0_1207">
            <a:extLst>
              <a:ext uri="{FF2B5EF4-FFF2-40B4-BE49-F238E27FC236}">
                <a16:creationId xmlns:a16="http://schemas.microsoft.com/office/drawing/2014/main" id="{129EC2B2-717B-40EA-B2EF-EB8653CFBA01}"/>
              </a:ext>
            </a:extLst>
          </p:cNvPr>
          <p:cNvSpPr txBox="1"/>
          <p:nvPr/>
        </p:nvSpPr>
        <p:spPr>
          <a:xfrm>
            <a:off x="303690" y="2805066"/>
            <a:ext cx="4958410" cy="300900"/>
          </a:xfrm>
          <a:prstGeom prst="rect">
            <a:avLst/>
          </a:prstGeom>
          <a:noFill/>
          <a:ln>
            <a:noFill/>
          </a:ln>
        </p:spPr>
        <p:txBody>
          <a:bodyPr spcFirstLastPara="1" wrap="square" lIns="0" tIns="0" rIns="68550" bIns="0" anchor="ctr" anchorCtr="0">
            <a:noAutofit/>
          </a:bodyPr>
          <a:lstStyle/>
          <a:p>
            <a:pPr marL="0" marR="0" lvl="0" indent="0" algn="just" rtl="0">
              <a:lnSpc>
                <a:spcPct val="100000"/>
              </a:lnSpc>
              <a:spcBef>
                <a:spcPts val="0"/>
              </a:spcBef>
              <a:spcAft>
                <a:spcPts val="0"/>
              </a:spcAft>
              <a:buNone/>
            </a:pPr>
            <a:r>
              <a:rPr lang="es-CL" b="1" dirty="0">
                <a:solidFill>
                  <a:schemeClr val="bg2">
                    <a:lumMod val="90000"/>
                    <a:lumOff val="10000"/>
                  </a:schemeClr>
                </a:solidFill>
                <a:latin typeface="Garamond" panose="02020404030301010803" pitchFamily="18" charset="0"/>
                <a:ea typeface="Raleway"/>
                <a:cs typeface="Raleway"/>
                <a:sym typeface="Raleway"/>
              </a:rPr>
              <a:t>Se deberá contratar una licencia a CME para hacer uso de la Tasa (Banco, no </a:t>
            </a:r>
            <a:r>
              <a:rPr lang="es-CL" b="1" dirty="0" err="1">
                <a:solidFill>
                  <a:schemeClr val="bg2">
                    <a:lumMod val="90000"/>
                    <a:lumOff val="10000"/>
                  </a:schemeClr>
                </a:solidFill>
                <a:latin typeface="Garamond" panose="02020404030301010803" pitchFamily="18" charset="0"/>
                <a:ea typeface="Raleway"/>
                <a:cs typeface="Raleway"/>
                <a:sym typeface="Raleway"/>
              </a:rPr>
              <a:t>end</a:t>
            </a:r>
            <a:r>
              <a:rPr lang="es-CL" b="1" dirty="0">
                <a:solidFill>
                  <a:schemeClr val="bg2">
                    <a:lumMod val="90000"/>
                    <a:lumOff val="10000"/>
                  </a:schemeClr>
                </a:solidFill>
                <a:latin typeface="Garamond" panose="02020404030301010803" pitchFamily="18" charset="0"/>
                <a:ea typeface="Raleway"/>
                <a:cs typeface="Raleway"/>
                <a:sym typeface="Raleway"/>
              </a:rPr>
              <a:t> </a:t>
            </a:r>
            <a:r>
              <a:rPr lang="es-CL" b="1" dirty="0" err="1">
                <a:solidFill>
                  <a:schemeClr val="bg2">
                    <a:lumMod val="90000"/>
                    <a:lumOff val="10000"/>
                  </a:schemeClr>
                </a:solidFill>
                <a:latin typeface="Garamond" panose="02020404030301010803" pitchFamily="18" charset="0"/>
                <a:ea typeface="Raleway"/>
                <a:cs typeface="Raleway"/>
                <a:sym typeface="Raleway"/>
              </a:rPr>
              <a:t>users</a:t>
            </a:r>
            <a:r>
              <a:rPr lang="es-CL" b="1" dirty="0">
                <a:solidFill>
                  <a:schemeClr val="bg2">
                    <a:lumMod val="90000"/>
                    <a:lumOff val="10000"/>
                  </a:schemeClr>
                </a:solidFill>
                <a:latin typeface="Garamond" panose="02020404030301010803" pitchFamily="18" charset="0"/>
                <a:ea typeface="Raleway"/>
                <a:cs typeface="Raleway"/>
                <a:sym typeface="Raleway"/>
              </a:rPr>
              <a:t>)</a:t>
            </a:r>
          </a:p>
        </p:txBody>
      </p:sp>
      <p:sp>
        <p:nvSpPr>
          <p:cNvPr id="53" name="38 Rectángulo redondeado">
            <a:extLst>
              <a:ext uri="{FF2B5EF4-FFF2-40B4-BE49-F238E27FC236}">
                <a16:creationId xmlns:a16="http://schemas.microsoft.com/office/drawing/2014/main" id="{B1950555-B071-4259-BFDC-EDCF3DB70354}"/>
              </a:ext>
            </a:extLst>
          </p:cNvPr>
          <p:cNvSpPr/>
          <p:nvPr/>
        </p:nvSpPr>
        <p:spPr>
          <a:xfrm>
            <a:off x="4770210" y="3360997"/>
            <a:ext cx="983780" cy="307821"/>
          </a:xfrm>
          <a:prstGeom prst="roundRect">
            <a:avLst/>
          </a:prstGeom>
          <a:solidFill>
            <a:schemeClr val="tx2">
              <a:lumMod val="90000"/>
            </a:schemeClr>
          </a:solidFill>
          <a:ln>
            <a:noFill/>
          </a:ln>
        </p:spPr>
        <p:txBody>
          <a:bodyPr spcFirstLastPara="1" wrap="square" lIns="34275" tIns="17125" rIns="34275" bIns="17125" anchor="ctr" anchorCtr="0">
            <a:noAutofit/>
          </a:bodyPr>
          <a:lstStyle/>
          <a:p>
            <a:pPr algn="ctr">
              <a:buSzPts val="1350"/>
            </a:pPr>
            <a:r>
              <a:rPr lang="es-CL" sz="1050" b="1" dirty="0">
                <a:solidFill>
                  <a:schemeClr val="tx1"/>
                </a:solidFill>
                <a:latin typeface="Garamond" panose="02020404030301010803" pitchFamily="18" charset="0"/>
                <a:ea typeface="Raleway"/>
                <a:cs typeface="Raleway"/>
              </a:rPr>
              <a:t>Pago liberado hasta el 2026</a:t>
            </a:r>
          </a:p>
        </p:txBody>
      </p:sp>
      <p:sp>
        <p:nvSpPr>
          <p:cNvPr id="55" name="38 Rectángulo redondeado">
            <a:extLst>
              <a:ext uri="{FF2B5EF4-FFF2-40B4-BE49-F238E27FC236}">
                <a16:creationId xmlns:a16="http://schemas.microsoft.com/office/drawing/2014/main" id="{B8A77FE3-F1EE-429C-95F6-228DCC6B3D73}"/>
              </a:ext>
            </a:extLst>
          </p:cNvPr>
          <p:cNvSpPr/>
          <p:nvPr/>
        </p:nvSpPr>
        <p:spPr>
          <a:xfrm>
            <a:off x="4799843" y="3831622"/>
            <a:ext cx="983780" cy="307821"/>
          </a:xfrm>
          <a:prstGeom prst="roundRect">
            <a:avLst/>
          </a:prstGeom>
          <a:solidFill>
            <a:schemeClr val="tx2">
              <a:lumMod val="90000"/>
            </a:schemeClr>
          </a:solidFill>
          <a:ln>
            <a:noFill/>
          </a:ln>
        </p:spPr>
        <p:txBody>
          <a:bodyPr spcFirstLastPara="1" wrap="square" lIns="34275" tIns="17125" rIns="34275" bIns="17125" anchor="ctr" anchorCtr="0">
            <a:noAutofit/>
          </a:bodyPr>
          <a:lstStyle/>
          <a:p>
            <a:pPr algn="ctr">
              <a:buSzPts val="1350"/>
            </a:pPr>
            <a:r>
              <a:rPr lang="es-CL" sz="1050" b="1" dirty="0">
                <a:solidFill>
                  <a:schemeClr val="tx1"/>
                </a:solidFill>
                <a:latin typeface="Garamond" panose="02020404030301010803" pitchFamily="18" charset="0"/>
                <a:ea typeface="Raleway"/>
                <a:cs typeface="Raleway"/>
              </a:rPr>
              <a:t>Pago Anual de USD </a:t>
            </a:r>
          </a:p>
        </p:txBody>
      </p:sp>
      <p:sp>
        <p:nvSpPr>
          <p:cNvPr id="56" name="Google Shape;1285;p48">
            <a:extLst>
              <a:ext uri="{FF2B5EF4-FFF2-40B4-BE49-F238E27FC236}">
                <a16:creationId xmlns:a16="http://schemas.microsoft.com/office/drawing/2014/main" id="{01918C3E-1829-45FB-82D5-26574F1EC2FB}"/>
              </a:ext>
            </a:extLst>
          </p:cNvPr>
          <p:cNvSpPr/>
          <p:nvPr/>
        </p:nvSpPr>
        <p:spPr>
          <a:xfrm rot="17513228" flipH="1">
            <a:off x="6589040" y="2274844"/>
            <a:ext cx="49296" cy="430490"/>
          </a:xfrm>
          <a:custGeom>
            <a:avLst/>
            <a:gdLst/>
            <a:ahLst/>
            <a:cxnLst/>
            <a:rect l="l" t="t" r="r" b="b"/>
            <a:pathLst>
              <a:path w="39" h="376" extrusionOk="0">
                <a:moveTo>
                  <a:pt x="0" y="0"/>
                </a:moveTo>
                <a:cubicBezTo>
                  <a:pt x="25" y="59"/>
                  <a:pt x="39" y="123"/>
                  <a:pt x="39" y="190"/>
                </a:cubicBezTo>
                <a:cubicBezTo>
                  <a:pt x="39" y="256"/>
                  <a:pt x="26" y="319"/>
                  <a:pt x="2" y="376"/>
                </a:cubicBezTo>
              </a:path>
            </a:pathLst>
          </a:custGeom>
          <a:ln w="31750">
            <a:solidFill>
              <a:srgbClr val="FF0000"/>
            </a:solidFill>
            <a:headEnd type="none" w="sm" len="sm"/>
            <a:tailEnd type="none" w="sm" len="sm"/>
          </a:ln>
        </p:spPr>
        <p:style>
          <a:lnRef idx="1">
            <a:schemeClr val="accent1"/>
          </a:lnRef>
          <a:fillRef idx="0">
            <a:schemeClr val="accent1"/>
          </a:fillRef>
          <a:effectRef idx="0">
            <a:schemeClr val="accent1"/>
          </a:effectRef>
          <a:fontRef idx="minor">
            <a:schemeClr val="tx1"/>
          </a:fontRef>
        </p:style>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1" i="0" u="none" strike="noStrike" cap="none" dirty="0">
              <a:solidFill>
                <a:schemeClr val="bg2">
                  <a:lumMod val="90000"/>
                  <a:lumOff val="10000"/>
                </a:schemeClr>
              </a:solidFill>
              <a:latin typeface="Calibri"/>
              <a:ea typeface="Calibri"/>
              <a:cs typeface="Calibri"/>
              <a:sym typeface="Calibri"/>
            </a:endParaRPr>
          </a:p>
        </p:txBody>
      </p:sp>
      <p:sp>
        <p:nvSpPr>
          <p:cNvPr id="27" name="Google Shape;1764;gef8eef30f1_1_42">
            <a:extLst>
              <a:ext uri="{FF2B5EF4-FFF2-40B4-BE49-F238E27FC236}">
                <a16:creationId xmlns:a16="http://schemas.microsoft.com/office/drawing/2014/main" id="{0A7466C0-F24B-4E6A-ABC8-20A4450E5C99}"/>
              </a:ext>
            </a:extLst>
          </p:cNvPr>
          <p:cNvSpPr txBox="1"/>
          <p:nvPr/>
        </p:nvSpPr>
        <p:spPr>
          <a:xfrm>
            <a:off x="303690" y="749057"/>
            <a:ext cx="5375643" cy="1036762"/>
          </a:xfrm>
          <a:prstGeom prst="rect">
            <a:avLst/>
          </a:prstGeom>
          <a:noFill/>
          <a:ln>
            <a:solidFill>
              <a:schemeClr val="bg2">
                <a:lumMod val="75000"/>
                <a:lumOff val="25000"/>
              </a:schemeClr>
            </a:solidFill>
          </a:ln>
        </p:spPr>
        <p:style>
          <a:lnRef idx="2">
            <a:schemeClr val="accent2"/>
          </a:lnRef>
          <a:fillRef idx="1">
            <a:schemeClr val="lt1"/>
          </a:fillRef>
          <a:effectRef idx="0">
            <a:schemeClr val="accent2"/>
          </a:effectRef>
          <a:fontRef idx="minor">
            <a:schemeClr val="dk1"/>
          </a:fontRef>
        </p:style>
        <p:txBody>
          <a:bodyPr spcFirstLastPara="1" wrap="square" lIns="34300" tIns="17150" rIns="34300" bIns="17150" anchor="ctr" anchorCtr="1">
            <a:noAutofit/>
          </a:bodyPr>
          <a:lstStyle/>
          <a:p>
            <a:pPr marL="0" lvl="0" indent="0" algn="just" rtl="0">
              <a:spcBef>
                <a:spcPts val="0"/>
              </a:spcBef>
              <a:spcAft>
                <a:spcPts val="0"/>
              </a:spcAft>
              <a:buClr>
                <a:schemeClr val="dk1"/>
              </a:buClr>
              <a:buSzPts val="1200"/>
              <a:buFont typeface="Arial"/>
              <a:buNone/>
            </a:pPr>
            <a:r>
              <a:rPr lang="en-US" sz="900" b="0" i="0" dirty="0">
                <a:solidFill>
                  <a:srgbClr val="222222"/>
                </a:solidFill>
                <a:effectLst/>
                <a:latin typeface="Garamond" panose="02020404030301010803" pitchFamily="18" charset="0"/>
              </a:rPr>
              <a:t>The ARRC recognizes that some lending institutions are not structured to make markets or warehouse the risk of offering derivatives products to end users but may wish to enter in to a SOFR Term Rate swap, cap, swaption, or similar derivative as part of their services to help a borrower hedge a SOFR Term Rate business loan. In this instance, provided that the institution does not make two-way prices in interest rate derivatives and is not a market maker in the interdealer market for such derivatives in the regular course of its business, </a:t>
            </a:r>
            <a:r>
              <a:rPr lang="en-US" sz="900" b="0" i="0" dirty="0">
                <a:solidFill>
                  <a:srgbClr val="FF0000"/>
                </a:solidFill>
                <a:effectLst/>
                <a:latin typeface="Garamond" panose="02020404030301010803" pitchFamily="18" charset="0"/>
              </a:rPr>
              <a:t>the ARRC considers that the use of offsetting derivatives matching the derivatives exposure that the institution has offered to its borrowers would fall under the ARRC’s recommended use of a SOFR Term Rate derivative</a:t>
            </a:r>
            <a:endParaRPr sz="900" b="1" dirty="0">
              <a:solidFill>
                <a:schemeClr val="dk2"/>
              </a:solidFill>
              <a:latin typeface="Garamond" panose="02020404030301010803" pitchFamily="18" charset="0"/>
              <a:ea typeface="Raleway"/>
              <a:cs typeface="Raleway"/>
              <a:sym typeface="Raleway"/>
            </a:endParaRPr>
          </a:p>
        </p:txBody>
      </p:sp>
      <p:pic>
        <p:nvPicPr>
          <p:cNvPr id="22" name="Imagen 21"/>
          <p:cNvPicPr>
            <a:picLocks noChangeAspect="1"/>
          </p:cNvPicPr>
          <p:nvPr/>
        </p:nvPicPr>
        <p:blipFill>
          <a:blip r:embed="rId6">
            <a:clrChange>
              <a:clrFrom>
                <a:srgbClr val="FFFFFF"/>
              </a:clrFrom>
              <a:clrTo>
                <a:srgbClr val="FFFFFF">
                  <a:alpha val="0"/>
                </a:srgbClr>
              </a:clrTo>
            </a:clrChange>
          </a:blip>
          <a:stretch>
            <a:fillRect/>
          </a:stretch>
        </p:blipFill>
        <p:spPr>
          <a:xfrm>
            <a:off x="7069990" y="4731710"/>
            <a:ext cx="2074010" cy="302561"/>
          </a:xfrm>
          <a:prstGeom prst="rect">
            <a:avLst/>
          </a:prstGeom>
        </p:spPr>
      </p:pic>
    </p:spTree>
    <p:extLst>
      <p:ext uri="{BB962C8B-B14F-4D97-AF65-F5344CB8AC3E}">
        <p14:creationId xmlns:p14="http://schemas.microsoft.com/office/powerpoint/2010/main" val="32123494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P spid="39" grpId="0"/>
      <p:bldP spid="40" grpId="0"/>
      <p:bldP spid="50" grpId="0"/>
      <p:bldP spid="51" grpId="0"/>
      <p:bldP spid="52" grpId="0"/>
      <p:bldP spid="53" grpId="0" animBg="1"/>
      <p:bldP spid="55" grpId="0" animBg="1"/>
      <p:bldP spid="5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028"/>
        <p:cNvGrpSpPr/>
        <p:nvPr/>
      </p:nvGrpSpPr>
      <p:grpSpPr>
        <a:xfrm>
          <a:off x="0" y="0"/>
          <a:ext cx="0" cy="0"/>
          <a:chOff x="0" y="0"/>
          <a:chExt cx="0" cy="0"/>
        </a:xfrm>
      </p:grpSpPr>
      <p:pic>
        <p:nvPicPr>
          <p:cNvPr id="37" name="Imagen 36"/>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Marker/>
                    </a14:imgEffect>
                    <a14:imgEffect>
                      <a14:colorTemperature colorTemp="1861"/>
                    </a14:imgEffect>
                    <a14:imgEffect>
                      <a14:saturation sat="0"/>
                    </a14:imgEffect>
                  </a14:imgLayer>
                </a14:imgProps>
              </a:ext>
            </a:extLst>
          </a:blip>
          <a:srcRect l="13413" r="15080"/>
          <a:stretch/>
        </p:blipFill>
        <p:spPr>
          <a:xfrm>
            <a:off x="6089073" y="0"/>
            <a:ext cx="3054927" cy="5143500"/>
          </a:xfrm>
          <a:prstGeom prst="rect">
            <a:avLst/>
          </a:prstGeom>
        </p:spPr>
      </p:pic>
      <p:sp>
        <p:nvSpPr>
          <p:cNvPr id="1029" name="Google Shape;1029;gd03d06478a_0_1207"/>
          <p:cNvSpPr/>
          <p:nvPr/>
        </p:nvSpPr>
        <p:spPr>
          <a:xfrm>
            <a:off x="643113" y="4074505"/>
            <a:ext cx="4772400" cy="4464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s-CL" sz="1131" b="1">
                <a:solidFill>
                  <a:schemeClr val="tx2">
                    <a:lumMod val="10000"/>
                  </a:schemeClr>
                </a:solidFill>
                <a:latin typeface="Garamond" panose="02020404030301010803" pitchFamily="18" charset="0"/>
              </a:rPr>
              <a:t>Con las nuevas tasas de referencia, el mercado local se adaptará al estándar internacional, ubicando el basis en la pata ICP. </a:t>
            </a:r>
            <a:endParaRPr sz="1700" b="1">
              <a:solidFill>
                <a:schemeClr val="tx2">
                  <a:lumMod val="10000"/>
                </a:schemeClr>
              </a:solidFill>
              <a:latin typeface="Garamond" panose="02020404030301010803" pitchFamily="18" charset="0"/>
            </a:endParaRPr>
          </a:p>
        </p:txBody>
      </p:sp>
      <p:sp>
        <p:nvSpPr>
          <p:cNvPr id="1031" name="Google Shape;1031;gd03d06478a_0_1207"/>
          <p:cNvSpPr/>
          <p:nvPr/>
        </p:nvSpPr>
        <p:spPr>
          <a:xfrm>
            <a:off x="3905813" y="2022473"/>
            <a:ext cx="2027460" cy="51503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s-CL" sz="1131" b="1" dirty="0">
                <a:solidFill>
                  <a:schemeClr val="tx2">
                    <a:lumMod val="10000"/>
                  </a:schemeClr>
                </a:solidFill>
                <a:latin typeface="Garamond" panose="02020404030301010803" pitchFamily="18" charset="0"/>
              </a:rPr>
              <a:t>En el mercado local, el spread se encuentra en la pata dólar.</a:t>
            </a:r>
            <a:endParaRPr sz="1700" b="1" dirty="0">
              <a:solidFill>
                <a:schemeClr val="tx2">
                  <a:lumMod val="10000"/>
                </a:schemeClr>
              </a:solidFill>
              <a:latin typeface="Garamond" panose="02020404030301010803" pitchFamily="18" charset="0"/>
            </a:endParaRPr>
          </a:p>
        </p:txBody>
      </p:sp>
      <p:sp>
        <p:nvSpPr>
          <p:cNvPr id="1032" name="Google Shape;1032;gd03d06478a_0_1207"/>
          <p:cNvSpPr txBox="1"/>
          <p:nvPr/>
        </p:nvSpPr>
        <p:spPr>
          <a:xfrm>
            <a:off x="434196" y="653143"/>
            <a:ext cx="1833600" cy="300900"/>
          </a:xfrm>
          <a:prstGeom prst="rect">
            <a:avLst/>
          </a:prstGeom>
          <a:noFill/>
          <a:ln>
            <a:noFill/>
          </a:ln>
        </p:spPr>
        <p:txBody>
          <a:bodyPr spcFirstLastPara="1" wrap="square" lIns="0" tIns="0" rIns="68550" bIns="0" anchor="ctr" anchorCtr="0">
            <a:noAutofit/>
          </a:bodyPr>
          <a:lstStyle/>
          <a:p>
            <a:pPr marL="0" marR="0" lvl="0" indent="0" algn="ctr" rtl="0">
              <a:lnSpc>
                <a:spcPct val="100000"/>
              </a:lnSpc>
              <a:spcBef>
                <a:spcPts val="0"/>
              </a:spcBef>
              <a:spcAft>
                <a:spcPts val="0"/>
              </a:spcAft>
              <a:buNone/>
            </a:pPr>
            <a:r>
              <a:rPr lang="es-CL" b="1" u="sng" dirty="0">
                <a:solidFill>
                  <a:schemeClr val="tx2">
                    <a:lumMod val="10000"/>
                  </a:schemeClr>
                </a:solidFill>
                <a:latin typeface="Garamond" panose="02020404030301010803" pitchFamily="18" charset="0"/>
                <a:ea typeface="Raleway"/>
                <a:cs typeface="Raleway"/>
                <a:sym typeface="Raleway"/>
              </a:rPr>
              <a:t>Mercado</a:t>
            </a:r>
            <a:r>
              <a:rPr lang="es-CL" b="1" i="0" u="sng" strike="noStrike" cap="none" dirty="0">
                <a:solidFill>
                  <a:schemeClr val="tx2">
                    <a:lumMod val="10000"/>
                  </a:schemeClr>
                </a:solidFill>
                <a:latin typeface="Garamond" panose="02020404030301010803" pitchFamily="18" charset="0"/>
                <a:ea typeface="Raleway"/>
                <a:cs typeface="Raleway"/>
                <a:sym typeface="Raleway"/>
              </a:rPr>
              <a:t> Local</a:t>
            </a:r>
            <a:endParaRPr b="1" dirty="0">
              <a:solidFill>
                <a:schemeClr val="tx2">
                  <a:lumMod val="10000"/>
                </a:schemeClr>
              </a:solidFill>
              <a:latin typeface="Garamond" panose="02020404030301010803" pitchFamily="18" charset="0"/>
            </a:endParaRPr>
          </a:p>
        </p:txBody>
      </p:sp>
      <p:sp>
        <p:nvSpPr>
          <p:cNvPr id="1033" name="Google Shape;1033;gd03d06478a_0_1207"/>
          <p:cNvSpPr txBox="1"/>
          <p:nvPr/>
        </p:nvSpPr>
        <p:spPr>
          <a:xfrm>
            <a:off x="3787924" y="1561698"/>
            <a:ext cx="2025000" cy="342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308" b="0" i="0" u="none" strike="noStrike" cap="none" dirty="0">
                <a:solidFill>
                  <a:schemeClr val="tx2">
                    <a:lumMod val="10000"/>
                  </a:schemeClr>
                </a:solidFill>
                <a:latin typeface="Garamond" panose="02020404030301010803" pitchFamily="18" charset="0"/>
                <a:sym typeface="Arial"/>
              </a:rPr>
              <a:t>ICP CLP = Libor + </a:t>
            </a:r>
            <a:r>
              <a:rPr lang="es-CL" sz="1624" b="1" dirty="0">
                <a:solidFill>
                  <a:srgbClr val="800000"/>
                </a:solidFill>
                <a:latin typeface="Garamond" panose="02020404030301010803" pitchFamily="18" charset="0"/>
              </a:rPr>
              <a:t>X%</a:t>
            </a:r>
            <a:endParaRPr sz="1624" b="1" i="0" u="none" strike="noStrike" cap="none" dirty="0">
              <a:solidFill>
                <a:srgbClr val="800000"/>
              </a:solidFill>
              <a:latin typeface="Garamond" panose="02020404030301010803" pitchFamily="18" charset="0"/>
              <a:sym typeface="Arial"/>
            </a:endParaRPr>
          </a:p>
        </p:txBody>
      </p:sp>
      <p:sp>
        <p:nvSpPr>
          <p:cNvPr id="1035" name="Google Shape;1035;gd03d06478a_0_1207"/>
          <p:cNvSpPr txBox="1"/>
          <p:nvPr/>
        </p:nvSpPr>
        <p:spPr>
          <a:xfrm>
            <a:off x="598210" y="2695855"/>
            <a:ext cx="4721700" cy="300900"/>
          </a:xfrm>
          <a:prstGeom prst="rect">
            <a:avLst/>
          </a:prstGeom>
          <a:noFill/>
          <a:ln>
            <a:noFill/>
          </a:ln>
        </p:spPr>
        <p:txBody>
          <a:bodyPr spcFirstLastPara="1" wrap="square" lIns="0" tIns="0" rIns="68550" bIns="0" anchor="ctr" anchorCtr="0">
            <a:noAutofit/>
          </a:bodyPr>
          <a:lstStyle/>
          <a:p>
            <a:pPr marL="0" marR="0" lvl="0" indent="0" algn="l" rtl="0">
              <a:lnSpc>
                <a:spcPct val="100000"/>
              </a:lnSpc>
              <a:spcBef>
                <a:spcPts val="0"/>
              </a:spcBef>
              <a:spcAft>
                <a:spcPts val="0"/>
              </a:spcAft>
              <a:buNone/>
            </a:pPr>
            <a:r>
              <a:rPr lang="es-CL" sz="1324" b="1" dirty="0">
                <a:solidFill>
                  <a:schemeClr val="tx2">
                    <a:lumMod val="10000"/>
                  </a:schemeClr>
                </a:solidFill>
                <a:latin typeface="Garamond" panose="02020404030301010803" pitchFamily="18" charset="0"/>
                <a:ea typeface="Raleway"/>
                <a:cs typeface="Raleway"/>
                <a:sym typeface="Raleway"/>
              </a:rPr>
              <a:t>…… Entonces</a:t>
            </a:r>
            <a:r>
              <a:rPr lang="es-CL" sz="1324" b="1" i="0" u="none" strike="noStrike" cap="none" dirty="0">
                <a:solidFill>
                  <a:schemeClr val="tx2">
                    <a:lumMod val="10000"/>
                  </a:schemeClr>
                </a:solidFill>
                <a:latin typeface="Garamond" panose="02020404030301010803" pitchFamily="18" charset="0"/>
                <a:ea typeface="Raleway"/>
                <a:cs typeface="Raleway"/>
                <a:sym typeface="Raleway"/>
              </a:rPr>
              <a:t> ¿Qué </a:t>
            </a:r>
            <a:r>
              <a:rPr lang="es-CL" sz="1324" b="1" dirty="0">
                <a:solidFill>
                  <a:schemeClr val="tx2">
                    <a:lumMod val="10000"/>
                  </a:schemeClr>
                </a:solidFill>
                <a:latin typeface="Garamond" panose="02020404030301010803" pitchFamily="18" charset="0"/>
                <a:ea typeface="Raleway"/>
                <a:cs typeface="Raleway"/>
                <a:sym typeface="Raleway"/>
              </a:rPr>
              <a:t>pasará con el nuevo Basis ICP / SOFR?</a:t>
            </a:r>
            <a:endParaRPr sz="1300" dirty="0">
              <a:solidFill>
                <a:schemeClr val="tx2">
                  <a:lumMod val="10000"/>
                </a:schemeClr>
              </a:solidFill>
              <a:latin typeface="Garamond" panose="02020404030301010803" pitchFamily="18" charset="0"/>
            </a:endParaRPr>
          </a:p>
        </p:txBody>
      </p:sp>
      <p:sp>
        <p:nvSpPr>
          <p:cNvPr id="1036" name="Google Shape;1036;gd03d06478a_0_1207"/>
          <p:cNvSpPr txBox="1"/>
          <p:nvPr/>
        </p:nvSpPr>
        <p:spPr>
          <a:xfrm>
            <a:off x="6262613" y="736488"/>
            <a:ext cx="2717100" cy="300900"/>
          </a:xfrm>
          <a:prstGeom prst="rect">
            <a:avLst/>
          </a:prstGeom>
          <a:noFill/>
          <a:ln>
            <a:noFill/>
          </a:ln>
        </p:spPr>
        <p:txBody>
          <a:bodyPr spcFirstLastPara="1" wrap="square" lIns="0" tIns="0" rIns="68550" bIns="0" anchor="ctr" anchorCtr="0">
            <a:noAutofit/>
          </a:bodyPr>
          <a:lstStyle/>
          <a:p>
            <a:pPr marL="0" marR="0" lvl="0" indent="0" algn="l" rtl="0">
              <a:lnSpc>
                <a:spcPct val="100000"/>
              </a:lnSpc>
              <a:spcBef>
                <a:spcPts val="0"/>
              </a:spcBef>
              <a:spcAft>
                <a:spcPts val="0"/>
              </a:spcAft>
              <a:buNone/>
            </a:pPr>
            <a:r>
              <a:rPr lang="es-CL" b="1" u="sng">
                <a:solidFill>
                  <a:schemeClr val="tx2">
                    <a:lumMod val="10000"/>
                  </a:schemeClr>
                </a:solidFill>
                <a:latin typeface="Garamond" panose="02020404030301010803" pitchFamily="18" charset="0"/>
                <a:ea typeface="Raleway"/>
                <a:cs typeface="Raleway"/>
                <a:sym typeface="Raleway"/>
              </a:rPr>
              <a:t>¿Qué pasa en el mercado internacional?</a:t>
            </a:r>
            <a:endParaRPr b="1">
              <a:solidFill>
                <a:schemeClr val="tx2">
                  <a:lumMod val="10000"/>
                </a:schemeClr>
              </a:solidFill>
              <a:latin typeface="Garamond" panose="02020404030301010803" pitchFamily="18" charset="0"/>
            </a:endParaRPr>
          </a:p>
        </p:txBody>
      </p:sp>
      <p:sp>
        <p:nvSpPr>
          <p:cNvPr id="1037" name="Google Shape;1037;gd03d06478a_0_1207"/>
          <p:cNvSpPr txBox="1"/>
          <p:nvPr/>
        </p:nvSpPr>
        <p:spPr>
          <a:xfrm>
            <a:off x="7418397" y="868650"/>
            <a:ext cx="1446600" cy="241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970">
                <a:solidFill>
                  <a:schemeClr val="tx2">
                    <a:lumMod val="10000"/>
                  </a:schemeClr>
                </a:solidFill>
                <a:latin typeface="Garamond" panose="02020404030301010803" pitchFamily="18" charset="0"/>
              </a:rPr>
              <a:t>(</a:t>
            </a:r>
            <a:r>
              <a:rPr lang="es-CL" sz="970" b="0" i="0" u="none" strike="noStrike" cap="none">
                <a:solidFill>
                  <a:schemeClr val="tx2">
                    <a:lumMod val="10000"/>
                  </a:schemeClr>
                </a:solidFill>
                <a:latin typeface="Garamond" panose="02020404030301010803" pitchFamily="18" charset="0"/>
                <a:sym typeface="Arial"/>
              </a:rPr>
              <a:t>GBP, JPY, EUR, CHF)</a:t>
            </a:r>
            <a:endParaRPr sz="1500">
              <a:solidFill>
                <a:schemeClr val="tx2">
                  <a:lumMod val="10000"/>
                </a:schemeClr>
              </a:solidFill>
              <a:latin typeface="Garamond" panose="02020404030301010803" pitchFamily="18" charset="0"/>
            </a:endParaRPr>
          </a:p>
        </p:txBody>
      </p:sp>
      <p:sp>
        <p:nvSpPr>
          <p:cNvPr id="1038" name="Google Shape;1038;gd03d06478a_0_1207"/>
          <p:cNvSpPr txBox="1"/>
          <p:nvPr/>
        </p:nvSpPr>
        <p:spPr>
          <a:xfrm>
            <a:off x="434180" y="3034560"/>
            <a:ext cx="1833600" cy="300900"/>
          </a:xfrm>
          <a:prstGeom prst="rect">
            <a:avLst/>
          </a:prstGeom>
          <a:noFill/>
          <a:ln>
            <a:noFill/>
          </a:ln>
        </p:spPr>
        <p:txBody>
          <a:bodyPr spcFirstLastPara="1" wrap="square" lIns="0" tIns="0" rIns="68550" bIns="0" anchor="ctr" anchorCtr="0">
            <a:noAutofit/>
          </a:bodyPr>
          <a:lstStyle/>
          <a:p>
            <a:pPr marL="0" marR="0" lvl="0" indent="0" algn="ctr" rtl="0">
              <a:lnSpc>
                <a:spcPct val="100000"/>
              </a:lnSpc>
              <a:spcBef>
                <a:spcPts val="0"/>
              </a:spcBef>
              <a:spcAft>
                <a:spcPts val="0"/>
              </a:spcAft>
              <a:buNone/>
            </a:pPr>
            <a:r>
              <a:rPr lang="es-CL" sz="1424" b="1" i="0" u="sng" strike="noStrike" cap="none">
                <a:solidFill>
                  <a:schemeClr val="tx2">
                    <a:lumMod val="10000"/>
                  </a:schemeClr>
                </a:solidFill>
                <a:latin typeface="Garamond" panose="02020404030301010803" pitchFamily="18" charset="0"/>
                <a:ea typeface="Raleway"/>
                <a:cs typeface="Raleway"/>
                <a:sym typeface="Raleway"/>
              </a:rPr>
              <a:t>M</a:t>
            </a:r>
            <a:r>
              <a:rPr lang="es-CL" sz="1424" b="1" u="sng">
                <a:solidFill>
                  <a:schemeClr val="tx2">
                    <a:lumMod val="10000"/>
                  </a:schemeClr>
                </a:solidFill>
                <a:latin typeface="Garamond" panose="02020404030301010803" pitchFamily="18" charset="0"/>
                <a:ea typeface="Raleway"/>
                <a:cs typeface="Raleway"/>
                <a:sym typeface="Raleway"/>
              </a:rPr>
              <a:t>ercado</a:t>
            </a:r>
            <a:r>
              <a:rPr lang="es-CL" sz="1424" b="1" i="0" u="sng" strike="noStrike" cap="none">
                <a:solidFill>
                  <a:schemeClr val="tx2">
                    <a:lumMod val="10000"/>
                  </a:schemeClr>
                </a:solidFill>
                <a:latin typeface="Garamond" panose="02020404030301010803" pitchFamily="18" charset="0"/>
                <a:ea typeface="Raleway"/>
                <a:cs typeface="Raleway"/>
                <a:sym typeface="Raleway"/>
              </a:rPr>
              <a:t> Local</a:t>
            </a:r>
            <a:endParaRPr b="1">
              <a:solidFill>
                <a:schemeClr val="tx2">
                  <a:lumMod val="10000"/>
                </a:schemeClr>
              </a:solidFill>
              <a:latin typeface="Garamond" panose="02020404030301010803" pitchFamily="18" charset="0"/>
            </a:endParaRPr>
          </a:p>
        </p:txBody>
      </p:sp>
      <p:sp>
        <p:nvSpPr>
          <p:cNvPr id="1039" name="Google Shape;1039;gd03d06478a_0_1207"/>
          <p:cNvSpPr txBox="1"/>
          <p:nvPr/>
        </p:nvSpPr>
        <p:spPr>
          <a:xfrm>
            <a:off x="6243451" y="3730613"/>
            <a:ext cx="3382500" cy="32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200" b="1" dirty="0">
                <a:solidFill>
                  <a:schemeClr val="tx2">
                    <a:lumMod val="10000"/>
                  </a:schemeClr>
                </a:solidFill>
                <a:latin typeface="Garamond" panose="02020404030301010803" pitchFamily="18" charset="0"/>
              </a:rPr>
              <a:t>SOFR</a:t>
            </a:r>
            <a:r>
              <a:rPr lang="es-CL" sz="1200" dirty="0">
                <a:solidFill>
                  <a:schemeClr val="tx2">
                    <a:lumMod val="10000"/>
                  </a:schemeClr>
                </a:solidFill>
                <a:latin typeface="Garamond" panose="02020404030301010803" pitchFamily="18" charset="0"/>
              </a:rPr>
              <a:t> = </a:t>
            </a:r>
            <a:r>
              <a:rPr lang="es-CL" sz="1200" b="1" i="0" u="none" strike="noStrike" cap="none" dirty="0">
                <a:solidFill>
                  <a:schemeClr val="tx2">
                    <a:lumMod val="10000"/>
                  </a:schemeClr>
                </a:solidFill>
                <a:latin typeface="Garamond" panose="02020404030301010803" pitchFamily="18" charset="0"/>
              </a:rPr>
              <a:t>SONIA</a:t>
            </a:r>
            <a:r>
              <a:rPr lang="es-CL" sz="900" i="0" u="none" strike="noStrike" cap="none" dirty="0">
                <a:solidFill>
                  <a:schemeClr val="tx2">
                    <a:lumMod val="10000"/>
                  </a:schemeClr>
                </a:solidFill>
                <a:latin typeface="Garamond" panose="02020404030301010803" pitchFamily="18" charset="0"/>
              </a:rPr>
              <a:t>(</a:t>
            </a:r>
            <a:r>
              <a:rPr lang="es-CL" sz="900" dirty="0">
                <a:solidFill>
                  <a:schemeClr val="tx2">
                    <a:lumMod val="10000"/>
                  </a:schemeClr>
                </a:solidFill>
                <a:latin typeface="Garamond" panose="02020404030301010803" pitchFamily="18" charset="0"/>
              </a:rPr>
              <a:t>GBP)</a:t>
            </a:r>
            <a:r>
              <a:rPr lang="es-CL" sz="1200" b="0" i="0" u="none" strike="noStrike" cap="none" dirty="0">
                <a:solidFill>
                  <a:schemeClr val="tx2">
                    <a:lumMod val="10000"/>
                  </a:schemeClr>
                </a:solidFill>
                <a:latin typeface="Garamond" panose="02020404030301010803" pitchFamily="18" charset="0"/>
                <a:sym typeface="Arial"/>
              </a:rPr>
              <a:t> </a:t>
            </a:r>
            <a:r>
              <a:rPr lang="es-CL" sz="1208" b="1" dirty="0">
                <a:solidFill>
                  <a:schemeClr val="tx2">
                    <a:lumMod val="10000"/>
                  </a:schemeClr>
                </a:solidFill>
                <a:latin typeface="Garamond" panose="02020404030301010803" pitchFamily="18" charset="0"/>
              </a:rPr>
              <a:t>+</a:t>
            </a:r>
            <a:r>
              <a:rPr lang="es-CL" sz="1208" dirty="0">
                <a:solidFill>
                  <a:schemeClr val="tx2">
                    <a:lumMod val="10000"/>
                  </a:schemeClr>
                </a:solidFill>
                <a:latin typeface="Garamond" panose="02020404030301010803" pitchFamily="18" charset="0"/>
              </a:rPr>
              <a:t> </a:t>
            </a:r>
            <a:r>
              <a:rPr lang="es-CL" sz="1524" b="1" dirty="0">
                <a:solidFill>
                  <a:srgbClr val="800000"/>
                </a:solidFill>
                <a:latin typeface="Garamond" panose="02020404030301010803" pitchFamily="18" charset="0"/>
              </a:rPr>
              <a:t>X%</a:t>
            </a:r>
            <a:endParaRPr sz="1200" b="1" dirty="0">
              <a:solidFill>
                <a:srgbClr val="800000"/>
              </a:solidFill>
              <a:latin typeface="Garamond" panose="02020404030301010803" pitchFamily="18" charset="0"/>
            </a:endParaRPr>
          </a:p>
        </p:txBody>
      </p:sp>
      <p:sp>
        <p:nvSpPr>
          <p:cNvPr id="1040" name="Google Shape;1040;gd03d06478a_0_1207"/>
          <p:cNvSpPr txBox="1"/>
          <p:nvPr/>
        </p:nvSpPr>
        <p:spPr>
          <a:xfrm>
            <a:off x="6243446" y="4018497"/>
            <a:ext cx="2919900" cy="32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200" b="1" dirty="0">
                <a:solidFill>
                  <a:schemeClr val="tx2">
                    <a:lumMod val="10000"/>
                  </a:schemeClr>
                </a:solidFill>
                <a:latin typeface="Garamond" panose="02020404030301010803" pitchFamily="18" charset="0"/>
              </a:rPr>
              <a:t>SOFR</a:t>
            </a:r>
            <a:r>
              <a:rPr lang="es-CL" sz="1200" dirty="0">
                <a:solidFill>
                  <a:schemeClr val="tx2">
                    <a:lumMod val="10000"/>
                  </a:schemeClr>
                </a:solidFill>
                <a:latin typeface="Garamond" panose="02020404030301010803" pitchFamily="18" charset="0"/>
              </a:rPr>
              <a:t> = </a:t>
            </a:r>
            <a:r>
              <a:rPr lang="es-CL" sz="1200" b="1" i="0" u="none" strike="noStrike" cap="none" dirty="0">
                <a:solidFill>
                  <a:schemeClr val="tx2">
                    <a:lumMod val="10000"/>
                  </a:schemeClr>
                </a:solidFill>
                <a:latin typeface="Garamond" panose="02020404030301010803" pitchFamily="18" charset="0"/>
              </a:rPr>
              <a:t>TONAR</a:t>
            </a:r>
            <a:r>
              <a:rPr lang="es-CL" sz="900" dirty="0">
                <a:solidFill>
                  <a:schemeClr val="tx2">
                    <a:lumMod val="10000"/>
                  </a:schemeClr>
                </a:solidFill>
                <a:latin typeface="Garamond" panose="02020404030301010803" pitchFamily="18" charset="0"/>
              </a:rPr>
              <a:t>(JPY)</a:t>
            </a:r>
            <a:r>
              <a:rPr lang="es-CL" sz="1200" b="0" i="0" u="none" strike="noStrike" cap="none" dirty="0">
                <a:solidFill>
                  <a:schemeClr val="tx2">
                    <a:lumMod val="10000"/>
                  </a:schemeClr>
                </a:solidFill>
                <a:latin typeface="Garamond" panose="02020404030301010803" pitchFamily="18" charset="0"/>
                <a:sym typeface="Arial"/>
              </a:rPr>
              <a:t> </a:t>
            </a:r>
            <a:r>
              <a:rPr lang="es-CL" sz="1208" b="1" dirty="0">
                <a:solidFill>
                  <a:schemeClr val="tx2">
                    <a:lumMod val="10000"/>
                  </a:schemeClr>
                </a:solidFill>
                <a:latin typeface="Garamond" panose="02020404030301010803" pitchFamily="18" charset="0"/>
              </a:rPr>
              <a:t>+</a:t>
            </a:r>
            <a:r>
              <a:rPr lang="es-CL" sz="1208" dirty="0">
                <a:solidFill>
                  <a:schemeClr val="tx2">
                    <a:lumMod val="10000"/>
                  </a:schemeClr>
                </a:solidFill>
                <a:latin typeface="Garamond" panose="02020404030301010803" pitchFamily="18" charset="0"/>
              </a:rPr>
              <a:t> </a:t>
            </a:r>
            <a:r>
              <a:rPr lang="es-CL" sz="1524" b="1" dirty="0">
                <a:solidFill>
                  <a:srgbClr val="800000"/>
                </a:solidFill>
                <a:latin typeface="Garamond" panose="02020404030301010803" pitchFamily="18" charset="0"/>
              </a:rPr>
              <a:t>X%</a:t>
            </a:r>
            <a:endParaRPr sz="1200" b="1" i="0" u="none" strike="noStrike" cap="none" dirty="0">
              <a:solidFill>
                <a:srgbClr val="800000"/>
              </a:solidFill>
              <a:latin typeface="Garamond" panose="02020404030301010803" pitchFamily="18" charset="0"/>
              <a:sym typeface="Arial"/>
            </a:endParaRPr>
          </a:p>
        </p:txBody>
      </p:sp>
      <p:sp>
        <p:nvSpPr>
          <p:cNvPr id="1041" name="Google Shape;1041;gd03d06478a_0_1207"/>
          <p:cNvSpPr txBox="1"/>
          <p:nvPr/>
        </p:nvSpPr>
        <p:spPr>
          <a:xfrm>
            <a:off x="6241197" y="3401733"/>
            <a:ext cx="2924400" cy="327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s-CL" sz="1200" b="1" dirty="0">
                <a:solidFill>
                  <a:schemeClr val="tx2">
                    <a:lumMod val="10000"/>
                  </a:schemeClr>
                </a:solidFill>
                <a:latin typeface="Garamond" panose="02020404030301010803" pitchFamily="18" charset="0"/>
              </a:rPr>
              <a:t>SOFR</a:t>
            </a:r>
            <a:r>
              <a:rPr lang="es-CL" sz="1200" dirty="0">
                <a:solidFill>
                  <a:schemeClr val="tx2">
                    <a:lumMod val="10000"/>
                  </a:schemeClr>
                </a:solidFill>
                <a:latin typeface="Garamond" panose="02020404030301010803" pitchFamily="18" charset="0"/>
              </a:rPr>
              <a:t> = </a:t>
            </a:r>
            <a:r>
              <a:rPr lang="es-CL" sz="1200" b="1" i="0" u="none" strike="noStrike" cap="none" dirty="0">
                <a:solidFill>
                  <a:schemeClr val="tx2">
                    <a:lumMod val="10000"/>
                  </a:schemeClr>
                </a:solidFill>
                <a:latin typeface="Garamond" panose="02020404030301010803" pitchFamily="18" charset="0"/>
              </a:rPr>
              <a:t>ESTER</a:t>
            </a:r>
            <a:r>
              <a:rPr lang="es-CL" sz="900" dirty="0">
                <a:solidFill>
                  <a:schemeClr val="tx2">
                    <a:lumMod val="10000"/>
                  </a:schemeClr>
                </a:solidFill>
                <a:latin typeface="Garamond" panose="02020404030301010803" pitchFamily="18" charset="0"/>
              </a:rPr>
              <a:t>(EUR)</a:t>
            </a:r>
            <a:r>
              <a:rPr lang="es-CL" sz="1200" b="0" i="0" u="none" strike="noStrike" cap="none" dirty="0">
                <a:solidFill>
                  <a:schemeClr val="tx2">
                    <a:lumMod val="10000"/>
                  </a:schemeClr>
                </a:solidFill>
                <a:latin typeface="Garamond" panose="02020404030301010803" pitchFamily="18" charset="0"/>
                <a:sym typeface="Arial"/>
              </a:rPr>
              <a:t> </a:t>
            </a:r>
            <a:r>
              <a:rPr lang="es-CL" sz="1200" dirty="0">
                <a:solidFill>
                  <a:schemeClr val="tx2">
                    <a:lumMod val="10000"/>
                  </a:schemeClr>
                </a:solidFill>
                <a:latin typeface="Garamond" panose="02020404030301010803" pitchFamily="18" charset="0"/>
              </a:rPr>
              <a:t> </a:t>
            </a:r>
            <a:r>
              <a:rPr lang="es-CL" sz="1208" b="1" dirty="0">
                <a:solidFill>
                  <a:schemeClr val="tx2">
                    <a:lumMod val="10000"/>
                  </a:schemeClr>
                </a:solidFill>
                <a:latin typeface="Garamond" panose="02020404030301010803" pitchFamily="18" charset="0"/>
              </a:rPr>
              <a:t>+</a:t>
            </a:r>
            <a:r>
              <a:rPr lang="es-CL" sz="1208" dirty="0">
                <a:solidFill>
                  <a:schemeClr val="tx2">
                    <a:lumMod val="10000"/>
                  </a:schemeClr>
                </a:solidFill>
                <a:latin typeface="Garamond" panose="02020404030301010803" pitchFamily="18" charset="0"/>
              </a:rPr>
              <a:t> </a:t>
            </a:r>
            <a:r>
              <a:rPr lang="es-CL" sz="1524" b="1" dirty="0">
                <a:solidFill>
                  <a:srgbClr val="800000"/>
                </a:solidFill>
                <a:latin typeface="Garamond" panose="02020404030301010803" pitchFamily="18" charset="0"/>
              </a:rPr>
              <a:t>X% </a:t>
            </a:r>
            <a:r>
              <a:rPr lang="es-CL" sz="1200" b="1" i="0" u="none" strike="noStrike" cap="none" dirty="0">
                <a:solidFill>
                  <a:srgbClr val="800000"/>
                </a:solidFill>
                <a:latin typeface="Garamond" panose="02020404030301010803" pitchFamily="18" charset="0"/>
                <a:sym typeface="Arial"/>
              </a:rPr>
              <a:t> </a:t>
            </a:r>
            <a:endParaRPr sz="1200" b="1" i="0" u="none" strike="noStrike" cap="none" dirty="0">
              <a:solidFill>
                <a:srgbClr val="800000"/>
              </a:solidFill>
              <a:latin typeface="Garamond" panose="02020404030301010803" pitchFamily="18" charset="0"/>
              <a:sym typeface="Arial"/>
            </a:endParaRPr>
          </a:p>
        </p:txBody>
      </p:sp>
      <p:sp>
        <p:nvSpPr>
          <p:cNvPr id="1042" name="Google Shape;1042;gd03d06478a_0_1207"/>
          <p:cNvSpPr txBox="1"/>
          <p:nvPr/>
        </p:nvSpPr>
        <p:spPr>
          <a:xfrm>
            <a:off x="6262621" y="4338301"/>
            <a:ext cx="2958600" cy="327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s-CL" sz="1200" b="1" dirty="0">
                <a:solidFill>
                  <a:schemeClr val="tx2">
                    <a:lumMod val="10000"/>
                  </a:schemeClr>
                </a:solidFill>
                <a:latin typeface="Garamond" panose="02020404030301010803" pitchFamily="18" charset="0"/>
              </a:rPr>
              <a:t>SOFR</a:t>
            </a:r>
            <a:r>
              <a:rPr lang="es-CL" sz="1200" dirty="0">
                <a:solidFill>
                  <a:schemeClr val="tx2">
                    <a:lumMod val="10000"/>
                  </a:schemeClr>
                </a:solidFill>
                <a:latin typeface="Garamond" panose="02020404030301010803" pitchFamily="18" charset="0"/>
              </a:rPr>
              <a:t> = </a:t>
            </a:r>
            <a:r>
              <a:rPr lang="es-CL" sz="1200" b="1" i="0" u="none" strike="noStrike" cap="none" dirty="0">
                <a:solidFill>
                  <a:schemeClr val="tx2">
                    <a:lumMod val="10000"/>
                  </a:schemeClr>
                </a:solidFill>
                <a:latin typeface="Garamond" panose="02020404030301010803" pitchFamily="18" charset="0"/>
              </a:rPr>
              <a:t>SARON</a:t>
            </a:r>
            <a:r>
              <a:rPr lang="es-CL" sz="900" dirty="0">
                <a:solidFill>
                  <a:schemeClr val="tx2">
                    <a:lumMod val="10000"/>
                  </a:schemeClr>
                </a:solidFill>
                <a:latin typeface="Garamond" panose="02020404030301010803" pitchFamily="18" charset="0"/>
              </a:rPr>
              <a:t>(CHF)</a:t>
            </a:r>
            <a:r>
              <a:rPr lang="es-CL" sz="1200" b="0" i="0" u="none" strike="noStrike" cap="none" dirty="0">
                <a:solidFill>
                  <a:schemeClr val="tx2">
                    <a:lumMod val="10000"/>
                  </a:schemeClr>
                </a:solidFill>
                <a:latin typeface="Garamond" panose="02020404030301010803" pitchFamily="18" charset="0"/>
                <a:sym typeface="Arial"/>
              </a:rPr>
              <a:t> </a:t>
            </a:r>
            <a:r>
              <a:rPr lang="es-CL" sz="1200" dirty="0">
                <a:solidFill>
                  <a:schemeClr val="tx2">
                    <a:lumMod val="10000"/>
                  </a:schemeClr>
                </a:solidFill>
                <a:latin typeface="Garamond" panose="02020404030301010803" pitchFamily="18" charset="0"/>
              </a:rPr>
              <a:t> </a:t>
            </a:r>
            <a:r>
              <a:rPr lang="es-CL" sz="1208" b="1" dirty="0">
                <a:solidFill>
                  <a:schemeClr val="tx2">
                    <a:lumMod val="10000"/>
                  </a:schemeClr>
                </a:solidFill>
                <a:latin typeface="Garamond" panose="02020404030301010803" pitchFamily="18" charset="0"/>
              </a:rPr>
              <a:t>+</a:t>
            </a:r>
            <a:r>
              <a:rPr lang="es-CL" sz="1208" dirty="0">
                <a:solidFill>
                  <a:schemeClr val="tx2">
                    <a:lumMod val="10000"/>
                  </a:schemeClr>
                </a:solidFill>
                <a:latin typeface="Garamond" panose="02020404030301010803" pitchFamily="18" charset="0"/>
              </a:rPr>
              <a:t> </a:t>
            </a:r>
            <a:r>
              <a:rPr lang="es-CL" sz="1524" b="1" dirty="0">
                <a:solidFill>
                  <a:srgbClr val="800000"/>
                </a:solidFill>
                <a:latin typeface="Garamond" panose="02020404030301010803" pitchFamily="18" charset="0"/>
              </a:rPr>
              <a:t>X%</a:t>
            </a:r>
            <a:r>
              <a:rPr lang="es-CL" sz="1524" b="1" dirty="0">
                <a:solidFill>
                  <a:schemeClr val="tx2">
                    <a:lumMod val="10000"/>
                  </a:schemeClr>
                </a:solidFill>
                <a:latin typeface="Garamond" panose="02020404030301010803" pitchFamily="18" charset="0"/>
              </a:rPr>
              <a:t> </a:t>
            </a:r>
            <a:r>
              <a:rPr lang="es-CL" sz="1200" b="1" i="0" u="none" strike="noStrike" cap="none" dirty="0">
                <a:solidFill>
                  <a:schemeClr val="tx2">
                    <a:lumMod val="10000"/>
                  </a:schemeClr>
                </a:solidFill>
                <a:latin typeface="Garamond" panose="02020404030301010803" pitchFamily="18" charset="0"/>
                <a:sym typeface="Arial"/>
              </a:rPr>
              <a:t> </a:t>
            </a:r>
            <a:endParaRPr sz="1200" b="1" i="0" u="none" strike="noStrike" cap="none" dirty="0">
              <a:solidFill>
                <a:schemeClr val="tx2">
                  <a:lumMod val="10000"/>
                </a:schemeClr>
              </a:solidFill>
              <a:latin typeface="Garamond" panose="02020404030301010803" pitchFamily="18" charset="0"/>
              <a:sym typeface="Arial"/>
            </a:endParaRPr>
          </a:p>
        </p:txBody>
      </p:sp>
      <p:sp>
        <p:nvSpPr>
          <p:cNvPr id="1043" name="Google Shape;1043;gd03d06478a_0_1207"/>
          <p:cNvSpPr txBox="1"/>
          <p:nvPr/>
        </p:nvSpPr>
        <p:spPr>
          <a:xfrm>
            <a:off x="6224101" y="1414950"/>
            <a:ext cx="2369700" cy="32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208" b="0" i="0" u="none" strike="noStrike" cap="none" dirty="0">
                <a:solidFill>
                  <a:schemeClr val="tx2">
                    <a:lumMod val="10000"/>
                  </a:schemeClr>
                </a:solidFill>
                <a:latin typeface="Garamond" panose="02020404030301010803" pitchFamily="18" charset="0"/>
                <a:sym typeface="Arial"/>
              </a:rPr>
              <a:t>USD Libor = </a:t>
            </a:r>
            <a:r>
              <a:rPr lang="es-CL" sz="1208" dirty="0">
                <a:solidFill>
                  <a:schemeClr val="tx2">
                    <a:lumMod val="10000"/>
                  </a:schemeClr>
                </a:solidFill>
                <a:latin typeface="Garamond" panose="02020404030301010803" pitchFamily="18" charset="0"/>
              </a:rPr>
              <a:t>GBP Libor </a:t>
            </a:r>
            <a:r>
              <a:rPr lang="es-CL" sz="1208" b="1" dirty="0">
                <a:solidFill>
                  <a:schemeClr val="tx2">
                    <a:lumMod val="10000"/>
                  </a:schemeClr>
                </a:solidFill>
                <a:latin typeface="Garamond" panose="02020404030301010803" pitchFamily="18" charset="0"/>
              </a:rPr>
              <a:t>+</a:t>
            </a:r>
            <a:r>
              <a:rPr lang="es-CL" sz="1208" dirty="0">
                <a:solidFill>
                  <a:schemeClr val="tx2">
                    <a:lumMod val="10000"/>
                  </a:schemeClr>
                </a:solidFill>
                <a:latin typeface="Garamond" panose="02020404030301010803" pitchFamily="18" charset="0"/>
              </a:rPr>
              <a:t> </a:t>
            </a:r>
            <a:r>
              <a:rPr lang="es-CL" sz="1524" b="1" dirty="0">
                <a:solidFill>
                  <a:srgbClr val="800000"/>
                </a:solidFill>
                <a:latin typeface="Garamond" panose="02020404030301010803" pitchFamily="18" charset="0"/>
              </a:rPr>
              <a:t>X%</a:t>
            </a:r>
            <a:endParaRPr sz="1524" b="1" i="0" u="none" strike="noStrike" cap="none" dirty="0">
              <a:solidFill>
                <a:srgbClr val="800000"/>
              </a:solidFill>
              <a:latin typeface="Garamond" panose="02020404030301010803" pitchFamily="18" charset="0"/>
              <a:sym typeface="Arial"/>
            </a:endParaRPr>
          </a:p>
        </p:txBody>
      </p:sp>
      <p:sp>
        <p:nvSpPr>
          <p:cNvPr id="1044" name="Google Shape;1044;gd03d06478a_0_1207"/>
          <p:cNvSpPr txBox="1"/>
          <p:nvPr/>
        </p:nvSpPr>
        <p:spPr>
          <a:xfrm>
            <a:off x="6224092" y="1670476"/>
            <a:ext cx="2369700" cy="32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208" b="0" i="0" u="none" strike="noStrike" cap="none" dirty="0">
                <a:solidFill>
                  <a:schemeClr val="tx2">
                    <a:lumMod val="10000"/>
                  </a:schemeClr>
                </a:solidFill>
                <a:latin typeface="Garamond" panose="02020404030301010803" pitchFamily="18" charset="0"/>
                <a:sym typeface="Arial"/>
              </a:rPr>
              <a:t>USD Libor </a:t>
            </a:r>
            <a:r>
              <a:rPr lang="es-CL" sz="1208" dirty="0">
                <a:solidFill>
                  <a:schemeClr val="tx2">
                    <a:lumMod val="10000"/>
                  </a:schemeClr>
                </a:solidFill>
                <a:latin typeface="Garamond" panose="02020404030301010803" pitchFamily="18" charset="0"/>
              </a:rPr>
              <a:t>= JPY Libor </a:t>
            </a:r>
            <a:r>
              <a:rPr lang="es-CL" sz="1208" b="1" dirty="0">
                <a:solidFill>
                  <a:schemeClr val="tx2">
                    <a:lumMod val="10000"/>
                  </a:schemeClr>
                </a:solidFill>
                <a:latin typeface="Garamond" panose="02020404030301010803" pitchFamily="18" charset="0"/>
              </a:rPr>
              <a:t>+</a:t>
            </a:r>
            <a:r>
              <a:rPr lang="es-CL" sz="1208" dirty="0">
                <a:solidFill>
                  <a:schemeClr val="tx2">
                    <a:lumMod val="10000"/>
                  </a:schemeClr>
                </a:solidFill>
                <a:latin typeface="Garamond" panose="02020404030301010803" pitchFamily="18" charset="0"/>
              </a:rPr>
              <a:t> </a:t>
            </a:r>
            <a:r>
              <a:rPr lang="es-CL" sz="1524" b="1" dirty="0">
                <a:solidFill>
                  <a:srgbClr val="800000"/>
                </a:solidFill>
                <a:latin typeface="Garamond" panose="02020404030301010803" pitchFamily="18" charset="0"/>
              </a:rPr>
              <a:t>X%</a:t>
            </a:r>
            <a:endParaRPr sz="1524" b="1" i="0" u="none" strike="noStrike" cap="none" dirty="0">
              <a:solidFill>
                <a:srgbClr val="800000"/>
              </a:solidFill>
              <a:latin typeface="Garamond" panose="02020404030301010803" pitchFamily="18" charset="0"/>
              <a:sym typeface="Arial"/>
            </a:endParaRPr>
          </a:p>
        </p:txBody>
      </p:sp>
      <p:sp>
        <p:nvSpPr>
          <p:cNvPr id="1045" name="Google Shape;1045;gd03d06478a_0_1207"/>
          <p:cNvSpPr txBox="1"/>
          <p:nvPr/>
        </p:nvSpPr>
        <p:spPr>
          <a:xfrm>
            <a:off x="6224091" y="1114326"/>
            <a:ext cx="2239800" cy="32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208" b="0" i="0" u="none" strike="noStrike" cap="none" dirty="0">
                <a:solidFill>
                  <a:schemeClr val="tx2">
                    <a:lumMod val="10000"/>
                  </a:schemeClr>
                </a:solidFill>
                <a:latin typeface="Garamond" panose="02020404030301010803" pitchFamily="18" charset="0"/>
                <a:sym typeface="Arial"/>
              </a:rPr>
              <a:t>USD Libor = </a:t>
            </a:r>
            <a:r>
              <a:rPr lang="es-CL" sz="1208" dirty="0">
                <a:solidFill>
                  <a:schemeClr val="tx2">
                    <a:lumMod val="10000"/>
                  </a:schemeClr>
                </a:solidFill>
                <a:latin typeface="Garamond" panose="02020404030301010803" pitchFamily="18" charset="0"/>
              </a:rPr>
              <a:t>Euribor </a:t>
            </a:r>
            <a:r>
              <a:rPr lang="es-CL" sz="1208" b="1" dirty="0">
                <a:solidFill>
                  <a:schemeClr val="tx2">
                    <a:lumMod val="10000"/>
                  </a:schemeClr>
                </a:solidFill>
                <a:latin typeface="Garamond" panose="02020404030301010803" pitchFamily="18" charset="0"/>
              </a:rPr>
              <a:t>+</a:t>
            </a:r>
            <a:r>
              <a:rPr lang="es-CL" sz="1208" dirty="0">
                <a:solidFill>
                  <a:schemeClr val="tx2">
                    <a:lumMod val="10000"/>
                  </a:schemeClr>
                </a:solidFill>
                <a:latin typeface="Garamond" panose="02020404030301010803" pitchFamily="18" charset="0"/>
              </a:rPr>
              <a:t> </a:t>
            </a:r>
            <a:r>
              <a:rPr lang="es-CL" sz="1524" b="1" dirty="0">
                <a:solidFill>
                  <a:srgbClr val="800000"/>
                </a:solidFill>
                <a:latin typeface="Garamond" panose="02020404030301010803" pitchFamily="18" charset="0"/>
              </a:rPr>
              <a:t>X%</a:t>
            </a:r>
            <a:endParaRPr sz="1524" b="1" i="0" u="none" strike="noStrike" cap="none" dirty="0">
              <a:solidFill>
                <a:srgbClr val="800000"/>
              </a:solidFill>
              <a:latin typeface="Garamond" panose="02020404030301010803" pitchFamily="18" charset="0"/>
              <a:sym typeface="Arial"/>
            </a:endParaRPr>
          </a:p>
        </p:txBody>
      </p:sp>
      <p:sp>
        <p:nvSpPr>
          <p:cNvPr id="1046" name="Google Shape;1046;gd03d06478a_0_1207"/>
          <p:cNvSpPr txBox="1"/>
          <p:nvPr/>
        </p:nvSpPr>
        <p:spPr>
          <a:xfrm>
            <a:off x="6224091" y="1952991"/>
            <a:ext cx="2421000" cy="32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208" b="0" i="0" u="none" strike="noStrike" cap="none" dirty="0">
                <a:solidFill>
                  <a:schemeClr val="tx2">
                    <a:lumMod val="10000"/>
                  </a:schemeClr>
                </a:solidFill>
                <a:latin typeface="Garamond" panose="02020404030301010803" pitchFamily="18" charset="0"/>
                <a:sym typeface="Arial"/>
              </a:rPr>
              <a:t>USD Libor </a:t>
            </a:r>
            <a:r>
              <a:rPr lang="es-CL" sz="1208" dirty="0">
                <a:solidFill>
                  <a:schemeClr val="tx2">
                    <a:lumMod val="10000"/>
                  </a:schemeClr>
                </a:solidFill>
                <a:latin typeface="Garamond" panose="02020404030301010803" pitchFamily="18" charset="0"/>
              </a:rPr>
              <a:t>= CHF Libor </a:t>
            </a:r>
            <a:r>
              <a:rPr lang="es-CL" sz="1208" b="1" dirty="0">
                <a:solidFill>
                  <a:schemeClr val="tx2">
                    <a:lumMod val="10000"/>
                  </a:schemeClr>
                </a:solidFill>
                <a:latin typeface="Garamond" panose="02020404030301010803" pitchFamily="18" charset="0"/>
              </a:rPr>
              <a:t>+</a:t>
            </a:r>
            <a:r>
              <a:rPr lang="es-CL" sz="1208" dirty="0">
                <a:solidFill>
                  <a:schemeClr val="tx2">
                    <a:lumMod val="10000"/>
                  </a:schemeClr>
                </a:solidFill>
                <a:latin typeface="Garamond" panose="02020404030301010803" pitchFamily="18" charset="0"/>
              </a:rPr>
              <a:t> </a:t>
            </a:r>
            <a:r>
              <a:rPr lang="es-CL" sz="1524" b="1" dirty="0">
                <a:solidFill>
                  <a:srgbClr val="800000"/>
                </a:solidFill>
                <a:latin typeface="Garamond" panose="02020404030301010803" pitchFamily="18" charset="0"/>
              </a:rPr>
              <a:t>X%</a:t>
            </a:r>
            <a:endParaRPr sz="1524" b="1" i="0" u="none" strike="noStrike" cap="none" dirty="0">
              <a:solidFill>
                <a:srgbClr val="800000"/>
              </a:solidFill>
              <a:latin typeface="Garamond" panose="02020404030301010803" pitchFamily="18" charset="0"/>
              <a:sym typeface="Arial"/>
            </a:endParaRPr>
          </a:p>
        </p:txBody>
      </p:sp>
      <p:sp>
        <p:nvSpPr>
          <p:cNvPr id="1048" name="Google Shape;1048;gd03d06478a_0_1207"/>
          <p:cNvSpPr txBox="1"/>
          <p:nvPr/>
        </p:nvSpPr>
        <p:spPr>
          <a:xfrm>
            <a:off x="866251" y="174944"/>
            <a:ext cx="8759700" cy="300900"/>
          </a:xfrm>
          <a:prstGeom prst="rect">
            <a:avLst/>
          </a:prstGeom>
          <a:noFill/>
          <a:ln>
            <a:noFill/>
          </a:ln>
        </p:spPr>
        <p:txBody>
          <a:bodyPr spcFirstLastPara="1" wrap="square" lIns="0" tIns="0" rIns="68550" bIns="0" anchor="ctr" anchorCtr="0">
            <a:noAutofit/>
          </a:bodyPr>
          <a:lstStyle/>
          <a:p>
            <a:pPr marL="0" lvl="0" indent="0">
              <a:lnSpc>
                <a:spcPct val="151515"/>
              </a:lnSpc>
              <a:buSzPts val="2500"/>
              <a:buFont typeface="Arial"/>
              <a:buNone/>
            </a:pPr>
            <a:r>
              <a:rPr lang="es-CL" sz="2500" b="1" dirty="0">
                <a:solidFill>
                  <a:schemeClr val="accent1">
                    <a:lumMod val="50000"/>
                  </a:schemeClr>
                </a:solidFill>
                <a:latin typeface="Garamond" panose="02020404030301010803" pitchFamily="18" charset="0"/>
                <a:cs typeface="Poppins SemiBold"/>
                <a:sym typeface="Raleway"/>
              </a:rPr>
              <a:t>Mercado Basis local/MX: Chile vs Estándar Internacional</a:t>
            </a:r>
            <a:endParaRPr sz="2500" b="1" dirty="0">
              <a:solidFill>
                <a:schemeClr val="accent1">
                  <a:lumMod val="50000"/>
                </a:schemeClr>
              </a:solidFill>
              <a:latin typeface="Garamond" panose="02020404030301010803" pitchFamily="18" charset="0"/>
              <a:cs typeface="Poppins SemiBold"/>
            </a:endParaRPr>
          </a:p>
        </p:txBody>
      </p:sp>
      <p:grpSp>
        <p:nvGrpSpPr>
          <p:cNvPr id="2" name="Grupo 1"/>
          <p:cNvGrpSpPr/>
          <p:nvPr/>
        </p:nvGrpSpPr>
        <p:grpSpPr>
          <a:xfrm>
            <a:off x="520989" y="1375268"/>
            <a:ext cx="3317315" cy="1337231"/>
            <a:chOff x="520989" y="1375268"/>
            <a:chExt cx="3317315" cy="1337231"/>
          </a:xfrm>
        </p:grpSpPr>
        <p:pic>
          <p:nvPicPr>
            <p:cNvPr id="1030" name="Google Shape;1030;gd03d06478a_0_1207"/>
            <p:cNvPicPr preferRelativeResize="0"/>
            <p:nvPr/>
          </p:nvPicPr>
          <p:blipFill>
            <a:blip r:embed="rId5">
              <a:clrChange>
                <a:clrFrom>
                  <a:srgbClr val="FFFFFF"/>
                </a:clrFrom>
                <a:clrTo>
                  <a:srgbClr val="FFFFFF">
                    <a:alpha val="0"/>
                  </a:srgbClr>
                </a:clrTo>
              </a:clrChange>
              <a:alphaModFix/>
            </a:blip>
            <a:stretch>
              <a:fillRect/>
            </a:stretch>
          </p:blipFill>
          <p:spPr>
            <a:xfrm>
              <a:off x="520989" y="1375268"/>
              <a:ext cx="2958600" cy="1242308"/>
            </a:xfrm>
            <a:prstGeom prst="rect">
              <a:avLst/>
            </a:prstGeom>
            <a:noFill/>
            <a:ln>
              <a:noFill/>
            </a:ln>
          </p:spPr>
        </p:pic>
        <p:cxnSp>
          <p:nvCxnSpPr>
            <p:cNvPr id="1034" name="Google Shape;1034;gd03d06478a_0_1207"/>
            <p:cNvCxnSpPr/>
            <p:nvPr/>
          </p:nvCxnSpPr>
          <p:spPr>
            <a:xfrm>
              <a:off x="3561704" y="2060845"/>
              <a:ext cx="276600" cy="1500"/>
            </a:xfrm>
            <a:prstGeom prst="straightConnector1">
              <a:avLst/>
            </a:prstGeom>
            <a:noFill/>
            <a:ln w="9525" cap="flat" cmpd="sng">
              <a:solidFill>
                <a:schemeClr val="dk2"/>
              </a:solidFill>
              <a:prstDash val="solid"/>
              <a:round/>
              <a:headEnd type="none" w="med" len="med"/>
              <a:tailEnd type="triangle" w="med" len="med"/>
            </a:ln>
          </p:spPr>
        </p:cxnSp>
        <p:sp>
          <p:nvSpPr>
            <p:cNvPr id="1049" name="Google Shape;1049;gd03d06478a_0_1207"/>
            <p:cNvSpPr txBox="1"/>
            <p:nvPr/>
          </p:nvSpPr>
          <p:spPr>
            <a:xfrm>
              <a:off x="739619" y="2403499"/>
              <a:ext cx="582600" cy="309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CL" sz="808" b="1">
                  <a:solidFill>
                    <a:schemeClr val="tx2">
                      <a:lumMod val="10000"/>
                    </a:schemeClr>
                  </a:solidFill>
                  <a:latin typeface="Garamond" panose="02020404030301010803" pitchFamily="18" charset="0"/>
                </a:rPr>
                <a:t>2017</a:t>
              </a:r>
              <a:endParaRPr sz="1100" b="1">
                <a:solidFill>
                  <a:schemeClr val="tx2">
                    <a:lumMod val="10000"/>
                  </a:schemeClr>
                </a:solidFill>
                <a:latin typeface="Garamond" panose="02020404030301010803" pitchFamily="18" charset="0"/>
              </a:endParaRPr>
            </a:p>
          </p:txBody>
        </p:sp>
        <p:sp>
          <p:nvSpPr>
            <p:cNvPr id="1050" name="Google Shape;1050;gd03d06478a_0_1207"/>
            <p:cNvSpPr txBox="1"/>
            <p:nvPr/>
          </p:nvSpPr>
          <p:spPr>
            <a:xfrm>
              <a:off x="1322219" y="2403486"/>
              <a:ext cx="582600" cy="309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CL" sz="808" b="1">
                  <a:solidFill>
                    <a:schemeClr val="tx2">
                      <a:lumMod val="10000"/>
                    </a:schemeClr>
                  </a:solidFill>
                  <a:latin typeface="Garamond" panose="02020404030301010803" pitchFamily="18" charset="0"/>
                </a:rPr>
                <a:t>2018</a:t>
              </a:r>
              <a:endParaRPr sz="1100" b="1">
                <a:solidFill>
                  <a:schemeClr val="tx2">
                    <a:lumMod val="10000"/>
                  </a:schemeClr>
                </a:solidFill>
                <a:latin typeface="Garamond" panose="02020404030301010803" pitchFamily="18" charset="0"/>
              </a:endParaRPr>
            </a:p>
          </p:txBody>
        </p:sp>
        <p:sp>
          <p:nvSpPr>
            <p:cNvPr id="1051" name="Google Shape;1051;gd03d06478a_0_1207"/>
            <p:cNvSpPr txBox="1"/>
            <p:nvPr/>
          </p:nvSpPr>
          <p:spPr>
            <a:xfrm>
              <a:off x="1714419" y="2403486"/>
              <a:ext cx="795000" cy="309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CL" sz="808" b="1">
                  <a:solidFill>
                    <a:schemeClr val="tx2">
                      <a:lumMod val="10000"/>
                    </a:schemeClr>
                  </a:solidFill>
                  <a:latin typeface="Garamond" panose="02020404030301010803" pitchFamily="18" charset="0"/>
                </a:rPr>
                <a:t>2019</a:t>
              </a:r>
              <a:endParaRPr sz="1100" b="1">
                <a:solidFill>
                  <a:schemeClr val="tx2">
                    <a:lumMod val="10000"/>
                  </a:schemeClr>
                </a:solidFill>
                <a:latin typeface="Garamond" panose="02020404030301010803" pitchFamily="18" charset="0"/>
              </a:endParaRPr>
            </a:p>
          </p:txBody>
        </p:sp>
        <p:sp>
          <p:nvSpPr>
            <p:cNvPr id="1052" name="Google Shape;1052;gd03d06478a_0_1207"/>
            <p:cNvSpPr txBox="1"/>
            <p:nvPr/>
          </p:nvSpPr>
          <p:spPr>
            <a:xfrm>
              <a:off x="2309907" y="2403499"/>
              <a:ext cx="795000" cy="309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CL" sz="808" b="1">
                  <a:solidFill>
                    <a:schemeClr val="tx2">
                      <a:lumMod val="10000"/>
                    </a:schemeClr>
                  </a:solidFill>
                  <a:latin typeface="Garamond" panose="02020404030301010803" pitchFamily="18" charset="0"/>
                </a:rPr>
                <a:t>2020</a:t>
              </a:r>
              <a:endParaRPr sz="1100" b="1">
                <a:solidFill>
                  <a:schemeClr val="tx2">
                    <a:lumMod val="10000"/>
                  </a:schemeClr>
                </a:solidFill>
                <a:latin typeface="Garamond" panose="02020404030301010803" pitchFamily="18" charset="0"/>
              </a:endParaRPr>
            </a:p>
          </p:txBody>
        </p:sp>
        <p:sp>
          <p:nvSpPr>
            <p:cNvPr id="1053" name="Google Shape;1053;gd03d06478a_0_1207"/>
            <p:cNvSpPr txBox="1"/>
            <p:nvPr/>
          </p:nvSpPr>
          <p:spPr>
            <a:xfrm>
              <a:off x="2898994" y="2403499"/>
              <a:ext cx="795000" cy="309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CL" sz="808" b="1">
                  <a:solidFill>
                    <a:schemeClr val="tx2">
                      <a:lumMod val="10000"/>
                    </a:schemeClr>
                  </a:solidFill>
                  <a:latin typeface="Garamond" panose="02020404030301010803" pitchFamily="18" charset="0"/>
                </a:rPr>
                <a:t>2021</a:t>
              </a:r>
              <a:endParaRPr sz="1100" b="1">
                <a:solidFill>
                  <a:schemeClr val="tx2">
                    <a:lumMod val="10000"/>
                  </a:schemeClr>
                </a:solidFill>
                <a:latin typeface="Garamond" panose="02020404030301010803" pitchFamily="18" charset="0"/>
              </a:endParaRPr>
            </a:p>
          </p:txBody>
        </p:sp>
      </p:grpSp>
      <p:sp>
        <p:nvSpPr>
          <p:cNvPr id="1054" name="Google Shape;1054;gd03d06478a_0_1207"/>
          <p:cNvSpPr txBox="1"/>
          <p:nvPr/>
        </p:nvSpPr>
        <p:spPr>
          <a:xfrm>
            <a:off x="677568" y="929310"/>
            <a:ext cx="1597200" cy="3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L" sz="1208" b="1" dirty="0" err="1">
                <a:solidFill>
                  <a:schemeClr val="tx2">
                    <a:lumMod val="10000"/>
                  </a:schemeClr>
                </a:solidFill>
                <a:latin typeface="Garamond" panose="02020404030301010803" pitchFamily="18" charset="0"/>
              </a:rPr>
              <a:t>Basis</a:t>
            </a:r>
            <a:r>
              <a:rPr lang="es-CL" sz="1208" b="1" dirty="0">
                <a:solidFill>
                  <a:schemeClr val="tx2">
                    <a:lumMod val="10000"/>
                  </a:schemeClr>
                </a:solidFill>
                <a:latin typeface="Garamond" panose="02020404030301010803" pitchFamily="18" charset="0"/>
              </a:rPr>
              <a:t> ICP / LIBOR</a:t>
            </a:r>
            <a:endParaRPr sz="1500" b="1" dirty="0">
              <a:solidFill>
                <a:schemeClr val="tx2">
                  <a:lumMod val="10000"/>
                </a:schemeClr>
              </a:solidFill>
              <a:latin typeface="Garamond" panose="02020404030301010803" pitchFamily="18" charset="0"/>
            </a:endParaRPr>
          </a:p>
        </p:txBody>
      </p:sp>
      <p:sp>
        <p:nvSpPr>
          <p:cNvPr id="1055" name="Google Shape;1055;gd03d06478a_0_1207"/>
          <p:cNvSpPr/>
          <p:nvPr/>
        </p:nvSpPr>
        <p:spPr>
          <a:xfrm>
            <a:off x="6224100" y="2271400"/>
            <a:ext cx="2919900" cy="4464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s-CL" sz="1131" b="1">
                <a:solidFill>
                  <a:schemeClr val="tx2">
                    <a:lumMod val="10000"/>
                  </a:schemeClr>
                </a:solidFill>
                <a:latin typeface="Garamond" panose="02020404030301010803" pitchFamily="18" charset="0"/>
              </a:rPr>
              <a:t>En el mercado Internacional, el spread no está  en la pata dólar.</a:t>
            </a:r>
            <a:endParaRPr sz="1700" b="1">
              <a:solidFill>
                <a:schemeClr val="tx2">
                  <a:lumMod val="10000"/>
                </a:schemeClr>
              </a:solidFill>
              <a:latin typeface="Garamond" panose="02020404030301010803" pitchFamily="18" charset="0"/>
            </a:endParaRPr>
          </a:p>
        </p:txBody>
      </p:sp>
      <p:sp>
        <p:nvSpPr>
          <p:cNvPr id="1056" name="Google Shape;1056;gd03d06478a_0_1207"/>
          <p:cNvSpPr txBox="1"/>
          <p:nvPr/>
        </p:nvSpPr>
        <p:spPr>
          <a:xfrm>
            <a:off x="1237006" y="3495730"/>
            <a:ext cx="3333900" cy="342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CL" sz="1408" b="1" dirty="0">
                <a:solidFill>
                  <a:schemeClr val="tx2">
                    <a:lumMod val="10000"/>
                  </a:schemeClr>
                </a:solidFill>
                <a:latin typeface="Garamond" panose="02020404030301010803" pitchFamily="18" charset="0"/>
              </a:rPr>
              <a:t>SOFR</a:t>
            </a:r>
            <a:r>
              <a:rPr lang="es-CL" sz="1408" dirty="0">
                <a:solidFill>
                  <a:schemeClr val="tx2">
                    <a:lumMod val="10000"/>
                  </a:schemeClr>
                </a:solidFill>
                <a:latin typeface="Garamond" panose="02020404030301010803" pitchFamily="18" charset="0"/>
              </a:rPr>
              <a:t> = </a:t>
            </a:r>
            <a:r>
              <a:rPr lang="es-CL" sz="1408" b="0" i="0" u="none" strike="noStrike" cap="none" dirty="0">
                <a:solidFill>
                  <a:schemeClr val="tx2">
                    <a:lumMod val="10000"/>
                  </a:schemeClr>
                </a:solidFill>
                <a:latin typeface="Garamond" panose="02020404030301010803" pitchFamily="18" charset="0"/>
                <a:sym typeface="Arial"/>
              </a:rPr>
              <a:t>ICP CLP </a:t>
            </a:r>
            <a:r>
              <a:rPr lang="es-CL" sz="1208" b="1" dirty="0">
                <a:solidFill>
                  <a:schemeClr val="bg2">
                    <a:lumMod val="90000"/>
                    <a:lumOff val="10000"/>
                  </a:schemeClr>
                </a:solidFill>
                <a:latin typeface="Garamond" panose="02020404030301010803" pitchFamily="18" charset="0"/>
              </a:rPr>
              <a:t>+</a:t>
            </a:r>
            <a:r>
              <a:rPr lang="es-CL" sz="1308" dirty="0">
                <a:solidFill>
                  <a:srgbClr val="800000"/>
                </a:solidFill>
                <a:latin typeface="Garamond" panose="02020404030301010803" pitchFamily="18" charset="0"/>
              </a:rPr>
              <a:t> </a:t>
            </a:r>
            <a:r>
              <a:rPr lang="es-CL" sz="1624" b="1" dirty="0">
                <a:solidFill>
                  <a:srgbClr val="800000"/>
                </a:solidFill>
                <a:latin typeface="Garamond" panose="02020404030301010803" pitchFamily="18" charset="0"/>
              </a:rPr>
              <a:t>X%</a:t>
            </a:r>
            <a:endParaRPr sz="1724" b="1" i="0" u="none" strike="noStrike" cap="none" dirty="0">
              <a:solidFill>
                <a:srgbClr val="800000"/>
              </a:solidFill>
              <a:latin typeface="Garamond" panose="02020404030301010803" pitchFamily="18" charset="0"/>
              <a:sym typeface="Arial"/>
            </a:endParaRPr>
          </a:p>
        </p:txBody>
      </p:sp>
      <p:sp>
        <p:nvSpPr>
          <p:cNvPr id="1057" name="Google Shape;1057;gd03d06478a_0_1207"/>
          <p:cNvSpPr txBox="1"/>
          <p:nvPr/>
        </p:nvSpPr>
        <p:spPr>
          <a:xfrm>
            <a:off x="6224088" y="2989100"/>
            <a:ext cx="2717100" cy="300900"/>
          </a:xfrm>
          <a:prstGeom prst="rect">
            <a:avLst/>
          </a:prstGeom>
          <a:noFill/>
          <a:ln>
            <a:noFill/>
          </a:ln>
        </p:spPr>
        <p:txBody>
          <a:bodyPr spcFirstLastPara="1" wrap="square" lIns="0" tIns="0" rIns="68550" bIns="0" anchor="ctr" anchorCtr="0">
            <a:noAutofit/>
          </a:bodyPr>
          <a:lstStyle/>
          <a:p>
            <a:pPr marL="0" marR="0" lvl="0" indent="0" algn="l" rtl="0">
              <a:lnSpc>
                <a:spcPct val="100000"/>
              </a:lnSpc>
              <a:spcBef>
                <a:spcPts val="0"/>
              </a:spcBef>
              <a:spcAft>
                <a:spcPts val="0"/>
              </a:spcAft>
              <a:buNone/>
            </a:pPr>
            <a:r>
              <a:rPr lang="es-CL" b="1" u="sng">
                <a:solidFill>
                  <a:schemeClr val="tx2">
                    <a:lumMod val="10000"/>
                  </a:schemeClr>
                </a:solidFill>
                <a:latin typeface="Garamond" panose="02020404030301010803" pitchFamily="18" charset="0"/>
                <a:ea typeface="Raleway"/>
                <a:cs typeface="Raleway"/>
                <a:sym typeface="Raleway"/>
              </a:rPr>
              <a:t>Nuevas Tasas Referencia Mercado Internacional</a:t>
            </a:r>
            <a:endParaRPr b="1">
              <a:solidFill>
                <a:schemeClr val="tx2">
                  <a:lumMod val="10000"/>
                </a:schemeClr>
              </a:solidFill>
              <a:latin typeface="Garamond" panose="02020404030301010803" pitchFamily="18" charset="0"/>
            </a:endParaRPr>
          </a:p>
        </p:txBody>
      </p:sp>
      <p:sp>
        <p:nvSpPr>
          <p:cNvPr id="1058" name="Google Shape;1058;gd03d06478a_0_1207"/>
          <p:cNvSpPr/>
          <p:nvPr/>
        </p:nvSpPr>
        <p:spPr>
          <a:xfrm>
            <a:off x="5026929" y="1448550"/>
            <a:ext cx="690300" cy="586800"/>
          </a:xfrm>
          <a:prstGeom prst="ellipse">
            <a:avLst/>
          </a:prstGeom>
          <a:noFill/>
          <a:ln w="12700" cap="flat" cmpd="sng">
            <a:solidFill>
              <a:schemeClr val="bg2">
                <a:lumMod val="90000"/>
                <a:lumOff val="1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lumMod val="10000"/>
                </a:schemeClr>
              </a:solidFill>
              <a:latin typeface="Garamond" panose="02020404030301010803" pitchFamily="18" charset="0"/>
            </a:endParaRPr>
          </a:p>
        </p:txBody>
      </p:sp>
      <p:pic>
        <p:nvPicPr>
          <p:cNvPr id="33" name="Imagen 32"/>
          <p:cNvPicPr>
            <a:picLocks noChangeAspect="1"/>
          </p:cNvPicPr>
          <p:nvPr/>
        </p:nvPicPr>
        <p:blipFill>
          <a:blip r:embed="rId6">
            <a:clrChange>
              <a:clrFrom>
                <a:srgbClr val="FFFFFF"/>
              </a:clrFrom>
              <a:clrTo>
                <a:srgbClr val="FFFFFF">
                  <a:alpha val="0"/>
                </a:srgbClr>
              </a:clrTo>
            </a:clrChange>
          </a:blip>
          <a:stretch>
            <a:fillRect/>
          </a:stretch>
        </p:blipFill>
        <p:spPr>
          <a:xfrm>
            <a:off x="7069990" y="4731710"/>
            <a:ext cx="2074010" cy="302561"/>
          </a:xfrm>
          <a:prstGeom prst="rect">
            <a:avLst/>
          </a:prstGeom>
        </p:spPr>
      </p:pic>
    </p:spTree>
    <p:extLst>
      <p:ext uri="{BB962C8B-B14F-4D97-AF65-F5344CB8AC3E}">
        <p14:creationId xmlns:p14="http://schemas.microsoft.com/office/powerpoint/2010/main" val="34548861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1000"/>
                                        <p:tgtEl>
                                          <p:spTgt spid="1032"/>
                                        </p:tgtEl>
                                      </p:cBhvr>
                                    </p:animEffect>
                                  </p:childTnLst>
                                </p:cTn>
                              </p:par>
                              <p:par>
                                <p:cTn id="8" presetID="10" presetClass="entr" presetSubtype="0" fill="hold" nodeType="withEffect">
                                  <p:stCondLst>
                                    <p:cond delay="0"/>
                                  </p:stCondLst>
                                  <p:childTnLst>
                                    <p:set>
                                      <p:cBhvr>
                                        <p:cTn id="9" dur="1" fill="hold">
                                          <p:stCondLst>
                                            <p:cond delay="0"/>
                                          </p:stCondLst>
                                        </p:cTn>
                                        <p:tgtEl>
                                          <p:spTgt spid="1054"/>
                                        </p:tgtEl>
                                        <p:attrNameLst>
                                          <p:attrName>style.visibility</p:attrName>
                                        </p:attrNameLst>
                                      </p:cBhvr>
                                      <p:to>
                                        <p:strVal val="visible"/>
                                      </p:to>
                                    </p:set>
                                    <p:animEffect transition="in" filter="fade">
                                      <p:cBhvr>
                                        <p:cTn id="10" dur="1000"/>
                                        <p:tgtEl>
                                          <p:spTgt spid="105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33"/>
                                        </p:tgtEl>
                                        <p:attrNameLst>
                                          <p:attrName>style.visibility</p:attrName>
                                        </p:attrNameLst>
                                      </p:cBhvr>
                                      <p:to>
                                        <p:strVal val="visible"/>
                                      </p:to>
                                    </p:set>
                                    <p:animEffect transition="in" filter="fade">
                                      <p:cBhvr>
                                        <p:cTn id="15" dur="1000"/>
                                        <p:tgtEl>
                                          <p:spTgt spid="10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31"/>
                                        </p:tgtEl>
                                        <p:attrNameLst>
                                          <p:attrName>style.visibility</p:attrName>
                                        </p:attrNameLst>
                                      </p:cBhvr>
                                      <p:to>
                                        <p:strVal val="visible"/>
                                      </p:to>
                                    </p:set>
                                    <p:animEffect transition="in" filter="fade">
                                      <p:cBhvr>
                                        <p:cTn id="20" dur="1000"/>
                                        <p:tgtEl>
                                          <p:spTgt spid="1031"/>
                                        </p:tgtEl>
                                      </p:cBhvr>
                                    </p:animEffect>
                                  </p:childTnLst>
                                </p:cTn>
                              </p:par>
                              <p:par>
                                <p:cTn id="21" presetID="10" presetClass="entr" presetSubtype="0" fill="hold" nodeType="withEffect">
                                  <p:stCondLst>
                                    <p:cond delay="0"/>
                                  </p:stCondLst>
                                  <p:childTnLst>
                                    <p:set>
                                      <p:cBhvr>
                                        <p:cTn id="22" dur="1" fill="hold">
                                          <p:stCondLst>
                                            <p:cond delay="0"/>
                                          </p:stCondLst>
                                        </p:cTn>
                                        <p:tgtEl>
                                          <p:spTgt spid="1058"/>
                                        </p:tgtEl>
                                        <p:attrNameLst>
                                          <p:attrName>style.visibility</p:attrName>
                                        </p:attrNameLst>
                                      </p:cBhvr>
                                      <p:to>
                                        <p:strVal val="visible"/>
                                      </p:to>
                                    </p:set>
                                    <p:animEffect transition="in" filter="fade">
                                      <p:cBhvr>
                                        <p:cTn id="23" dur="1000"/>
                                        <p:tgtEl>
                                          <p:spTgt spid="105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10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7"/>
                                        </p:tgtEl>
                                        <p:attrNameLst>
                                          <p:attrName>style.visibility</p:attrName>
                                        </p:attrNameLst>
                                      </p:cBhvr>
                                      <p:to>
                                        <p:strVal val="visible"/>
                                      </p:to>
                                    </p:set>
                                    <p:animEffect transition="in" filter="fade">
                                      <p:cBhvr>
                                        <p:cTn id="31" dur="1000"/>
                                        <p:tgtEl>
                                          <p:spTgt spid="1037"/>
                                        </p:tgtEl>
                                      </p:cBhvr>
                                    </p:animEffect>
                                  </p:childTnLst>
                                </p:cTn>
                              </p:par>
                              <p:par>
                                <p:cTn id="32" presetID="10" presetClass="entr" presetSubtype="0" fill="hold" nodeType="withEffect">
                                  <p:stCondLst>
                                    <p:cond delay="0"/>
                                  </p:stCondLst>
                                  <p:childTnLst>
                                    <p:set>
                                      <p:cBhvr>
                                        <p:cTn id="33" dur="1" fill="hold">
                                          <p:stCondLst>
                                            <p:cond delay="0"/>
                                          </p:stCondLst>
                                        </p:cTn>
                                        <p:tgtEl>
                                          <p:spTgt spid="1045"/>
                                        </p:tgtEl>
                                        <p:attrNameLst>
                                          <p:attrName>style.visibility</p:attrName>
                                        </p:attrNameLst>
                                      </p:cBhvr>
                                      <p:to>
                                        <p:strVal val="visible"/>
                                      </p:to>
                                    </p:set>
                                    <p:animEffect transition="in" filter="fade">
                                      <p:cBhvr>
                                        <p:cTn id="34" dur="1300"/>
                                        <p:tgtEl>
                                          <p:spTgt spid="1045"/>
                                        </p:tgtEl>
                                      </p:cBhvr>
                                    </p:animEffect>
                                  </p:childTnLst>
                                </p:cTn>
                              </p:par>
                              <p:par>
                                <p:cTn id="35" presetID="10" presetClass="entr" presetSubtype="0" fill="hold" nodeType="withEffect">
                                  <p:stCondLst>
                                    <p:cond delay="0"/>
                                  </p:stCondLst>
                                  <p:childTnLst>
                                    <p:set>
                                      <p:cBhvr>
                                        <p:cTn id="36" dur="1" fill="hold">
                                          <p:stCondLst>
                                            <p:cond delay="0"/>
                                          </p:stCondLst>
                                        </p:cTn>
                                        <p:tgtEl>
                                          <p:spTgt spid="1043"/>
                                        </p:tgtEl>
                                        <p:attrNameLst>
                                          <p:attrName>style.visibility</p:attrName>
                                        </p:attrNameLst>
                                      </p:cBhvr>
                                      <p:to>
                                        <p:strVal val="visible"/>
                                      </p:to>
                                    </p:set>
                                    <p:animEffect transition="in" filter="fade">
                                      <p:cBhvr>
                                        <p:cTn id="37" dur="1000"/>
                                        <p:tgtEl>
                                          <p:spTgt spid="1043"/>
                                        </p:tgtEl>
                                      </p:cBhvr>
                                    </p:animEffect>
                                  </p:childTnLst>
                                </p:cTn>
                              </p:par>
                              <p:par>
                                <p:cTn id="38" presetID="10" presetClass="entr" presetSubtype="0" fill="hold" nodeType="withEffect">
                                  <p:stCondLst>
                                    <p:cond delay="0"/>
                                  </p:stCondLst>
                                  <p:childTnLst>
                                    <p:set>
                                      <p:cBhvr>
                                        <p:cTn id="39" dur="1" fill="hold">
                                          <p:stCondLst>
                                            <p:cond delay="0"/>
                                          </p:stCondLst>
                                        </p:cTn>
                                        <p:tgtEl>
                                          <p:spTgt spid="1044"/>
                                        </p:tgtEl>
                                        <p:attrNameLst>
                                          <p:attrName>style.visibility</p:attrName>
                                        </p:attrNameLst>
                                      </p:cBhvr>
                                      <p:to>
                                        <p:strVal val="visible"/>
                                      </p:to>
                                    </p:set>
                                    <p:animEffect transition="in" filter="fade">
                                      <p:cBhvr>
                                        <p:cTn id="40" dur="1000"/>
                                        <p:tgtEl>
                                          <p:spTgt spid="1044"/>
                                        </p:tgtEl>
                                      </p:cBhvr>
                                    </p:animEffect>
                                  </p:childTnLst>
                                </p:cTn>
                              </p:par>
                              <p:par>
                                <p:cTn id="41" presetID="10" presetClass="entr" presetSubtype="0" fill="hold" nodeType="withEffect">
                                  <p:stCondLst>
                                    <p:cond delay="0"/>
                                  </p:stCondLst>
                                  <p:childTnLst>
                                    <p:set>
                                      <p:cBhvr>
                                        <p:cTn id="42" dur="1" fill="hold">
                                          <p:stCondLst>
                                            <p:cond delay="0"/>
                                          </p:stCondLst>
                                        </p:cTn>
                                        <p:tgtEl>
                                          <p:spTgt spid="1046"/>
                                        </p:tgtEl>
                                        <p:attrNameLst>
                                          <p:attrName>style.visibility</p:attrName>
                                        </p:attrNameLst>
                                      </p:cBhvr>
                                      <p:to>
                                        <p:strVal val="visible"/>
                                      </p:to>
                                    </p:set>
                                    <p:animEffect transition="in" filter="fade">
                                      <p:cBhvr>
                                        <p:cTn id="43" dur="1000"/>
                                        <p:tgtEl>
                                          <p:spTgt spid="1046"/>
                                        </p:tgtEl>
                                      </p:cBhvr>
                                    </p:animEffect>
                                  </p:childTnLst>
                                </p:cTn>
                              </p:par>
                            </p:childTnLst>
                          </p:cTn>
                        </p:par>
                        <p:par>
                          <p:cTn id="44" fill="hold">
                            <p:stCondLst>
                              <p:cond delay="1300"/>
                            </p:stCondLst>
                            <p:childTnLst>
                              <p:par>
                                <p:cTn id="45" presetID="10" presetClass="entr" presetSubtype="0" fill="hold" nodeType="afterEffect">
                                  <p:stCondLst>
                                    <p:cond delay="0"/>
                                  </p:stCondLst>
                                  <p:childTnLst>
                                    <p:set>
                                      <p:cBhvr>
                                        <p:cTn id="46" dur="1" fill="hold">
                                          <p:stCondLst>
                                            <p:cond delay="0"/>
                                          </p:stCondLst>
                                        </p:cTn>
                                        <p:tgtEl>
                                          <p:spTgt spid="1055"/>
                                        </p:tgtEl>
                                        <p:attrNameLst>
                                          <p:attrName>style.visibility</p:attrName>
                                        </p:attrNameLst>
                                      </p:cBhvr>
                                      <p:to>
                                        <p:strVal val="visible"/>
                                      </p:to>
                                    </p:set>
                                    <p:animEffect transition="in" filter="fade">
                                      <p:cBhvr>
                                        <p:cTn id="47" dur="1000"/>
                                        <p:tgtEl>
                                          <p:spTgt spid="105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35"/>
                                        </p:tgtEl>
                                        <p:attrNameLst>
                                          <p:attrName>style.visibility</p:attrName>
                                        </p:attrNameLst>
                                      </p:cBhvr>
                                      <p:to>
                                        <p:strVal val="visible"/>
                                      </p:to>
                                    </p:set>
                                    <p:animEffect transition="in" filter="fade">
                                      <p:cBhvr>
                                        <p:cTn id="52" dur="1000"/>
                                        <p:tgtEl>
                                          <p:spTgt spid="103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38"/>
                                        </p:tgtEl>
                                        <p:attrNameLst>
                                          <p:attrName>style.visibility</p:attrName>
                                        </p:attrNameLst>
                                      </p:cBhvr>
                                      <p:to>
                                        <p:strVal val="visible"/>
                                      </p:to>
                                    </p:set>
                                    <p:animEffect transition="in" filter="fade">
                                      <p:cBhvr>
                                        <p:cTn id="57" dur="1000"/>
                                        <p:tgtEl>
                                          <p:spTgt spid="103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56"/>
                                        </p:tgtEl>
                                        <p:attrNameLst>
                                          <p:attrName>style.visibility</p:attrName>
                                        </p:attrNameLst>
                                      </p:cBhvr>
                                      <p:to>
                                        <p:strVal val="visible"/>
                                      </p:to>
                                    </p:set>
                                    <p:animEffect transition="in" filter="fade">
                                      <p:cBhvr>
                                        <p:cTn id="62" dur="1000"/>
                                        <p:tgtEl>
                                          <p:spTgt spid="1056"/>
                                        </p:tgtEl>
                                      </p:cBhvr>
                                    </p:animEffect>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1029"/>
                                        </p:tgtEl>
                                        <p:attrNameLst>
                                          <p:attrName>style.visibility</p:attrName>
                                        </p:attrNameLst>
                                      </p:cBhvr>
                                      <p:to>
                                        <p:strVal val="visible"/>
                                      </p:to>
                                    </p:set>
                                    <p:animEffect transition="in" filter="fade">
                                      <p:cBhvr>
                                        <p:cTn id="66" dur="1000"/>
                                        <p:tgtEl>
                                          <p:spTgt spid="102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057"/>
                                        </p:tgtEl>
                                        <p:attrNameLst>
                                          <p:attrName>style.visibility</p:attrName>
                                        </p:attrNameLst>
                                      </p:cBhvr>
                                      <p:to>
                                        <p:strVal val="visible"/>
                                      </p:to>
                                    </p:set>
                                    <p:animEffect transition="in" filter="fade">
                                      <p:cBhvr>
                                        <p:cTn id="71" dur="1000"/>
                                        <p:tgtEl>
                                          <p:spTgt spid="1057"/>
                                        </p:tgtEl>
                                      </p:cBhvr>
                                    </p:animEffect>
                                  </p:childTnLst>
                                </p:cTn>
                              </p:par>
                              <p:par>
                                <p:cTn id="72" presetID="10" presetClass="entr" presetSubtype="0" fill="hold" nodeType="withEffect">
                                  <p:stCondLst>
                                    <p:cond delay="0"/>
                                  </p:stCondLst>
                                  <p:childTnLst>
                                    <p:set>
                                      <p:cBhvr>
                                        <p:cTn id="73" dur="1" fill="hold">
                                          <p:stCondLst>
                                            <p:cond delay="0"/>
                                          </p:stCondLst>
                                        </p:cTn>
                                        <p:tgtEl>
                                          <p:spTgt spid="1041"/>
                                        </p:tgtEl>
                                        <p:attrNameLst>
                                          <p:attrName>style.visibility</p:attrName>
                                        </p:attrNameLst>
                                      </p:cBhvr>
                                      <p:to>
                                        <p:strVal val="visible"/>
                                      </p:to>
                                    </p:set>
                                    <p:animEffect transition="in" filter="fade">
                                      <p:cBhvr>
                                        <p:cTn id="74" dur="1000"/>
                                        <p:tgtEl>
                                          <p:spTgt spid="1041"/>
                                        </p:tgtEl>
                                      </p:cBhvr>
                                    </p:animEffect>
                                  </p:childTnLst>
                                </p:cTn>
                              </p:par>
                              <p:par>
                                <p:cTn id="75" presetID="10" presetClass="entr" presetSubtype="0" fill="hold" nodeType="withEffect">
                                  <p:stCondLst>
                                    <p:cond delay="0"/>
                                  </p:stCondLst>
                                  <p:childTnLst>
                                    <p:set>
                                      <p:cBhvr>
                                        <p:cTn id="76" dur="1" fill="hold">
                                          <p:stCondLst>
                                            <p:cond delay="0"/>
                                          </p:stCondLst>
                                        </p:cTn>
                                        <p:tgtEl>
                                          <p:spTgt spid="1039"/>
                                        </p:tgtEl>
                                        <p:attrNameLst>
                                          <p:attrName>style.visibility</p:attrName>
                                        </p:attrNameLst>
                                      </p:cBhvr>
                                      <p:to>
                                        <p:strVal val="visible"/>
                                      </p:to>
                                    </p:set>
                                    <p:animEffect transition="in" filter="fade">
                                      <p:cBhvr>
                                        <p:cTn id="77" dur="1000"/>
                                        <p:tgtEl>
                                          <p:spTgt spid="1039"/>
                                        </p:tgtEl>
                                      </p:cBhvr>
                                    </p:animEffect>
                                  </p:childTnLst>
                                </p:cTn>
                              </p:par>
                              <p:par>
                                <p:cTn id="78" presetID="10" presetClass="entr" presetSubtype="0" fill="hold" nodeType="withEffect">
                                  <p:stCondLst>
                                    <p:cond delay="0"/>
                                  </p:stCondLst>
                                  <p:childTnLst>
                                    <p:set>
                                      <p:cBhvr>
                                        <p:cTn id="79" dur="1" fill="hold">
                                          <p:stCondLst>
                                            <p:cond delay="0"/>
                                          </p:stCondLst>
                                        </p:cTn>
                                        <p:tgtEl>
                                          <p:spTgt spid="1040"/>
                                        </p:tgtEl>
                                        <p:attrNameLst>
                                          <p:attrName>style.visibility</p:attrName>
                                        </p:attrNameLst>
                                      </p:cBhvr>
                                      <p:to>
                                        <p:strVal val="visible"/>
                                      </p:to>
                                    </p:set>
                                    <p:animEffect transition="in" filter="fade">
                                      <p:cBhvr>
                                        <p:cTn id="80" dur="1000"/>
                                        <p:tgtEl>
                                          <p:spTgt spid="1040"/>
                                        </p:tgtEl>
                                      </p:cBhvr>
                                    </p:animEffect>
                                  </p:childTnLst>
                                </p:cTn>
                              </p:par>
                              <p:par>
                                <p:cTn id="81" presetID="10" presetClass="entr" presetSubtype="0" fill="hold" nodeType="withEffect">
                                  <p:stCondLst>
                                    <p:cond delay="0"/>
                                  </p:stCondLst>
                                  <p:childTnLst>
                                    <p:set>
                                      <p:cBhvr>
                                        <p:cTn id="82" dur="1" fill="hold">
                                          <p:stCondLst>
                                            <p:cond delay="0"/>
                                          </p:stCondLst>
                                        </p:cTn>
                                        <p:tgtEl>
                                          <p:spTgt spid="1042"/>
                                        </p:tgtEl>
                                        <p:attrNameLst>
                                          <p:attrName>style.visibility</p:attrName>
                                        </p:attrNameLst>
                                      </p:cBhvr>
                                      <p:to>
                                        <p:strVal val="visible"/>
                                      </p:to>
                                    </p:set>
                                    <p:animEffect transition="in" filter="fade">
                                      <p:cBhvr>
                                        <p:cTn id="83" dur="1000"/>
                                        <p:tgtEl>
                                          <p:spTgt spid="1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797"/>
        <p:cNvGrpSpPr/>
        <p:nvPr/>
      </p:nvGrpSpPr>
      <p:grpSpPr>
        <a:xfrm>
          <a:off x="0" y="0"/>
          <a:ext cx="0" cy="0"/>
          <a:chOff x="0" y="0"/>
          <a:chExt cx="0" cy="0"/>
        </a:xfrm>
      </p:grpSpPr>
      <p:pic>
        <p:nvPicPr>
          <p:cNvPr id="45" name="Imagen 44"/>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Marker/>
                    </a14:imgEffect>
                    <a14:imgEffect>
                      <a14:colorTemperature colorTemp="1861"/>
                    </a14:imgEffect>
                    <a14:imgEffect>
                      <a14:saturation sat="0"/>
                    </a14:imgEffect>
                  </a14:imgLayer>
                </a14:imgProps>
              </a:ext>
            </a:extLst>
          </a:blip>
          <a:srcRect l="13413" r="15080"/>
          <a:stretch/>
        </p:blipFill>
        <p:spPr>
          <a:xfrm>
            <a:off x="6089073" y="0"/>
            <a:ext cx="3054927" cy="5143500"/>
          </a:xfrm>
          <a:prstGeom prst="rect">
            <a:avLst/>
          </a:prstGeom>
        </p:spPr>
      </p:pic>
      <p:sp>
        <p:nvSpPr>
          <p:cNvPr id="799" name="Google Shape;799;p14"/>
          <p:cNvSpPr txBox="1"/>
          <p:nvPr/>
        </p:nvSpPr>
        <p:spPr>
          <a:xfrm>
            <a:off x="313026" y="264215"/>
            <a:ext cx="7930137" cy="300938"/>
          </a:xfrm>
          <a:prstGeom prst="rect">
            <a:avLst/>
          </a:prstGeom>
          <a:noFill/>
          <a:ln>
            <a:noFill/>
          </a:ln>
        </p:spPr>
        <p:txBody>
          <a:bodyPr spcFirstLastPara="1" wrap="square" lIns="0" tIns="0" rIns="68550" bIns="0" anchor="ctr" anchorCtr="0">
            <a:noAutofit/>
          </a:bodyPr>
          <a:lstStyle/>
          <a:p>
            <a:pPr marL="0" lvl="0" indent="0">
              <a:buSzPts val="1899"/>
              <a:buFont typeface="Arial"/>
              <a:buNone/>
            </a:pPr>
            <a:r>
              <a:rPr lang="es-CL" sz="2500" b="1" dirty="0">
                <a:solidFill>
                  <a:schemeClr val="accent1">
                    <a:lumMod val="50000"/>
                  </a:schemeClr>
                </a:solidFill>
                <a:latin typeface="Garamond" panose="02020404030301010803" pitchFamily="18" charset="0"/>
                <a:cs typeface="Poppins SemiBold"/>
                <a:sym typeface="Raleway"/>
              </a:rPr>
              <a:t>Consideraciones del mercado de derivados (SOFR/ICP)</a:t>
            </a:r>
            <a:endParaRPr sz="2500" b="1" dirty="0">
              <a:solidFill>
                <a:schemeClr val="accent1">
                  <a:lumMod val="50000"/>
                </a:schemeClr>
              </a:solidFill>
              <a:latin typeface="Garamond" panose="02020404030301010803" pitchFamily="18" charset="0"/>
              <a:cs typeface="Poppins SemiBold"/>
              <a:sym typeface="Raleway"/>
            </a:endParaRPr>
          </a:p>
        </p:txBody>
      </p:sp>
      <p:sp>
        <p:nvSpPr>
          <p:cNvPr id="55" name="Google Shape;1187;p18"/>
          <p:cNvSpPr txBox="1"/>
          <p:nvPr/>
        </p:nvSpPr>
        <p:spPr>
          <a:xfrm>
            <a:off x="-405828" y="709703"/>
            <a:ext cx="5619868"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02E55"/>
              </a:buClr>
              <a:buSzPts val="825"/>
              <a:buFont typeface="Arial"/>
              <a:buNone/>
            </a:pPr>
            <a:r>
              <a:rPr lang="es-CL" sz="1200" b="1" dirty="0">
                <a:solidFill>
                  <a:srgbClr val="202E55"/>
                </a:solidFill>
                <a:latin typeface="Garamond" panose="02020404030301010803" pitchFamily="18" charset="0"/>
                <a:sym typeface="Raleway"/>
              </a:rPr>
              <a:t>1) Definiciones por cerrar: Mercado offshore / Mercado local</a:t>
            </a:r>
          </a:p>
        </p:txBody>
      </p:sp>
      <p:sp>
        <p:nvSpPr>
          <p:cNvPr id="98" name="Rectángulo 97"/>
          <p:cNvSpPr/>
          <p:nvPr/>
        </p:nvSpPr>
        <p:spPr>
          <a:xfrm>
            <a:off x="564186" y="1223151"/>
            <a:ext cx="1431802" cy="276999"/>
          </a:xfrm>
          <a:prstGeom prst="rect">
            <a:avLst/>
          </a:prstGeom>
        </p:spPr>
        <p:txBody>
          <a:bodyPr wrap="none">
            <a:spAutoFit/>
          </a:bodyPr>
          <a:lstStyle/>
          <a:p>
            <a:pPr lvl="0" algn="ctr">
              <a:buClr>
                <a:srgbClr val="202E55"/>
              </a:buClr>
              <a:buSzPts val="825"/>
            </a:pPr>
            <a:r>
              <a:rPr lang="es-CL" sz="1200" b="1" dirty="0">
                <a:solidFill>
                  <a:srgbClr val="202E55"/>
                </a:solidFill>
                <a:latin typeface="Garamond" panose="02020404030301010803" pitchFamily="18" charset="0"/>
                <a:sym typeface="Raleway"/>
              </a:rPr>
              <a:t>Basis ICP/ SOFR </a:t>
            </a:r>
          </a:p>
        </p:txBody>
      </p:sp>
      <p:sp>
        <p:nvSpPr>
          <p:cNvPr id="62" name="Flecha derecha 3">
            <a:extLst>
              <a:ext uri="{FF2B5EF4-FFF2-40B4-BE49-F238E27FC236}">
                <a16:creationId xmlns:a16="http://schemas.microsoft.com/office/drawing/2014/main" id="{DD68BF5A-A12F-4F03-87A1-BE231EDE257D}"/>
              </a:ext>
            </a:extLst>
          </p:cNvPr>
          <p:cNvSpPr/>
          <p:nvPr/>
        </p:nvSpPr>
        <p:spPr>
          <a:xfrm>
            <a:off x="3232089" y="1872998"/>
            <a:ext cx="5155516" cy="52562"/>
          </a:xfrm>
          <a:prstGeom prst="rightArrow">
            <a:avLst/>
          </a:prstGeom>
          <a:solidFill>
            <a:schemeClr val="accent3"/>
          </a:solidFill>
          <a:ln>
            <a:solidFill>
              <a:schemeClr val="bg2">
                <a:lumMod val="75000"/>
                <a:lumOff val="2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sz="1108" dirty="0">
              <a:latin typeface="Garamond" panose="02020404030301010803" pitchFamily="18" charset="0"/>
            </a:endParaRPr>
          </a:p>
        </p:txBody>
      </p:sp>
      <p:sp>
        <p:nvSpPr>
          <p:cNvPr id="64" name="CuadroTexto 63">
            <a:extLst>
              <a:ext uri="{FF2B5EF4-FFF2-40B4-BE49-F238E27FC236}">
                <a16:creationId xmlns:a16="http://schemas.microsoft.com/office/drawing/2014/main" id="{BF8E49AA-1C85-487F-8547-6EDF9F00EBAE}"/>
              </a:ext>
            </a:extLst>
          </p:cNvPr>
          <p:cNvSpPr txBox="1"/>
          <p:nvPr/>
        </p:nvSpPr>
        <p:spPr>
          <a:xfrm>
            <a:off x="3169843" y="1928678"/>
            <a:ext cx="393056" cy="215444"/>
          </a:xfrm>
          <a:prstGeom prst="rect">
            <a:avLst/>
          </a:prstGeom>
          <a:noFill/>
        </p:spPr>
        <p:txBody>
          <a:bodyPr wrap="none" rtlCol="0">
            <a:spAutoFit/>
          </a:bodyPr>
          <a:lstStyle/>
          <a:p>
            <a:r>
              <a:rPr lang="es-CL" sz="800" dirty="0">
                <a:latin typeface="Garamond" panose="02020404030301010803" pitchFamily="18" charset="0"/>
              </a:rPr>
              <a:t>T+ 0</a:t>
            </a:r>
          </a:p>
        </p:txBody>
      </p:sp>
      <p:sp>
        <p:nvSpPr>
          <p:cNvPr id="65" name="CuadroTexto 64">
            <a:extLst>
              <a:ext uri="{FF2B5EF4-FFF2-40B4-BE49-F238E27FC236}">
                <a16:creationId xmlns:a16="http://schemas.microsoft.com/office/drawing/2014/main" id="{44B1214B-0E89-4397-B65D-40CA90FDB2B6}"/>
              </a:ext>
            </a:extLst>
          </p:cNvPr>
          <p:cNvSpPr txBox="1"/>
          <p:nvPr/>
        </p:nvSpPr>
        <p:spPr>
          <a:xfrm>
            <a:off x="4100918" y="1926161"/>
            <a:ext cx="364202" cy="215444"/>
          </a:xfrm>
          <a:prstGeom prst="rect">
            <a:avLst/>
          </a:prstGeom>
          <a:noFill/>
        </p:spPr>
        <p:txBody>
          <a:bodyPr wrap="none" rtlCol="0">
            <a:spAutoFit/>
          </a:bodyPr>
          <a:lstStyle/>
          <a:p>
            <a:r>
              <a:rPr lang="es-CL" sz="800" dirty="0">
                <a:latin typeface="Garamond" panose="02020404030301010803" pitchFamily="18" charset="0"/>
              </a:rPr>
              <a:t>T+2</a:t>
            </a:r>
          </a:p>
        </p:txBody>
      </p:sp>
      <p:sp>
        <p:nvSpPr>
          <p:cNvPr id="68" name="CuadroTexto 67">
            <a:extLst>
              <a:ext uri="{FF2B5EF4-FFF2-40B4-BE49-F238E27FC236}">
                <a16:creationId xmlns:a16="http://schemas.microsoft.com/office/drawing/2014/main" id="{7C4B2FA6-8A42-433D-9C4F-00B6A802DCC8}"/>
              </a:ext>
            </a:extLst>
          </p:cNvPr>
          <p:cNvSpPr txBox="1"/>
          <p:nvPr/>
        </p:nvSpPr>
        <p:spPr>
          <a:xfrm>
            <a:off x="4648212" y="1918244"/>
            <a:ext cx="2934115" cy="215444"/>
          </a:xfrm>
          <a:prstGeom prst="rect">
            <a:avLst/>
          </a:prstGeom>
          <a:noFill/>
        </p:spPr>
        <p:txBody>
          <a:bodyPr wrap="square" rtlCol="0">
            <a:spAutoFit/>
          </a:bodyPr>
          <a:lstStyle/>
          <a:p>
            <a:r>
              <a:rPr lang="es-CL" sz="800" dirty="0">
                <a:latin typeface="Garamond" panose="02020404030301010803" pitchFamily="18" charset="0"/>
              </a:rPr>
              <a:t>…………………………………………………………………….</a:t>
            </a:r>
          </a:p>
        </p:txBody>
      </p:sp>
      <p:sp>
        <p:nvSpPr>
          <p:cNvPr id="71" name="CuadroTexto 70">
            <a:extLst>
              <a:ext uri="{FF2B5EF4-FFF2-40B4-BE49-F238E27FC236}">
                <a16:creationId xmlns:a16="http://schemas.microsoft.com/office/drawing/2014/main" id="{1488B3BF-E81D-4977-9474-01CFC7FBDBCC}"/>
              </a:ext>
            </a:extLst>
          </p:cNvPr>
          <p:cNvSpPr txBox="1"/>
          <p:nvPr/>
        </p:nvSpPr>
        <p:spPr>
          <a:xfrm>
            <a:off x="7924250" y="1909662"/>
            <a:ext cx="421910" cy="215444"/>
          </a:xfrm>
          <a:prstGeom prst="rect">
            <a:avLst/>
          </a:prstGeom>
          <a:noFill/>
        </p:spPr>
        <p:txBody>
          <a:bodyPr wrap="none" rtlCol="0">
            <a:spAutoFit/>
          </a:bodyPr>
          <a:lstStyle/>
          <a:p>
            <a:r>
              <a:rPr lang="es-CL" sz="800" dirty="0">
                <a:latin typeface="Garamond" panose="02020404030301010803" pitchFamily="18" charset="0"/>
              </a:rPr>
              <a:t>T + n</a:t>
            </a:r>
          </a:p>
        </p:txBody>
      </p:sp>
      <p:sp>
        <p:nvSpPr>
          <p:cNvPr id="73" name="38 Rectángulo redondeado">
            <a:extLst>
              <a:ext uri="{FF2B5EF4-FFF2-40B4-BE49-F238E27FC236}">
                <a16:creationId xmlns:a16="http://schemas.microsoft.com/office/drawing/2014/main" id="{47093200-2A8E-4861-AAB0-169D53840CFB}"/>
              </a:ext>
            </a:extLst>
          </p:cNvPr>
          <p:cNvSpPr/>
          <p:nvPr/>
        </p:nvSpPr>
        <p:spPr>
          <a:xfrm>
            <a:off x="2951690" y="1152746"/>
            <a:ext cx="800728" cy="427904"/>
          </a:xfrm>
          <a:prstGeom prst="roundRect">
            <a:avLst/>
          </a:prstGeom>
          <a:solidFill>
            <a:schemeClr val="bg2">
              <a:lumMod val="25000"/>
              <a:lumOff val="75000"/>
            </a:schemeClr>
          </a:solidFill>
          <a:ln>
            <a:noFill/>
          </a:ln>
        </p:spPr>
        <p:txBody>
          <a:bodyPr spcFirstLastPara="1" wrap="square" lIns="34275" tIns="17125" rIns="34275" bIns="17125" anchor="ctr" anchorCtr="0">
            <a:noAutofit/>
          </a:bodyPr>
          <a:lstStyle/>
          <a:p>
            <a:pPr algn="ctr">
              <a:buSzPts val="1350"/>
            </a:pPr>
            <a:r>
              <a:rPr lang="es-CL" sz="1200" b="1" dirty="0">
                <a:solidFill>
                  <a:sysClr val="windowText" lastClr="000000"/>
                </a:solidFill>
                <a:latin typeface="Garamond" panose="02020404030301010803" pitchFamily="18" charset="0"/>
                <a:ea typeface="Raleway"/>
                <a:cs typeface="Raleway"/>
              </a:rPr>
              <a:t>Capital  </a:t>
            </a:r>
          </a:p>
        </p:txBody>
      </p:sp>
      <p:sp>
        <p:nvSpPr>
          <p:cNvPr id="77" name="38 Rectángulo redondeado">
            <a:extLst>
              <a:ext uri="{FF2B5EF4-FFF2-40B4-BE49-F238E27FC236}">
                <a16:creationId xmlns:a16="http://schemas.microsoft.com/office/drawing/2014/main" id="{DE68F341-5050-49E1-A7C3-096CA5C29DBC}"/>
              </a:ext>
            </a:extLst>
          </p:cNvPr>
          <p:cNvSpPr/>
          <p:nvPr/>
        </p:nvSpPr>
        <p:spPr>
          <a:xfrm>
            <a:off x="3882094" y="1145748"/>
            <a:ext cx="887149" cy="427904"/>
          </a:xfrm>
          <a:prstGeom prst="roundRect">
            <a:avLst/>
          </a:prstGeom>
          <a:solidFill>
            <a:schemeClr val="bg2">
              <a:lumMod val="25000"/>
              <a:lumOff val="75000"/>
            </a:schemeClr>
          </a:solidFill>
          <a:ln>
            <a:noFill/>
          </a:ln>
        </p:spPr>
        <p:txBody>
          <a:bodyPr spcFirstLastPara="1" wrap="square" lIns="34275" tIns="17125" rIns="34275" bIns="17125" anchor="ctr" anchorCtr="0">
            <a:noAutofit/>
          </a:bodyPr>
          <a:lstStyle/>
          <a:p>
            <a:pPr algn="ctr">
              <a:buSzPts val="1350"/>
            </a:pPr>
            <a:r>
              <a:rPr lang="es-CL" sz="1200" b="1" dirty="0">
                <a:solidFill>
                  <a:sysClr val="windowText" lastClr="000000"/>
                </a:solidFill>
                <a:latin typeface="Garamond" panose="02020404030301010803" pitchFamily="18" charset="0"/>
                <a:ea typeface="Raleway"/>
                <a:cs typeface="Raleway"/>
              </a:rPr>
              <a:t>Interés</a:t>
            </a:r>
          </a:p>
        </p:txBody>
      </p:sp>
      <p:sp>
        <p:nvSpPr>
          <p:cNvPr id="79" name="CuadroTexto 78">
            <a:extLst>
              <a:ext uri="{FF2B5EF4-FFF2-40B4-BE49-F238E27FC236}">
                <a16:creationId xmlns:a16="http://schemas.microsoft.com/office/drawing/2014/main" id="{32C63E12-E5C6-4261-8DCF-07753DB9BEAF}"/>
              </a:ext>
            </a:extLst>
          </p:cNvPr>
          <p:cNvSpPr txBox="1"/>
          <p:nvPr/>
        </p:nvSpPr>
        <p:spPr>
          <a:xfrm>
            <a:off x="3640899" y="1914719"/>
            <a:ext cx="364202" cy="215444"/>
          </a:xfrm>
          <a:prstGeom prst="rect">
            <a:avLst/>
          </a:prstGeom>
          <a:noFill/>
        </p:spPr>
        <p:txBody>
          <a:bodyPr wrap="none" rtlCol="0">
            <a:spAutoFit/>
          </a:bodyPr>
          <a:lstStyle/>
          <a:p>
            <a:r>
              <a:rPr lang="es-CL" sz="800" dirty="0">
                <a:latin typeface="Garamond" panose="02020404030301010803" pitchFamily="18" charset="0"/>
              </a:rPr>
              <a:t>T+1</a:t>
            </a:r>
          </a:p>
        </p:txBody>
      </p:sp>
      <p:sp>
        <p:nvSpPr>
          <p:cNvPr id="84" name="Flecha derecha 96">
            <a:extLst>
              <a:ext uri="{FF2B5EF4-FFF2-40B4-BE49-F238E27FC236}">
                <a16:creationId xmlns:a16="http://schemas.microsoft.com/office/drawing/2014/main" id="{4CF744D6-FCBC-40D2-8315-19C8D4C3D9AE}"/>
              </a:ext>
            </a:extLst>
          </p:cNvPr>
          <p:cNvSpPr/>
          <p:nvPr/>
        </p:nvSpPr>
        <p:spPr>
          <a:xfrm rot="5400000">
            <a:off x="3230928" y="1630178"/>
            <a:ext cx="270885" cy="2085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highlight>
                <a:srgbClr val="000000"/>
              </a:highlight>
              <a:latin typeface="Garamond" panose="02020404030301010803" pitchFamily="18" charset="0"/>
            </a:endParaRPr>
          </a:p>
        </p:txBody>
      </p:sp>
      <p:sp>
        <p:nvSpPr>
          <p:cNvPr id="85" name="Flecha derecha 96">
            <a:extLst>
              <a:ext uri="{FF2B5EF4-FFF2-40B4-BE49-F238E27FC236}">
                <a16:creationId xmlns:a16="http://schemas.microsoft.com/office/drawing/2014/main" id="{811AD457-0563-4A48-A6AA-F99C469B7F08}"/>
              </a:ext>
            </a:extLst>
          </p:cNvPr>
          <p:cNvSpPr/>
          <p:nvPr/>
        </p:nvSpPr>
        <p:spPr>
          <a:xfrm rot="5400000">
            <a:off x="4125388" y="1611059"/>
            <a:ext cx="270885" cy="2085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highlight>
                <a:srgbClr val="000000"/>
              </a:highlight>
              <a:latin typeface="Garamond" panose="02020404030301010803" pitchFamily="18" charset="0"/>
            </a:endParaRPr>
          </a:p>
        </p:txBody>
      </p:sp>
      <p:pic>
        <p:nvPicPr>
          <p:cNvPr id="86" name="Imagen 85">
            <a:extLst>
              <a:ext uri="{FF2B5EF4-FFF2-40B4-BE49-F238E27FC236}">
                <a16:creationId xmlns:a16="http://schemas.microsoft.com/office/drawing/2014/main" id="{B960643D-22A0-4249-BA11-F3FB6C94DBA4}"/>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214040" y="1324314"/>
            <a:ext cx="535695" cy="474181"/>
          </a:xfrm>
          <a:prstGeom prst="rect">
            <a:avLst/>
          </a:prstGeom>
        </p:spPr>
      </p:pic>
      <p:sp>
        <p:nvSpPr>
          <p:cNvPr id="87" name="Google Shape;1185;p18">
            <a:extLst>
              <a:ext uri="{FF2B5EF4-FFF2-40B4-BE49-F238E27FC236}">
                <a16:creationId xmlns:a16="http://schemas.microsoft.com/office/drawing/2014/main" id="{A3D602B0-15A4-4518-AEAC-FB719248D0BA}"/>
              </a:ext>
            </a:extLst>
          </p:cNvPr>
          <p:cNvSpPr txBox="1"/>
          <p:nvPr/>
        </p:nvSpPr>
        <p:spPr>
          <a:xfrm>
            <a:off x="5910857" y="1457401"/>
            <a:ext cx="2791353"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02E55"/>
              </a:buClr>
              <a:buSzPts val="825"/>
              <a:buFont typeface="Arial"/>
              <a:buNone/>
            </a:pPr>
            <a:r>
              <a:rPr lang="es-CL" sz="900" b="1" dirty="0">
                <a:solidFill>
                  <a:srgbClr val="202E55"/>
                </a:solidFill>
                <a:latin typeface="Garamond" panose="02020404030301010803" pitchFamily="18" charset="0"/>
                <a:ea typeface="Raleway"/>
                <a:cs typeface="Raleway"/>
                <a:sym typeface="Raleway"/>
              </a:rPr>
              <a:t>Verificar si Calypso es capaz de procesar estructuras a SOFR con capital en t0 y interés en t+2</a:t>
            </a:r>
            <a:endParaRPr sz="900" b="1" i="0" u="none" strike="noStrike" cap="none" dirty="0">
              <a:solidFill>
                <a:srgbClr val="202E55"/>
              </a:solidFill>
              <a:latin typeface="Garamond" panose="02020404030301010803" pitchFamily="18" charset="0"/>
              <a:ea typeface="Raleway"/>
              <a:cs typeface="Raleway"/>
              <a:sym typeface="Raleway"/>
            </a:endParaRPr>
          </a:p>
        </p:txBody>
      </p:sp>
      <p:pic>
        <p:nvPicPr>
          <p:cNvPr id="47" name="Imagen 46"/>
          <p:cNvPicPr>
            <a:picLocks noChangeAspect="1"/>
          </p:cNvPicPr>
          <p:nvPr/>
        </p:nvPicPr>
        <p:blipFill>
          <a:blip r:embed="rId6">
            <a:clrChange>
              <a:clrFrom>
                <a:srgbClr val="FFFFFF"/>
              </a:clrFrom>
              <a:clrTo>
                <a:srgbClr val="FFFFFF">
                  <a:alpha val="0"/>
                </a:srgbClr>
              </a:clrTo>
            </a:clrChange>
          </a:blip>
          <a:stretch>
            <a:fillRect/>
          </a:stretch>
        </p:blipFill>
        <p:spPr>
          <a:xfrm>
            <a:off x="7069990" y="4731710"/>
            <a:ext cx="2074010" cy="302561"/>
          </a:xfrm>
          <a:prstGeom prst="rect">
            <a:avLst/>
          </a:prstGeom>
        </p:spPr>
      </p:pic>
      <p:pic>
        <p:nvPicPr>
          <p:cNvPr id="48" name="Imagen 47"/>
          <p:cNvPicPr>
            <a:picLocks noChangeAspect="1"/>
          </p:cNvPicPr>
          <p:nvPr/>
        </p:nvPicPr>
        <p:blipFill rotWithShape="1">
          <a:blip r:embed="rId7">
            <a:clrChange>
              <a:clrFrom>
                <a:srgbClr val="FFFFFF"/>
              </a:clrFrom>
              <a:clrTo>
                <a:srgbClr val="FFFFFF">
                  <a:alpha val="0"/>
                </a:srgbClr>
              </a:clrTo>
            </a:clrChange>
          </a:blip>
          <a:srcRect b="67381"/>
          <a:stretch/>
        </p:blipFill>
        <p:spPr>
          <a:xfrm>
            <a:off x="1142480" y="2187111"/>
            <a:ext cx="5916876" cy="1546878"/>
          </a:xfrm>
          <a:prstGeom prst="rect">
            <a:avLst/>
          </a:prstGeom>
        </p:spPr>
      </p:pic>
      <p:pic>
        <p:nvPicPr>
          <p:cNvPr id="50" name="Imagen 49"/>
          <p:cNvPicPr>
            <a:picLocks noChangeAspect="1"/>
          </p:cNvPicPr>
          <p:nvPr/>
        </p:nvPicPr>
        <p:blipFill>
          <a:blip r:embed="rId8">
            <a:clrChange>
              <a:clrFrom>
                <a:srgbClr val="FFFFFF"/>
              </a:clrFrom>
              <a:clrTo>
                <a:srgbClr val="FFFFFF">
                  <a:alpha val="0"/>
                </a:srgbClr>
              </a:clrTo>
            </a:clrChange>
          </a:blip>
          <a:stretch>
            <a:fillRect/>
          </a:stretch>
        </p:blipFill>
        <p:spPr>
          <a:xfrm>
            <a:off x="2337451" y="3728131"/>
            <a:ext cx="3751622" cy="1301344"/>
          </a:xfrm>
          <a:prstGeom prst="rect">
            <a:avLst/>
          </a:prstGeom>
        </p:spPr>
      </p:pic>
    </p:spTree>
    <p:extLst>
      <p:ext uri="{BB962C8B-B14F-4D97-AF65-F5344CB8AC3E}">
        <p14:creationId xmlns:p14="http://schemas.microsoft.com/office/powerpoint/2010/main" val="17978038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1000"/>
                                        <p:tgtEl>
                                          <p:spTgt spid="48"/>
                                        </p:tgtEl>
                                      </p:cBhvr>
                                    </p:animEffect>
                                    <p:anim calcmode="lin" valueType="num">
                                      <p:cBhvr>
                                        <p:cTn id="40" dur="1000" fill="hold"/>
                                        <p:tgtEl>
                                          <p:spTgt spid="48"/>
                                        </p:tgtEl>
                                        <p:attrNameLst>
                                          <p:attrName>ppt_x</p:attrName>
                                        </p:attrNameLst>
                                      </p:cBhvr>
                                      <p:tavLst>
                                        <p:tav tm="0">
                                          <p:val>
                                            <p:strVal val="#ppt_x"/>
                                          </p:val>
                                        </p:tav>
                                        <p:tav tm="100000">
                                          <p:val>
                                            <p:strVal val="#ppt_x"/>
                                          </p:val>
                                        </p:tav>
                                      </p:tavLst>
                                    </p:anim>
                                    <p:anim calcmode="lin" valueType="num">
                                      <p:cBhvr>
                                        <p:cTn id="41" dur="1000" fill="hold"/>
                                        <p:tgtEl>
                                          <p:spTgt spid="48"/>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1000"/>
                                        <p:tgtEl>
                                          <p:spTgt spid="50"/>
                                        </p:tgtEl>
                                      </p:cBhvr>
                                    </p:animEffect>
                                    <p:anim calcmode="lin" valueType="num">
                                      <p:cBhvr>
                                        <p:cTn id="45" dur="1000" fill="hold"/>
                                        <p:tgtEl>
                                          <p:spTgt spid="50"/>
                                        </p:tgtEl>
                                        <p:attrNameLst>
                                          <p:attrName>ppt_x</p:attrName>
                                        </p:attrNameLst>
                                      </p:cBhvr>
                                      <p:tavLst>
                                        <p:tav tm="0">
                                          <p:val>
                                            <p:strVal val="#ppt_x"/>
                                          </p:val>
                                        </p:tav>
                                        <p:tav tm="100000">
                                          <p:val>
                                            <p:strVal val="#ppt_x"/>
                                          </p:val>
                                        </p:tav>
                                      </p:tavLst>
                                    </p:anim>
                                    <p:anim calcmode="lin" valueType="num">
                                      <p:cBhvr>
                                        <p:cTn id="46"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98" grpId="0"/>
      <p:bldP spid="62" grpId="0" animBg="1"/>
      <p:bldP spid="64" grpId="0"/>
      <p:bldP spid="65" grpId="0"/>
      <p:bldP spid="68" grpId="0"/>
      <p:bldP spid="71" grpId="0"/>
      <p:bldP spid="73" grpId="0" animBg="1"/>
      <p:bldP spid="77" grpId="0" animBg="1"/>
      <p:bldP spid="79" grpId="0"/>
      <p:bldP spid="84" grpId="0" animBg="1"/>
      <p:bldP spid="85" grpId="0" animBg="1"/>
      <p:bldP spid="8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797"/>
        <p:cNvGrpSpPr/>
        <p:nvPr/>
      </p:nvGrpSpPr>
      <p:grpSpPr>
        <a:xfrm>
          <a:off x="0" y="0"/>
          <a:ext cx="0" cy="0"/>
          <a:chOff x="0" y="0"/>
          <a:chExt cx="0" cy="0"/>
        </a:xfrm>
      </p:grpSpPr>
      <p:pic>
        <p:nvPicPr>
          <p:cNvPr id="45" name="Imagen 44"/>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Marker/>
                    </a14:imgEffect>
                    <a14:imgEffect>
                      <a14:colorTemperature colorTemp="1861"/>
                    </a14:imgEffect>
                    <a14:imgEffect>
                      <a14:saturation sat="0"/>
                    </a14:imgEffect>
                  </a14:imgLayer>
                </a14:imgProps>
              </a:ext>
            </a:extLst>
          </a:blip>
          <a:srcRect l="13413" r="15080"/>
          <a:stretch/>
        </p:blipFill>
        <p:spPr>
          <a:xfrm>
            <a:off x="6089073" y="0"/>
            <a:ext cx="3054927" cy="5143500"/>
          </a:xfrm>
          <a:prstGeom prst="rect">
            <a:avLst/>
          </a:prstGeom>
        </p:spPr>
      </p:pic>
      <p:sp>
        <p:nvSpPr>
          <p:cNvPr id="799" name="Google Shape;799;p14"/>
          <p:cNvSpPr txBox="1"/>
          <p:nvPr/>
        </p:nvSpPr>
        <p:spPr>
          <a:xfrm>
            <a:off x="313026" y="264215"/>
            <a:ext cx="7930137" cy="300938"/>
          </a:xfrm>
          <a:prstGeom prst="rect">
            <a:avLst/>
          </a:prstGeom>
          <a:noFill/>
          <a:ln>
            <a:noFill/>
          </a:ln>
        </p:spPr>
        <p:txBody>
          <a:bodyPr spcFirstLastPara="1" wrap="square" lIns="0" tIns="0" rIns="68550" bIns="0" anchor="ctr" anchorCtr="0">
            <a:noAutofit/>
          </a:bodyPr>
          <a:lstStyle/>
          <a:p>
            <a:pPr marL="0" lvl="0" indent="0">
              <a:buSzPts val="1899"/>
              <a:buFont typeface="Arial"/>
              <a:buNone/>
            </a:pPr>
            <a:r>
              <a:rPr lang="es-CL" sz="2500" b="1" dirty="0">
                <a:solidFill>
                  <a:schemeClr val="accent1">
                    <a:lumMod val="50000"/>
                  </a:schemeClr>
                </a:solidFill>
                <a:latin typeface="Garamond" panose="02020404030301010803" pitchFamily="18" charset="0"/>
                <a:cs typeface="Poppins SemiBold"/>
                <a:sym typeface="Raleway"/>
              </a:rPr>
              <a:t>Consideraciones del mercado de derivados (SOFR/ICP)</a:t>
            </a:r>
            <a:endParaRPr sz="2500" b="1" dirty="0">
              <a:solidFill>
                <a:schemeClr val="accent1">
                  <a:lumMod val="50000"/>
                </a:schemeClr>
              </a:solidFill>
              <a:latin typeface="Garamond" panose="02020404030301010803" pitchFamily="18" charset="0"/>
              <a:cs typeface="Poppins SemiBold"/>
              <a:sym typeface="Raleway"/>
            </a:endParaRPr>
          </a:p>
        </p:txBody>
      </p:sp>
      <p:pic>
        <p:nvPicPr>
          <p:cNvPr id="12" name="Gráfico 11" descr="Invidente con relleno sólido">
            <a:extLst>
              <a:ext uri="{FF2B5EF4-FFF2-40B4-BE49-F238E27FC236}">
                <a16:creationId xmlns:a16="http://schemas.microsoft.com/office/drawing/2014/main" id="{C6AAEE95-4961-4CC6-B4C5-8D8A90DB96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97093" y="4412570"/>
            <a:ext cx="621478" cy="621478"/>
          </a:xfrm>
          <a:prstGeom prst="rect">
            <a:avLst/>
          </a:prstGeom>
        </p:spPr>
      </p:pic>
      <p:sp>
        <p:nvSpPr>
          <p:cNvPr id="90" name="Google Shape;1185;p18">
            <a:extLst>
              <a:ext uri="{FF2B5EF4-FFF2-40B4-BE49-F238E27FC236}">
                <a16:creationId xmlns:a16="http://schemas.microsoft.com/office/drawing/2014/main" id="{87DD93A7-82FB-458E-934A-21F5AA0E82DF}"/>
              </a:ext>
            </a:extLst>
          </p:cNvPr>
          <p:cNvSpPr txBox="1"/>
          <p:nvPr/>
        </p:nvSpPr>
        <p:spPr>
          <a:xfrm>
            <a:off x="4408558" y="4498803"/>
            <a:ext cx="1395677" cy="3462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02E55"/>
              </a:buClr>
              <a:buSzPts val="825"/>
              <a:buFont typeface="Arial"/>
              <a:buNone/>
            </a:pPr>
            <a:r>
              <a:rPr lang="es-CL" sz="825" b="1" dirty="0">
                <a:solidFill>
                  <a:srgbClr val="202E55"/>
                </a:solidFill>
                <a:latin typeface="Garamond" panose="02020404030301010803" pitchFamily="18" charset="0"/>
                <a:ea typeface="Raleway"/>
                <a:cs typeface="Raleway"/>
                <a:sym typeface="Raleway"/>
              </a:rPr>
              <a:t>-No mas transacciones</a:t>
            </a:r>
          </a:p>
          <a:p>
            <a:pPr marL="0" marR="0" lvl="0" indent="0" algn="l" rtl="0">
              <a:lnSpc>
                <a:spcPct val="100000"/>
              </a:lnSpc>
              <a:spcBef>
                <a:spcPts val="0"/>
              </a:spcBef>
              <a:spcAft>
                <a:spcPts val="0"/>
              </a:spcAft>
              <a:buClr>
                <a:srgbClr val="202E55"/>
              </a:buClr>
              <a:buSzPts val="825"/>
              <a:buFont typeface="Arial"/>
              <a:buNone/>
            </a:pPr>
            <a:r>
              <a:rPr lang="es-CL" sz="825" b="1" dirty="0">
                <a:solidFill>
                  <a:srgbClr val="202E55"/>
                </a:solidFill>
                <a:latin typeface="Garamond" panose="02020404030301010803" pitchFamily="18" charset="0"/>
                <a:ea typeface="Raleway"/>
                <a:cs typeface="Raleway"/>
                <a:sym typeface="Raleway"/>
              </a:rPr>
              <a:t>-No mas publicación</a:t>
            </a:r>
            <a:endParaRPr sz="825" b="1" i="0" u="none" strike="noStrike" cap="none" dirty="0">
              <a:solidFill>
                <a:srgbClr val="202E55"/>
              </a:solidFill>
              <a:latin typeface="Garamond" panose="02020404030301010803" pitchFamily="18" charset="0"/>
              <a:ea typeface="Raleway"/>
              <a:cs typeface="Raleway"/>
              <a:sym typeface="Raleway"/>
            </a:endParaRPr>
          </a:p>
        </p:txBody>
      </p:sp>
      <p:sp>
        <p:nvSpPr>
          <p:cNvPr id="91" name="Google Shape;1185;p18">
            <a:extLst>
              <a:ext uri="{FF2B5EF4-FFF2-40B4-BE49-F238E27FC236}">
                <a16:creationId xmlns:a16="http://schemas.microsoft.com/office/drawing/2014/main" id="{559E3C28-7A9E-4378-A91B-42BD2C3E03E3}"/>
              </a:ext>
            </a:extLst>
          </p:cNvPr>
          <p:cNvSpPr txBox="1"/>
          <p:nvPr/>
        </p:nvSpPr>
        <p:spPr>
          <a:xfrm>
            <a:off x="338381" y="4644518"/>
            <a:ext cx="3256159" cy="3462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02E55"/>
              </a:buClr>
              <a:buSzPts val="825"/>
              <a:buFont typeface="Arial"/>
              <a:buNone/>
            </a:pPr>
            <a:r>
              <a:rPr lang="es-CL" sz="825" b="1" i="0" u="none" strike="noStrike" cap="none" dirty="0">
                <a:solidFill>
                  <a:srgbClr val="202E55"/>
                </a:solidFill>
                <a:latin typeface="Garamond" panose="02020404030301010803" pitchFamily="18" charset="0"/>
                <a:ea typeface="Raleway"/>
                <a:cs typeface="Raleway"/>
                <a:sym typeface="Raleway"/>
              </a:rPr>
              <a:t>Mientras se implementan las nuevas curvas </a:t>
            </a:r>
            <a:r>
              <a:rPr lang="es-CL" sz="825" b="1" dirty="0">
                <a:solidFill>
                  <a:srgbClr val="202E55"/>
                </a:solidFill>
                <a:latin typeface="Garamond" panose="02020404030301010803" pitchFamily="18" charset="0"/>
                <a:ea typeface="Raleway"/>
                <a:cs typeface="Raleway"/>
                <a:sym typeface="Raleway"/>
              </a:rPr>
              <a:t>se deberá contar con </a:t>
            </a:r>
            <a:r>
              <a:rPr lang="es-CL" sz="825" b="1" dirty="0">
                <a:solidFill>
                  <a:srgbClr val="800000"/>
                </a:solidFill>
                <a:latin typeface="Garamond" panose="02020404030301010803" pitchFamily="18" charset="0"/>
                <a:ea typeface="Raleway"/>
                <a:cs typeface="Raleway"/>
                <a:sym typeface="Raleway"/>
              </a:rPr>
              <a:t>la publicación de Sintético Comprometido hasta fin de 2022.</a:t>
            </a:r>
            <a:endParaRPr sz="825" b="1" i="0" u="none" strike="noStrike" cap="none" dirty="0">
              <a:solidFill>
                <a:srgbClr val="800000"/>
              </a:solidFill>
              <a:latin typeface="Garamond" panose="02020404030301010803" pitchFamily="18" charset="0"/>
              <a:ea typeface="Raleway"/>
              <a:cs typeface="Raleway"/>
              <a:sym typeface="Raleway"/>
            </a:endParaRPr>
          </a:p>
        </p:txBody>
      </p:sp>
      <p:sp>
        <p:nvSpPr>
          <p:cNvPr id="93" name="38 Rectángulo redondeado">
            <a:extLst>
              <a:ext uri="{FF2B5EF4-FFF2-40B4-BE49-F238E27FC236}">
                <a16:creationId xmlns:a16="http://schemas.microsoft.com/office/drawing/2014/main" id="{300B5835-75E9-430F-BA06-F506A8741E55}"/>
              </a:ext>
            </a:extLst>
          </p:cNvPr>
          <p:cNvSpPr/>
          <p:nvPr/>
        </p:nvSpPr>
        <p:spPr>
          <a:xfrm>
            <a:off x="3497328" y="3987947"/>
            <a:ext cx="983780" cy="307821"/>
          </a:xfrm>
          <a:prstGeom prst="roundRect">
            <a:avLst/>
          </a:prstGeom>
          <a:solidFill>
            <a:schemeClr val="tx2">
              <a:lumMod val="90000"/>
            </a:schemeClr>
          </a:solidFill>
          <a:ln>
            <a:noFill/>
          </a:ln>
        </p:spPr>
        <p:txBody>
          <a:bodyPr spcFirstLastPara="1" wrap="square" lIns="34275" tIns="17125" rIns="34275" bIns="17125" anchor="ctr" anchorCtr="0">
            <a:noAutofit/>
          </a:bodyPr>
          <a:lstStyle/>
          <a:p>
            <a:pPr algn="ctr">
              <a:buSzPts val="1350"/>
            </a:pPr>
            <a:r>
              <a:rPr lang="es-CL" sz="1200" b="1" dirty="0">
                <a:solidFill>
                  <a:schemeClr val="tx1"/>
                </a:solidFill>
                <a:latin typeface="Garamond" panose="02020404030301010803" pitchFamily="18" charset="0"/>
                <a:ea typeface="Raleway"/>
                <a:cs typeface="Raleway"/>
              </a:rPr>
              <a:t>Libor/ICP </a:t>
            </a:r>
          </a:p>
        </p:txBody>
      </p:sp>
      <p:sp>
        <p:nvSpPr>
          <p:cNvPr id="94" name="38 Rectángulo redondeado">
            <a:extLst>
              <a:ext uri="{FF2B5EF4-FFF2-40B4-BE49-F238E27FC236}">
                <a16:creationId xmlns:a16="http://schemas.microsoft.com/office/drawing/2014/main" id="{52336BF0-A384-4BEC-94A6-2E135034BF4C}"/>
              </a:ext>
            </a:extLst>
          </p:cNvPr>
          <p:cNvSpPr/>
          <p:nvPr/>
        </p:nvSpPr>
        <p:spPr>
          <a:xfrm>
            <a:off x="1295925" y="4017942"/>
            <a:ext cx="983780" cy="307821"/>
          </a:xfrm>
          <a:prstGeom prst="roundRect">
            <a:avLst/>
          </a:prstGeom>
          <a:solidFill>
            <a:schemeClr val="tx2">
              <a:lumMod val="90000"/>
            </a:schemeClr>
          </a:solidFill>
          <a:ln>
            <a:noFill/>
          </a:ln>
        </p:spPr>
        <p:txBody>
          <a:bodyPr spcFirstLastPara="1" wrap="square" lIns="34275" tIns="17125" rIns="34275" bIns="17125" anchor="ctr" anchorCtr="0">
            <a:noAutofit/>
          </a:bodyPr>
          <a:lstStyle/>
          <a:p>
            <a:pPr algn="ctr">
              <a:buSzPts val="1350"/>
            </a:pPr>
            <a:r>
              <a:rPr lang="es-CL" sz="1200" b="1" dirty="0">
                <a:solidFill>
                  <a:schemeClr val="tx1"/>
                </a:solidFill>
                <a:latin typeface="Garamond" panose="02020404030301010803" pitchFamily="18" charset="0"/>
                <a:ea typeface="Raleway"/>
                <a:cs typeface="Raleway"/>
              </a:rPr>
              <a:t>SOFR/ICP </a:t>
            </a:r>
          </a:p>
        </p:txBody>
      </p:sp>
      <p:sp>
        <p:nvSpPr>
          <p:cNvPr id="95" name="38 Rectángulo redondeado">
            <a:extLst>
              <a:ext uri="{FF2B5EF4-FFF2-40B4-BE49-F238E27FC236}">
                <a16:creationId xmlns:a16="http://schemas.microsoft.com/office/drawing/2014/main" id="{9CCCCD09-14EA-469A-BBB6-F88E0B6E6C84}"/>
              </a:ext>
            </a:extLst>
          </p:cNvPr>
          <p:cNvSpPr/>
          <p:nvPr/>
        </p:nvSpPr>
        <p:spPr>
          <a:xfrm>
            <a:off x="384152" y="3984299"/>
            <a:ext cx="849698" cy="427904"/>
          </a:xfrm>
          <a:prstGeom prst="roundRect">
            <a:avLst/>
          </a:prstGeom>
          <a:solidFill>
            <a:schemeClr val="bg2">
              <a:lumMod val="50000"/>
              <a:lumOff val="50000"/>
            </a:schemeClr>
          </a:solidFill>
          <a:ln>
            <a:noFill/>
          </a:ln>
        </p:spPr>
        <p:txBody>
          <a:bodyPr spcFirstLastPara="1" wrap="square" lIns="34275" tIns="17125" rIns="34275" bIns="17125" anchor="ctr" anchorCtr="0">
            <a:noAutofit/>
          </a:bodyPr>
          <a:lstStyle/>
          <a:p>
            <a:pPr algn="ctr">
              <a:buSzPts val="1350"/>
            </a:pPr>
            <a:r>
              <a:rPr lang="es-CL" sz="1200" b="1" dirty="0">
                <a:solidFill>
                  <a:sysClr val="windowText" lastClr="000000"/>
                </a:solidFill>
                <a:latin typeface="Garamond" panose="02020404030301010803" pitchFamily="18" charset="0"/>
                <a:ea typeface="Raleway"/>
                <a:cs typeface="Raleway"/>
              </a:rPr>
              <a:t>ICAP  </a:t>
            </a:r>
          </a:p>
        </p:txBody>
      </p:sp>
      <p:sp>
        <p:nvSpPr>
          <p:cNvPr id="107" name="38 Rectángulo redondeado">
            <a:extLst>
              <a:ext uri="{FF2B5EF4-FFF2-40B4-BE49-F238E27FC236}">
                <a16:creationId xmlns:a16="http://schemas.microsoft.com/office/drawing/2014/main" id="{12BD1C8B-659A-40BF-B41F-6CDDF3B7506E}"/>
              </a:ext>
            </a:extLst>
          </p:cNvPr>
          <p:cNvSpPr/>
          <p:nvPr/>
        </p:nvSpPr>
        <p:spPr>
          <a:xfrm>
            <a:off x="2416768" y="4016999"/>
            <a:ext cx="983780" cy="280234"/>
          </a:xfrm>
          <a:prstGeom prst="roundRect">
            <a:avLst/>
          </a:prstGeom>
          <a:solidFill>
            <a:schemeClr val="tx2">
              <a:lumMod val="90000"/>
            </a:schemeClr>
          </a:solidFill>
          <a:ln>
            <a:noFill/>
          </a:ln>
        </p:spPr>
        <p:txBody>
          <a:bodyPr spcFirstLastPara="1" wrap="square" lIns="34275" tIns="17125" rIns="34275" bIns="17125" anchor="ctr" anchorCtr="0">
            <a:noAutofit/>
          </a:bodyPr>
          <a:lstStyle/>
          <a:p>
            <a:pPr algn="ctr">
              <a:buSzPts val="1350"/>
            </a:pPr>
            <a:r>
              <a:rPr lang="es-CL" sz="1200" b="1" dirty="0">
                <a:solidFill>
                  <a:schemeClr val="tx1"/>
                </a:solidFill>
                <a:latin typeface="Garamond" panose="02020404030301010803" pitchFamily="18" charset="0"/>
                <a:ea typeface="Raleway"/>
                <a:cs typeface="Raleway"/>
              </a:rPr>
              <a:t>Libor/SOFR </a:t>
            </a:r>
          </a:p>
        </p:txBody>
      </p:sp>
      <p:grpSp>
        <p:nvGrpSpPr>
          <p:cNvPr id="108" name="Grupo 107">
            <a:extLst>
              <a:ext uri="{FF2B5EF4-FFF2-40B4-BE49-F238E27FC236}">
                <a16:creationId xmlns:a16="http://schemas.microsoft.com/office/drawing/2014/main" id="{940BD06B-B1E4-46A6-81E8-4EC03A4A83A1}"/>
              </a:ext>
            </a:extLst>
          </p:cNvPr>
          <p:cNvGrpSpPr/>
          <p:nvPr/>
        </p:nvGrpSpPr>
        <p:grpSpPr>
          <a:xfrm rot="16200000" flipH="1">
            <a:off x="2233091" y="4254806"/>
            <a:ext cx="148088" cy="444436"/>
            <a:chOff x="3967746" y="2713068"/>
            <a:chExt cx="208622" cy="1105018"/>
          </a:xfrm>
        </p:grpSpPr>
        <p:sp>
          <p:nvSpPr>
            <p:cNvPr id="109" name="Google Shape;1285;p48">
              <a:extLst>
                <a:ext uri="{FF2B5EF4-FFF2-40B4-BE49-F238E27FC236}">
                  <a16:creationId xmlns:a16="http://schemas.microsoft.com/office/drawing/2014/main" id="{4F477428-CBBC-46BC-8D43-08B26B51E5AE}"/>
                </a:ext>
              </a:extLst>
            </p:cNvPr>
            <p:cNvSpPr/>
            <p:nvPr/>
          </p:nvSpPr>
          <p:spPr>
            <a:xfrm>
              <a:off x="4036938" y="2713068"/>
              <a:ext cx="113221" cy="1090369"/>
            </a:xfrm>
            <a:custGeom>
              <a:avLst/>
              <a:gdLst/>
              <a:ahLst/>
              <a:cxnLst/>
              <a:rect l="l" t="t" r="r" b="b"/>
              <a:pathLst>
                <a:path w="39" h="376" extrusionOk="0">
                  <a:moveTo>
                    <a:pt x="0" y="0"/>
                  </a:moveTo>
                  <a:cubicBezTo>
                    <a:pt x="25" y="59"/>
                    <a:pt x="39" y="123"/>
                    <a:pt x="39" y="190"/>
                  </a:cubicBezTo>
                  <a:cubicBezTo>
                    <a:pt x="39" y="256"/>
                    <a:pt x="26" y="319"/>
                    <a:pt x="2" y="376"/>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Garamond" panose="02020404030301010803" pitchFamily="18" charset="0"/>
                <a:ea typeface="Calibri"/>
                <a:cs typeface="Calibri"/>
                <a:sym typeface="Calibri"/>
              </a:endParaRPr>
            </a:p>
          </p:txBody>
        </p:sp>
        <p:sp>
          <p:nvSpPr>
            <p:cNvPr id="110" name="Google Shape;1289;p48">
              <a:extLst>
                <a:ext uri="{FF2B5EF4-FFF2-40B4-BE49-F238E27FC236}">
                  <a16:creationId xmlns:a16="http://schemas.microsoft.com/office/drawing/2014/main" id="{8D6DFBF1-E7A8-4E7C-9E2A-22D5E0CD4F42}"/>
                </a:ext>
              </a:extLst>
            </p:cNvPr>
            <p:cNvSpPr/>
            <p:nvPr/>
          </p:nvSpPr>
          <p:spPr>
            <a:xfrm>
              <a:off x="3967746" y="3664263"/>
              <a:ext cx="208622" cy="153823"/>
            </a:xfrm>
            <a:custGeom>
              <a:avLst/>
              <a:gdLst/>
              <a:ahLst/>
              <a:cxnLst/>
              <a:rect l="l" t="t" r="r" b="b"/>
              <a:pathLst>
                <a:path w="199" h="147" extrusionOk="0">
                  <a:moveTo>
                    <a:pt x="0" y="0"/>
                  </a:moveTo>
                  <a:lnTo>
                    <a:pt x="64" y="147"/>
                  </a:lnTo>
                  <a:lnTo>
                    <a:pt x="199" y="83"/>
                  </a:lnTo>
                </a:path>
              </a:pathLst>
            </a:custGeom>
            <a:noFill/>
            <a:ln w="28575" cap="rnd"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Garamond" panose="02020404030301010803" pitchFamily="18" charset="0"/>
                <a:ea typeface="Calibri"/>
                <a:cs typeface="Calibri"/>
                <a:sym typeface="Calibri"/>
              </a:endParaRPr>
            </a:p>
          </p:txBody>
        </p:sp>
      </p:grpSp>
      <p:grpSp>
        <p:nvGrpSpPr>
          <p:cNvPr id="111" name="Grupo 110">
            <a:extLst>
              <a:ext uri="{FF2B5EF4-FFF2-40B4-BE49-F238E27FC236}">
                <a16:creationId xmlns:a16="http://schemas.microsoft.com/office/drawing/2014/main" id="{8FD01B98-5CE6-48D5-8AFC-18AFA6525322}"/>
              </a:ext>
            </a:extLst>
          </p:cNvPr>
          <p:cNvGrpSpPr/>
          <p:nvPr/>
        </p:nvGrpSpPr>
        <p:grpSpPr>
          <a:xfrm rot="16200000" flipH="1">
            <a:off x="3333104" y="4276948"/>
            <a:ext cx="148088" cy="444436"/>
            <a:chOff x="3967746" y="2713068"/>
            <a:chExt cx="208622" cy="1105018"/>
          </a:xfrm>
        </p:grpSpPr>
        <p:sp>
          <p:nvSpPr>
            <p:cNvPr id="112" name="Google Shape;1285;p48">
              <a:extLst>
                <a:ext uri="{FF2B5EF4-FFF2-40B4-BE49-F238E27FC236}">
                  <a16:creationId xmlns:a16="http://schemas.microsoft.com/office/drawing/2014/main" id="{9A4E30C3-8C81-4180-8B14-BEAEBCD93701}"/>
                </a:ext>
              </a:extLst>
            </p:cNvPr>
            <p:cNvSpPr/>
            <p:nvPr/>
          </p:nvSpPr>
          <p:spPr>
            <a:xfrm>
              <a:off x="4036938" y="2713068"/>
              <a:ext cx="113221" cy="1090369"/>
            </a:xfrm>
            <a:custGeom>
              <a:avLst/>
              <a:gdLst/>
              <a:ahLst/>
              <a:cxnLst/>
              <a:rect l="l" t="t" r="r" b="b"/>
              <a:pathLst>
                <a:path w="39" h="376" extrusionOk="0">
                  <a:moveTo>
                    <a:pt x="0" y="0"/>
                  </a:moveTo>
                  <a:cubicBezTo>
                    <a:pt x="25" y="59"/>
                    <a:pt x="39" y="123"/>
                    <a:pt x="39" y="190"/>
                  </a:cubicBezTo>
                  <a:cubicBezTo>
                    <a:pt x="39" y="256"/>
                    <a:pt x="26" y="319"/>
                    <a:pt x="2" y="376"/>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Garamond" panose="02020404030301010803" pitchFamily="18" charset="0"/>
                <a:ea typeface="Calibri"/>
                <a:cs typeface="Calibri"/>
                <a:sym typeface="Calibri"/>
              </a:endParaRPr>
            </a:p>
          </p:txBody>
        </p:sp>
        <p:sp>
          <p:nvSpPr>
            <p:cNvPr id="113" name="Google Shape;1289;p48">
              <a:extLst>
                <a:ext uri="{FF2B5EF4-FFF2-40B4-BE49-F238E27FC236}">
                  <a16:creationId xmlns:a16="http://schemas.microsoft.com/office/drawing/2014/main" id="{48918B20-C29B-4931-82D6-F823340E099B}"/>
                </a:ext>
              </a:extLst>
            </p:cNvPr>
            <p:cNvSpPr/>
            <p:nvPr/>
          </p:nvSpPr>
          <p:spPr>
            <a:xfrm>
              <a:off x="3967746" y="3664263"/>
              <a:ext cx="208622" cy="153823"/>
            </a:xfrm>
            <a:custGeom>
              <a:avLst/>
              <a:gdLst/>
              <a:ahLst/>
              <a:cxnLst/>
              <a:rect l="l" t="t" r="r" b="b"/>
              <a:pathLst>
                <a:path w="199" h="147" extrusionOk="0">
                  <a:moveTo>
                    <a:pt x="0" y="0"/>
                  </a:moveTo>
                  <a:lnTo>
                    <a:pt x="64" y="147"/>
                  </a:lnTo>
                  <a:lnTo>
                    <a:pt x="199" y="83"/>
                  </a:lnTo>
                </a:path>
              </a:pathLst>
            </a:custGeom>
            <a:noFill/>
            <a:ln w="28575" cap="rnd"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Garamond" panose="02020404030301010803" pitchFamily="18" charset="0"/>
                <a:ea typeface="Calibri"/>
                <a:cs typeface="Calibri"/>
                <a:sym typeface="Calibri"/>
              </a:endParaRPr>
            </a:p>
          </p:txBody>
        </p:sp>
      </p:grpSp>
      <p:sp>
        <p:nvSpPr>
          <p:cNvPr id="49" name="Google Shape;1187;p18"/>
          <p:cNvSpPr txBox="1"/>
          <p:nvPr/>
        </p:nvSpPr>
        <p:spPr>
          <a:xfrm>
            <a:off x="290987" y="2926972"/>
            <a:ext cx="1839469" cy="276959"/>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202E55"/>
              </a:buClr>
              <a:buSzPts val="825"/>
              <a:buFont typeface="Arial"/>
              <a:buNone/>
            </a:pPr>
            <a:r>
              <a:rPr lang="es-CL" sz="1200" b="1" dirty="0">
                <a:solidFill>
                  <a:srgbClr val="202E55"/>
                </a:solidFill>
                <a:latin typeface="Garamond" panose="02020404030301010803" pitchFamily="18" charset="0"/>
                <a:sym typeface="Raleway"/>
              </a:rPr>
              <a:t>3) Curvas locales</a:t>
            </a:r>
          </a:p>
        </p:txBody>
      </p:sp>
      <p:pic>
        <p:nvPicPr>
          <p:cNvPr id="5" name="Imagen 4"/>
          <p:cNvPicPr>
            <a:picLocks noChangeAspect="1"/>
          </p:cNvPicPr>
          <p:nvPr/>
        </p:nvPicPr>
        <p:blipFill>
          <a:blip r:embed="rId7">
            <a:clrChange>
              <a:clrFrom>
                <a:srgbClr val="FFFFFF"/>
              </a:clrFrom>
              <a:clrTo>
                <a:srgbClr val="FFFFFF">
                  <a:alpha val="0"/>
                </a:srgbClr>
              </a:clrTo>
            </a:clrChange>
          </a:blip>
          <a:stretch>
            <a:fillRect/>
          </a:stretch>
        </p:blipFill>
        <p:spPr>
          <a:xfrm>
            <a:off x="532539" y="3121478"/>
            <a:ext cx="3543300" cy="219075"/>
          </a:xfrm>
          <a:prstGeom prst="rect">
            <a:avLst/>
          </a:prstGeom>
        </p:spPr>
      </p:pic>
      <p:pic>
        <p:nvPicPr>
          <p:cNvPr id="6" name="Imagen 5"/>
          <p:cNvPicPr>
            <a:picLocks noChangeAspect="1"/>
          </p:cNvPicPr>
          <p:nvPr/>
        </p:nvPicPr>
        <p:blipFill>
          <a:blip r:embed="rId8">
            <a:clrChange>
              <a:clrFrom>
                <a:srgbClr val="FFFFFF"/>
              </a:clrFrom>
              <a:clrTo>
                <a:srgbClr val="FFFFFF">
                  <a:alpha val="0"/>
                </a:srgbClr>
              </a:clrTo>
            </a:clrChange>
          </a:blip>
          <a:stretch>
            <a:fillRect/>
          </a:stretch>
        </p:blipFill>
        <p:spPr>
          <a:xfrm>
            <a:off x="496669" y="3267460"/>
            <a:ext cx="3781425" cy="238125"/>
          </a:xfrm>
          <a:prstGeom prst="rect">
            <a:avLst/>
          </a:prstGeom>
        </p:spPr>
      </p:pic>
      <p:sp>
        <p:nvSpPr>
          <p:cNvPr id="52" name="Google Shape;1187;p18"/>
          <p:cNvSpPr txBox="1"/>
          <p:nvPr/>
        </p:nvSpPr>
        <p:spPr>
          <a:xfrm>
            <a:off x="313026" y="3626204"/>
            <a:ext cx="2772340" cy="276959"/>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202E55"/>
              </a:buClr>
              <a:buSzPts val="825"/>
              <a:buFont typeface="Arial"/>
              <a:buNone/>
            </a:pPr>
            <a:r>
              <a:rPr lang="es-CL" sz="1200" b="1" dirty="0">
                <a:solidFill>
                  <a:srgbClr val="202E55"/>
                </a:solidFill>
                <a:latin typeface="Garamond" panose="02020404030301010803" pitchFamily="18" charset="0"/>
                <a:sym typeface="Raleway"/>
              </a:rPr>
              <a:t>4) Mitigadores</a:t>
            </a:r>
          </a:p>
        </p:txBody>
      </p:sp>
      <p:pic>
        <p:nvPicPr>
          <p:cNvPr id="47" name="Imagen 46"/>
          <p:cNvPicPr>
            <a:picLocks noChangeAspect="1"/>
          </p:cNvPicPr>
          <p:nvPr/>
        </p:nvPicPr>
        <p:blipFill>
          <a:blip r:embed="rId9">
            <a:clrChange>
              <a:clrFrom>
                <a:srgbClr val="FFFFFF"/>
              </a:clrFrom>
              <a:clrTo>
                <a:srgbClr val="FFFFFF">
                  <a:alpha val="0"/>
                </a:srgbClr>
              </a:clrTo>
            </a:clrChange>
          </a:blip>
          <a:stretch>
            <a:fillRect/>
          </a:stretch>
        </p:blipFill>
        <p:spPr>
          <a:xfrm>
            <a:off x="7069990" y="4731710"/>
            <a:ext cx="2074010" cy="302561"/>
          </a:xfrm>
          <a:prstGeom prst="rect">
            <a:avLst/>
          </a:prstGeom>
        </p:spPr>
      </p:pic>
      <p:graphicFrame>
        <p:nvGraphicFramePr>
          <p:cNvPr id="31" name="Chart 5">
            <a:extLst>
              <a:ext uri="{FF2B5EF4-FFF2-40B4-BE49-F238E27FC236}">
                <a16:creationId xmlns:a16="http://schemas.microsoft.com/office/drawing/2014/main" id="{98C4BE0C-779F-41E2-B775-A36BA3D44D83}"/>
              </a:ext>
            </a:extLst>
          </p:cNvPr>
          <p:cNvGraphicFramePr>
            <a:graphicFrameLocks/>
          </p:cNvGraphicFramePr>
          <p:nvPr>
            <p:extLst>
              <p:ext uri="{D42A27DB-BD31-4B8C-83A1-F6EECF244321}">
                <p14:modId xmlns:p14="http://schemas.microsoft.com/office/powerpoint/2010/main" val="3853761583"/>
              </p:ext>
            </p:extLst>
          </p:nvPr>
        </p:nvGraphicFramePr>
        <p:xfrm>
          <a:off x="11043248" y="565153"/>
          <a:ext cx="7038975" cy="3209925"/>
        </p:xfrm>
        <a:graphic>
          <a:graphicData uri="http://schemas.openxmlformats.org/drawingml/2006/chart">
            <c:chart xmlns:c="http://schemas.openxmlformats.org/drawingml/2006/chart" xmlns:r="http://schemas.openxmlformats.org/officeDocument/2006/relationships" r:id="rId10"/>
          </a:graphicData>
        </a:graphic>
      </p:graphicFrame>
      <p:pic>
        <p:nvPicPr>
          <p:cNvPr id="10" name="Imagen 9"/>
          <p:cNvPicPr>
            <a:picLocks noChangeAspect="1"/>
          </p:cNvPicPr>
          <p:nvPr/>
        </p:nvPicPr>
        <p:blipFill>
          <a:blip r:embed="rId11"/>
          <a:stretch>
            <a:fillRect/>
          </a:stretch>
        </p:blipFill>
        <p:spPr>
          <a:xfrm>
            <a:off x="756884" y="759659"/>
            <a:ext cx="4656963" cy="2127056"/>
          </a:xfrm>
          <a:prstGeom prst="rect">
            <a:avLst/>
          </a:prstGeom>
        </p:spPr>
      </p:pic>
      <p:sp>
        <p:nvSpPr>
          <p:cNvPr id="34" name="Google Shape;1187;p18"/>
          <p:cNvSpPr txBox="1"/>
          <p:nvPr/>
        </p:nvSpPr>
        <p:spPr>
          <a:xfrm>
            <a:off x="199953" y="489839"/>
            <a:ext cx="2772340" cy="276959"/>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202E55"/>
              </a:buClr>
              <a:buSzPts val="825"/>
              <a:buFont typeface="Arial"/>
              <a:buNone/>
            </a:pPr>
            <a:r>
              <a:rPr lang="es-CL" sz="1200" b="1" dirty="0">
                <a:solidFill>
                  <a:srgbClr val="202E55"/>
                </a:solidFill>
                <a:latin typeface="Garamond" panose="02020404030301010803" pitchFamily="18" charset="0"/>
                <a:sym typeface="Raleway"/>
              </a:rPr>
              <a:t>2) Generación de Mercado</a:t>
            </a:r>
          </a:p>
        </p:txBody>
      </p:sp>
      <p:sp>
        <p:nvSpPr>
          <p:cNvPr id="15" name="Rectángulo 14"/>
          <p:cNvSpPr/>
          <p:nvPr/>
        </p:nvSpPr>
        <p:spPr>
          <a:xfrm>
            <a:off x="6123161" y="614666"/>
            <a:ext cx="2685234" cy="3321169"/>
          </a:xfrm>
          <a:prstGeom prst="rect">
            <a:avLst/>
          </a:prstGeom>
          <a:solidFill>
            <a:schemeClr val="bg2">
              <a:lumMod val="25000"/>
              <a:lumOff val="7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n 12"/>
          <p:cNvPicPr>
            <a:picLocks noChangeAspect="1"/>
          </p:cNvPicPr>
          <p:nvPr/>
        </p:nvPicPr>
        <p:blipFill>
          <a:blip r:embed="rId12">
            <a:clrChange>
              <a:clrFrom>
                <a:srgbClr val="FFFFFF"/>
              </a:clrFrom>
              <a:clrTo>
                <a:srgbClr val="FFFFFF">
                  <a:alpha val="0"/>
                </a:srgbClr>
              </a:clrTo>
            </a:clrChange>
          </a:blip>
          <a:stretch>
            <a:fillRect/>
          </a:stretch>
        </p:blipFill>
        <p:spPr>
          <a:xfrm>
            <a:off x="6135230" y="2307120"/>
            <a:ext cx="2675747" cy="1628716"/>
          </a:xfrm>
          <a:prstGeom prst="rect">
            <a:avLst/>
          </a:prstGeom>
          <a:ln>
            <a:solidFill>
              <a:schemeClr val="bg2">
                <a:lumMod val="50000"/>
                <a:lumOff val="50000"/>
              </a:schemeClr>
            </a:solidFill>
          </a:ln>
        </p:spPr>
      </p:pic>
      <p:pic>
        <p:nvPicPr>
          <p:cNvPr id="11" name="Imagen 10"/>
          <p:cNvPicPr>
            <a:picLocks noChangeAspect="1"/>
          </p:cNvPicPr>
          <p:nvPr/>
        </p:nvPicPr>
        <p:blipFill>
          <a:blip r:embed="rId13">
            <a:clrChange>
              <a:clrFrom>
                <a:srgbClr val="FFFFFF"/>
              </a:clrFrom>
              <a:clrTo>
                <a:srgbClr val="FFFFFF">
                  <a:alpha val="0"/>
                </a:srgbClr>
              </a:clrTo>
            </a:clrChange>
          </a:blip>
          <a:stretch>
            <a:fillRect/>
          </a:stretch>
        </p:blipFill>
        <p:spPr>
          <a:xfrm>
            <a:off x="6135230" y="628145"/>
            <a:ext cx="2673165" cy="1570472"/>
          </a:xfrm>
          <a:prstGeom prst="rect">
            <a:avLst/>
          </a:prstGeom>
          <a:ln>
            <a:solidFill>
              <a:schemeClr val="bg2">
                <a:lumMod val="50000"/>
                <a:lumOff val="50000"/>
              </a:schemeClr>
            </a:solidFill>
          </a:ln>
        </p:spPr>
      </p:pic>
    </p:spTree>
    <p:extLst>
      <p:ext uri="{BB962C8B-B14F-4D97-AF65-F5344CB8AC3E}">
        <p14:creationId xmlns:p14="http://schemas.microsoft.com/office/powerpoint/2010/main" val="8336727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P spid="93" grpId="0" animBg="1"/>
      <p:bldP spid="94" grpId="0" animBg="1"/>
      <p:bldP spid="95" grpId="0" animBg="1"/>
      <p:bldP spid="107" grpId="0" animBg="1"/>
      <p:bldP spid="49" grpId="0"/>
      <p:bldP spid="52"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58"/>
        <p:cNvGrpSpPr/>
        <p:nvPr/>
      </p:nvGrpSpPr>
      <p:grpSpPr>
        <a:xfrm>
          <a:off x="0" y="0"/>
          <a:ext cx="0" cy="0"/>
          <a:chOff x="0" y="0"/>
          <a:chExt cx="0" cy="0"/>
        </a:xfrm>
      </p:grpSpPr>
      <p:pic>
        <p:nvPicPr>
          <p:cNvPr id="64" name="Imagen 63"/>
          <p:cNvPicPr>
            <a:picLocks noChangeAspect="1"/>
          </p:cNvPicPr>
          <p:nvPr/>
        </p:nvPicPr>
        <p:blipFill>
          <a:blip r:embed="rId3"/>
          <a:stretch>
            <a:fillRect/>
          </a:stretch>
        </p:blipFill>
        <p:spPr>
          <a:xfrm>
            <a:off x="6168894" y="0"/>
            <a:ext cx="2975106" cy="5145470"/>
          </a:xfrm>
          <a:prstGeom prst="rect">
            <a:avLst/>
          </a:prstGeom>
        </p:spPr>
      </p:pic>
      <p:sp>
        <p:nvSpPr>
          <p:cNvPr id="136" name="CuadroTexto 135">
            <a:extLst>
              <a:ext uri="{FF2B5EF4-FFF2-40B4-BE49-F238E27FC236}">
                <a16:creationId xmlns:a16="http://schemas.microsoft.com/office/drawing/2014/main" id="{8AC5F92E-31FF-475A-AA56-170FBE365500}"/>
              </a:ext>
            </a:extLst>
          </p:cNvPr>
          <p:cNvSpPr txBox="1"/>
          <p:nvPr/>
        </p:nvSpPr>
        <p:spPr>
          <a:xfrm>
            <a:off x="711023" y="1664574"/>
            <a:ext cx="1241802" cy="430887"/>
          </a:xfrm>
          <a:prstGeom prst="rect">
            <a:avLst/>
          </a:prstGeom>
          <a:noFill/>
        </p:spPr>
        <p:txBody>
          <a:bodyPr wrap="square">
            <a:spAutoFit/>
          </a:bodyPr>
          <a:lstStyle/>
          <a:p>
            <a:pPr algn="ctr"/>
            <a:r>
              <a:rPr lang="es-CL" sz="1050" b="1" dirty="0">
                <a:latin typeface="Garamond" panose="02020404030301010803" pitchFamily="18" charset="0"/>
                <a:ea typeface="Raleway"/>
                <a:cs typeface="Raleway"/>
                <a:sym typeface="Raleway"/>
              </a:rPr>
              <a:t>IRS Basis</a:t>
            </a:r>
          </a:p>
          <a:p>
            <a:pPr algn="ctr"/>
            <a:r>
              <a:rPr lang="es-CL" sz="1050" b="1" dirty="0">
                <a:latin typeface="Garamond" panose="02020404030301010803" pitchFamily="18" charset="0"/>
                <a:sym typeface="Raleway"/>
              </a:rPr>
              <a:t>Libor / OIS</a:t>
            </a:r>
            <a:endParaRPr lang="es-ES" sz="1050" dirty="0">
              <a:latin typeface="Garamond" panose="02020404030301010803" pitchFamily="18" charset="0"/>
            </a:endParaRPr>
          </a:p>
        </p:txBody>
      </p:sp>
      <p:sp>
        <p:nvSpPr>
          <p:cNvPr id="230" name="CuadroTexto 229">
            <a:extLst>
              <a:ext uri="{FF2B5EF4-FFF2-40B4-BE49-F238E27FC236}">
                <a16:creationId xmlns:a16="http://schemas.microsoft.com/office/drawing/2014/main" id="{D98BF67E-3C83-43BF-AC66-79AFDD56FBDD}"/>
              </a:ext>
            </a:extLst>
          </p:cNvPr>
          <p:cNvSpPr txBox="1"/>
          <p:nvPr/>
        </p:nvSpPr>
        <p:spPr>
          <a:xfrm>
            <a:off x="703500" y="1658810"/>
            <a:ext cx="1241802" cy="461665"/>
          </a:xfrm>
          <a:prstGeom prst="rect">
            <a:avLst/>
          </a:prstGeom>
          <a:noFill/>
        </p:spPr>
        <p:txBody>
          <a:bodyPr wrap="square">
            <a:spAutoFit/>
          </a:bodyPr>
          <a:lstStyle/>
          <a:p>
            <a:pPr algn="ctr"/>
            <a:r>
              <a:rPr lang="es-CL" sz="1200" b="1" dirty="0">
                <a:solidFill>
                  <a:schemeClr val="bg2">
                    <a:lumMod val="75000"/>
                    <a:lumOff val="25000"/>
                  </a:schemeClr>
                </a:solidFill>
                <a:latin typeface="Garamond" panose="02020404030301010803" pitchFamily="18" charset="0"/>
                <a:ea typeface="Raleway"/>
                <a:cs typeface="Raleway"/>
                <a:sym typeface="Raleway"/>
              </a:rPr>
              <a:t>IRS Basis SOFR/OIS</a:t>
            </a:r>
            <a:endParaRPr lang="es-ES" sz="1200" dirty="0">
              <a:solidFill>
                <a:schemeClr val="bg2">
                  <a:lumMod val="75000"/>
                  <a:lumOff val="25000"/>
                </a:schemeClr>
              </a:solidFill>
              <a:latin typeface="Garamond" panose="02020404030301010803" pitchFamily="18" charset="0"/>
            </a:endParaRPr>
          </a:p>
        </p:txBody>
      </p:sp>
      <p:sp>
        <p:nvSpPr>
          <p:cNvPr id="148" name="Google Shape;79;p14">
            <a:extLst>
              <a:ext uri="{FF2B5EF4-FFF2-40B4-BE49-F238E27FC236}">
                <a16:creationId xmlns:a16="http://schemas.microsoft.com/office/drawing/2014/main" id="{52E0FAB6-F470-844B-9BEC-9DCC48AA9AE8}"/>
              </a:ext>
            </a:extLst>
          </p:cNvPr>
          <p:cNvSpPr txBox="1"/>
          <p:nvPr/>
        </p:nvSpPr>
        <p:spPr>
          <a:xfrm>
            <a:off x="384151" y="240375"/>
            <a:ext cx="7945403" cy="300938"/>
          </a:xfrm>
          <a:prstGeom prst="rect">
            <a:avLst/>
          </a:prstGeom>
          <a:noFill/>
          <a:ln>
            <a:noFill/>
          </a:ln>
        </p:spPr>
        <p:txBody>
          <a:bodyPr spcFirstLastPara="1" wrap="square" lIns="0" tIns="0" rIns="68569" bIns="0" anchor="ctr" anchorCtr="0">
            <a:noAutofit/>
          </a:bodyPr>
          <a:lstStyle/>
          <a:p>
            <a:r>
              <a:rPr lang="es-CL" sz="2500" b="1" dirty="0">
                <a:solidFill>
                  <a:schemeClr val="accent1">
                    <a:lumMod val="50000"/>
                  </a:schemeClr>
                </a:solidFill>
                <a:latin typeface="Garamond" panose="02020404030301010803" pitchFamily="18" charset="0"/>
                <a:cs typeface="Poppins SemiBold"/>
              </a:rPr>
              <a:t>Cambios de curvas locales y remuneración colaterales.</a:t>
            </a:r>
            <a:endParaRPr lang="es-CL" sz="2500" b="1" dirty="0">
              <a:solidFill>
                <a:schemeClr val="accent1">
                  <a:lumMod val="50000"/>
                </a:schemeClr>
              </a:solidFill>
              <a:latin typeface="Garamond" panose="02020404030301010803" pitchFamily="18" charset="0"/>
              <a:cs typeface="Poppins SemiBold"/>
              <a:sym typeface="Raleway"/>
            </a:endParaRPr>
          </a:p>
        </p:txBody>
      </p:sp>
      <p:sp>
        <p:nvSpPr>
          <p:cNvPr id="109" name="Google Shape;1281;p48">
            <a:extLst>
              <a:ext uri="{FF2B5EF4-FFF2-40B4-BE49-F238E27FC236}">
                <a16:creationId xmlns:a16="http://schemas.microsoft.com/office/drawing/2014/main" id="{EDE8F013-1F85-4304-9073-C9BD8765C567}"/>
              </a:ext>
            </a:extLst>
          </p:cNvPr>
          <p:cNvSpPr/>
          <p:nvPr/>
        </p:nvSpPr>
        <p:spPr>
          <a:xfrm>
            <a:off x="2862644" y="2084112"/>
            <a:ext cx="828000" cy="828000"/>
          </a:xfrm>
          <a:prstGeom prst="ellipse">
            <a:avLst/>
          </a:prstGeom>
          <a:solidFill>
            <a:schemeClr val="accent3"/>
          </a:solidFill>
          <a:ln>
            <a:noFill/>
          </a:ln>
        </p:spPr>
        <p:txBody>
          <a:bodyPr spcFirstLastPara="1" wrap="square" lIns="68575" tIns="34275" rIns="68575" bIns="34275" anchor="ctr" anchorCtr="0">
            <a:noAutofit/>
          </a:bodyPr>
          <a:lstStyle/>
          <a:p>
            <a:pPr algn="ctr">
              <a:buClr>
                <a:schemeClr val="dk1"/>
              </a:buClr>
              <a:buSzPts val="1400"/>
              <a:buFont typeface="Calibri"/>
              <a:buNone/>
            </a:pPr>
            <a:r>
              <a:rPr lang="es-ES" sz="1600" b="1" dirty="0">
                <a:solidFill>
                  <a:schemeClr val="bg1"/>
                </a:solidFill>
                <a:latin typeface="Garamond" panose="02020404030301010803" pitchFamily="18" charset="0"/>
                <a:ea typeface="Calibri"/>
                <a:cs typeface="Calibri"/>
                <a:sym typeface="Calibri"/>
              </a:rPr>
              <a:t>ICP</a:t>
            </a:r>
            <a:endParaRPr sz="1600" b="1" dirty="0">
              <a:solidFill>
                <a:schemeClr val="bg1"/>
              </a:solidFill>
              <a:latin typeface="Garamond" panose="02020404030301010803" pitchFamily="18" charset="0"/>
              <a:ea typeface="Calibri"/>
              <a:cs typeface="Calibri"/>
              <a:sym typeface="Calibri"/>
            </a:endParaRPr>
          </a:p>
        </p:txBody>
      </p:sp>
      <p:sp>
        <p:nvSpPr>
          <p:cNvPr id="110" name="Google Shape;1282;p48">
            <a:extLst>
              <a:ext uri="{FF2B5EF4-FFF2-40B4-BE49-F238E27FC236}">
                <a16:creationId xmlns:a16="http://schemas.microsoft.com/office/drawing/2014/main" id="{37BFE78B-BE23-4E07-837E-68B41721107B}"/>
              </a:ext>
            </a:extLst>
          </p:cNvPr>
          <p:cNvSpPr/>
          <p:nvPr/>
        </p:nvSpPr>
        <p:spPr>
          <a:xfrm>
            <a:off x="1564797" y="2080832"/>
            <a:ext cx="828000" cy="828000"/>
          </a:xfrm>
          <a:prstGeom prst="ellipse">
            <a:avLst/>
          </a:prstGeom>
          <a:solidFill>
            <a:srgbClr val="0070C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s-ES" b="1" i="0" u="none" strike="noStrike" cap="none" dirty="0">
                <a:solidFill>
                  <a:schemeClr val="bg1"/>
                </a:solidFill>
                <a:latin typeface="Garamond" panose="02020404030301010803" pitchFamily="18" charset="0"/>
                <a:ea typeface="Calibri"/>
                <a:cs typeface="Calibri"/>
                <a:sym typeface="Calibri"/>
              </a:rPr>
              <a:t>Libor</a:t>
            </a:r>
            <a:endParaRPr b="1" i="0" u="none" strike="noStrike" cap="none" dirty="0">
              <a:solidFill>
                <a:schemeClr val="bg1"/>
              </a:solidFill>
              <a:latin typeface="Garamond" panose="02020404030301010803" pitchFamily="18" charset="0"/>
              <a:ea typeface="Calibri"/>
              <a:cs typeface="Calibri"/>
              <a:sym typeface="Calibri"/>
            </a:endParaRPr>
          </a:p>
        </p:txBody>
      </p:sp>
      <p:sp>
        <p:nvSpPr>
          <p:cNvPr id="111" name="Google Shape;1283;p48">
            <a:extLst>
              <a:ext uri="{FF2B5EF4-FFF2-40B4-BE49-F238E27FC236}">
                <a16:creationId xmlns:a16="http://schemas.microsoft.com/office/drawing/2014/main" id="{B6A93BC9-46C7-41CE-B878-275CFB833985}"/>
              </a:ext>
            </a:extLst>
          </p:cNvPr>
          <p:cNvSpPr/>
          <p:nvPr/>
        </p:nvSpPr>
        <p:spPr>
          <a:xfrm>
            <a:off x="4239089" y="2080315"/>
            <a:ext cx="828000" cy="828000"/>
          </a:xfrm>
          <a:prstGeom prst="ellipse">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s-ES" b="1" i="0" u="none" strike="noStrike" cap="none" dirty="0">
                <a:solidFill>
                  <a:schemeClr val="bg1"/>
                </a:solidFill>
                <a:latin typeface="Garamond" panose="02020404030301010803" pitchFamily="18" charset="0"/>
                <a:ea typeface="Calibri"/>
                <a:cs typeface="Calibri"/>
                <a:sym typeface="Calibri"/>
              </a:rPr>
              <a:t>CLP</a:t>
            </a:r>
          </a:p>
          <a:p>
            <a:pPr marL="0" marR="0" lvl="0" indent="0" algn="ctr" rtl="0">
              <a:lnSpc>
                <a:spcPct val="100000"/>
              </a:lnSpc>
              <a:spcBef>
                <a:spcPts val="0"/>
              </a:spcBef>
              <a:spcAft>
                <a:spcPts val="0"/>
              </a:spcAft>
              <a:buClr>
                <a:schemeClr val="dk1"/>
              </a:buClr>
              <a:buSzPts val="1400"/>
              <a:buFont typeface="Calibri"/>
              <a:buNone/>
            </a:pPr>
            <a:r>
              <a:rPr lang="es-ES" b="1" dirty="0">
                <a:solidFill>
                  <a:schemeClr val="bg1"/>
                </a:solidFill>
                <a:latin typeface="Garamond" panose="02020404030301010803" pitchFamily="18" charset="0"/>
                <a:ea typeface="Calibri"/>
                <a:cs typeface="Calibri"/>
                <a:sym typeface="Calibri"/>
              </a:rPr>
              <a:t>CLF</a:t>
            </a:r>
            <a:endParaRPr b="1" i="0" u="none" strike="noStrike" cap="none" dirty="0">
              <a:solidFill>
                <a:schemeClr val="bg1"/>
              </a:solidFill>
              <a:latin typeface="Garamond" panose="02020404030301010803" pitchFamily="18" charset="0"/>
              <a:ea typeface="Calibri"/>
              <a:cs typeface="Calibri"/>
              <a:sym typeface="Calibri"/>
            </a:endParaRPr>
          </a:p>
        </p:txBody>
      </p:sp>
      <p:grpSp>
        <p:nvGrpSpPr>
          <p:cNvPr id="2" name="Grupo 1">
            <a:extLst>
              <a:ext uri="{FF2B5EF4-FFF2-40B4-BE49-F238E27FC236}">
                <a16:creationId xmlns:a16="http://schemas.microsoft.com/office/drawing/2014/main" id="{CBBE32AF-F694-42EE-BADC-EEBCF7AE4257}"/>
              </a:ext>
            </a:extLst>
          </p:cNvPr>
          <p:cNvGrpSpPr/>
          <p:nvPr/>
        </p:nvGrpSpPr>
        <p:grpSpPr>
          <a:xfrm rot="16200000">
            <a:off x="3911876" y="1950251"/>
            <a:ext cx="130940" cy="444436"/>
            <a:chOff x="3967746" y="2713068"/>
            <a:chExt cx="208622" cy="1105018"/>
          </a:xfrm>
        </p:grpSpPr>
        <p:sp>
          <p:nvSpPr>
            <p:cNvPr id="113" name="Google Shape;1285;p48">
              <a:extLst>
                <a:ext uri="{FF2B5EF4-FFF2-40B4-BE49-F238E27FC236}">
                  <a16:creationId xmlns:a16="http://schemas.microsoft.com/office/drawing/2014/main" id="{EF34B7DE-676B-4BA3-9DD7-85C69BF7E8E3}"/>
                </a:ext>
              </a:extLst>
            </p:cNvPr>
            <p:cNvSpPr/>
            <p:nvPr/>
          </p:nvSpPr>
          <p:spPr>
            <a:xfrm>
              <a:off x="4036938" y="2713068"/>
              <a:ext cx="113221" cy="1090369"/>
            </a:xfrm>
            <a:custGeom>
              <a:avLst/>
              <a:gdLst/>
              <a:ahLst/>
              <a:cxnLst/>
              <a:rect l="l" t="t" r="r" b="b"/>
              <a:pathLst>
                <a:path w="39" h="376" extrusionOk="0">
                  <a:moveTo>
                    <a:pt x="0" y="0"/>
                  </a:moveTo>
                  <a:cubicBezTo>
                    <a:pt x="25" y="59"/>
                    <a:pt x="39" y="123"/>
                    <a:pt x="39" y="190"/>
                  </a:cubicBezTo>
                  <a:cubicBezTo>
                    <a:pt x="39" y="256"/>
                    <a:pt x="26" y="319"/>
                    <a:pt x="2" y="376"/>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Garamond" panose="02020404030301010803" pitchFamily="18" charset="0"/>
                <a:ea typeface="Calibri"/>
                <a:cs typeface="Calibri"/>
                <a:sym typeface="Calibri"/>
              </a:endParaRPr>
            </a:p>
          </p:txBody>
        </p:sp>
        <p:sp>
          <p:nvSpPr>
            <p:cNvPr id="117" name="Google Shape;1289;p48">
              <a:extLst>
                <a:ext uri="{FF2B5EF4-FFF2-40B4-BE49-F238E27FC236}">
                  <a16:creationId xmlns:a16="http://schemas.microsoft.com/office/drawing/2014/main" id="{B9106A14-C690-4AB8-AD71-34EE37CFC607}"/>
                </a:ext>
              </a:extLst>
            </p:cNvPr>
            <p:cNvSpPr/>
            <p:nvPr/>
          </p:nvSpPr>
          <p:spPr>
            <a:xfrm>
              <a:off x="3967746" y="3664263"/>
              <a:ext cx="208622" cy="153823"/>
            </a:xfrm>
            <a:custGeom>
              <a:avLst/>
              <a:gdLst/>
              <a:ahLst/>
              <a:cxnLst/>
              <a:rect l="l" t="t" r="r" b="b"/>
              <a:pathLst>
                <a:path w="199" h="147" extrusionOk="0">
                  <a:moveTo>
                    <a:pt x="0" y="0"/>
                  </a:moveTo>
                  <a:lnTo>
                    <a:pt x="64" y="147"/>
                  </a:lnTo>
                  <a:lnTo>
                    <a:pt x="199" y="83"/>
                  </a:lnTo>
                </a:path>
              </a:pathLst>
            </a:custGeom>
            <a:noFill/>
            <a:ln w="28575" cap="rnd"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Garamond" panose="02020404030301010803" pitchFamily="18" charset="0"/>
                <a:ea typeface="Calibri"/>
                <a:cs typeface="Calibri"/>
                <a:sym typeface="Calibri"/>
              </a:endParaRPr>
            </a:p>
          </p:txBody>
        </p:sp>
      </p:grpSp>
      <p:sp>
        <p:nvSpPr>
          <p:cNvPr id="122" name="Google Shape;1032;gd03d06478a_0_1207">
            <a:extLst>
              <a:ext uri="{FF2B5EF4-FFF2-40B4-BE49-F238E27FC236}">
                <a16:creationId xmlns:a16="http://schemas.microsoft.com/office/drawing/2014/main" id="{56D00FEA-FEDF-40DC-96F9-F0C3C3984D69}"/>
              </a:ext>
            </a:extLst>
          </p:cNvPr>
          <p:cNvSpPr txBox="1"/>
          <p:nvPr/>
        </p:nvSpPr>
        <p:spPr>
          <a:xfrm>
            <a:off x="151920" y="681663"/>
            <a:ext cx="8551813" cy="300900"/>
          </a:xfrm>
          <a:prstGeom prst="rect">
            <a:avLst/>
          </a:prstGeom>
          <a:noFill/>
          <a:ln>
            <a:noFill/>
          </a:ln>
        </p:spPr>
        <p:txBody>
          <a:bodyPr spcFirstLastPara="1" wrap="square" lIns="0" tIns="0" rIns="68550" bIns="0" anchor="ctr" anchorCtr="0">
            <a:noAutofit/>
          </a:bodyPr>
          <a:lstStyle/>
          <a:p>
            <a:pPr marL="0" marR="0" lvl="0" indent="0" rtl="0">
              <a:lnSpc>
                <a:spcPct val="100000"/>
              </a:lnSpc>
              <a:spcBef>
                <a:spcPts val="0"/>
              </a:spcBef>
              <a:spcAft>
                <a:spcPts val="0"/>
              </a:spcAft>
              <a:buNone/>
            </a:pPr>
            <a:r>
              <a:rPr lang="es-CL" sz="1600" dirty="0">
                <a:latin typeface="Garamond" panose="02020404030301010803" pitchFamily="18" charset="0"/>
                <a:ea typeface="Raleway"/>
                <a:cs typeface="Raleway"/>
                <a:sym typeface="Raleway"/>
              </a:rPr>
              <a:t>Para la construcción de curvas de valorización, se utilizaba la Libor como curva pivote.</a:t>
            </a:r>
            <a:endParaRPr sz="1600" dirty="0">
              <a:latin typeface="Garamond" panose="02020404030301010803" pitchFamily="18" charset="0"/>
            </a:endParaRPr>
          </a:p>
        </p:txBody>
      </p:sp>
      <p:sp>
        <p:nvSpPr>
          <p:cNvPr id="123" name="Google Shape;1032;gd03d06478a_0_1207">
            <a:extLst>
              <a:ext uri="{FF2B5EF4-FFF2-40B4-BE49-F238E27FC236}">
                <a16:creationId xmlns:a16="http://schemas.microsoft.com/office/drawing/2014/main" id="{0D574C14-F5DE-4C97-BE84-DA3E8E4003C0}"/>
              </a:ext>
            </a:extLst>
          </p:cNvPr>
          <p:cNvSpPr txBox="1"/>
          <p:nvPr/>
        </p:nvSpPr>
        <p:spPr>
          <a:xfrm>
            <a:off x="145395" y="1204990"/>
            <a:ext cx="4792392" cy="300900"/>
          </a:xfrm>
          <a:prstGeom prst="rect">
            <a:avLst/>
          </a:prstGeom>
          <a:noFill/>
          <a:ln>
            <a:noFill/>
          </a:ln>
        </p:spPr>
        <p:txBody>
          <a:bodyPr spcFirstLastPara="1" wrap="square" lIns="0" tIns="0" rIns="68550" bIns="0" anchor="ctr" anchorCtr="0">
            <a:noAutofit/>
          </a:bodyPr>
          <a:lstStyle/>
          <a:p>
            <a:pPr marL="0" marR="0" lvl="0" indent="0" algn="just" rtl="0">
              <a:lnSpc>
                <a:spcPct val="100000"/>
              </a:lnSpc>
              <a:spcBef>
                <a:spcPts val="0"/>
              </a:spcBef>
              <a:spcAft>
                <a:spcPts val="0"/>
              </a:spcAft>
              <a:buNone/>
            </a:pPr>
            <a:r>
              <a:rPr lang="es-CL" sz="1200" b="1" dirty="0">
                <a:latin typeface="Garamond" panose="02020404030301010803" pitchFamily="18" charset="0"/>
                <a:ea typeface="Raleway"/>
                <a:cs typeface="Raleway"/>
                <a:sym typeface="Raleway"/>
              </a:rPr>
              <a:t>se incorpora valorización OIS USD….</a:t>
            </a:r>
            <a:endParaRPr sz="1200" b="1" dirty="0">
              <a:latin typeface="Garamond" panose="02020404030301010803" pitchFamily="18" charset="0"/>
            </a:endParaRPr>
          </a:p>
        </p:txBody>
      </p:sp>
      <p:sp>
        <p:nvSpPr>
          <p:cNvPr id="124" name="CuadroTexto 123">
            <a:extLst>
              <a:ext uri="{FF2B5EF4-FFF2-40B4-BE49-F238E27FC236}">
                <a16:creationId xmlns:a16="http://schemas.microsoft.com/office/drawing/2014/main" id="{21B88003-48AF-4971-A716-7CD16F90F586}"/>
              </a:ext>
            </a:extLst>
          </p:cNvPr>
          <p:cNvSpPr txBox="1"/>
          <p:nvPr/>
        </p:nvSpPr>
        <p:spPr>
          <a:xfrm>
            <a:off x="198237" y="3559414"/>
            <a:ext cx="5500415" cy="741520"/>
          </a:xfrm>
          <a:prstGeom prst="rect">
            <a:avLst/>
          </a:prstGeom>
          <a:noFill/>
          <a:ln>
            <a:noFill/>
          </a:ln>
        </p:spPr>
        <p:txBody>
          <a:bodyPr spcFirstLastPara="1" wrap="square" lIns="0" tIns="0" rIns="68550" bIns="0" anchor="ctr" anchorCtr="0">
            <a:noAutofit/>
          </a:bodyPr>
          <a:lstStyle>
            <a:defPPr marR="0" lvl="0" algn="l" rtl="0">
              <a:lnSpc>
                <a:spcPct val="100000"/>
              </a:lnSpc>
              <a:spcBef>
                <a:spcPts val="0"/>
              </a:spcBef>
              <a:spcAft>
                <a:spcPts val="0"/>
              </a:spcAft>
            </a:defPPr>
            <a:lvl1pPr marL="0" indent="0">
              <a:buNone/>
              <a:defRPr sz="1600" b="1">
                <a:latin typeface="Raleway"/>
                <a:ea typeface="Raleway"/>
                <a:cs typeface="Raleway"/>
              </a:defRPr>
            </a:lvl1pPr>
          </a:lstStyle>
          <a:p>
            <a:pPr algn="just"/>
            <a:r>
              <a:rPr lang="es-ES" sz="1400" b="0" dirty="0">
                <a:latin typeface="Garamond" panose="02020404030301010803" pitchFamily="18" charset="0"/>
                <a:sym typeface="Raleway"/>
              </a:rPr>
              <a:t>Con el reemplazo de la Libor, la construcción de curvas locales se interrumpe y requiere la creación de nuevos productos…</a:t>
            </a:r>
            <a:endParaRPr lang="es-ES" sz="1400" b="0" dirty="0">
              <a:latin typeface="Garamond" panose="02020404030301010803" pitchFamily="18" charset="0"/>
            </a:endParaRPr>
          </a:p>
        </p:txBody>
      </p:sp>
      <p:grpSp>
        <p:nvGrpSpPr>
          <p:cNvPr id="125" name="Grupo 124">
            <a:extLst>
              <a:ext uri="{FF2B5EF4-FFF2-40B4-BE49-F238E27FC236}">
                <a16:creationId xmlns:a16="http://schemas.microsoft.com/office/drawing/2014/main" id="{DB9D550C-6D9E-49E6-9ED7-38A44A8B9AB1}"/>
              </a:ext>
            </a:extLst>
          </p:cNvPr>
          <p:cNvGrpSpPr/>
          <p:nvPr/>
        </p:nvGrpSpPr>
        <p:grpSpPr>
          <a:xfrm rot="16200000">
            <a:off x="2551611" y="1972293"/>
            <a:ext cx="130940" cy="444436"/>
            <a:chOff x="3967746" y="2713068"/>
            <a:chExt cx="208622" cy="1105018"/>
          </a:xfrm>
        </p:grpSpPr>
        <p:sp>
          <p:nvSpPr>
            <p:cNvPr id="126" name="Google Shape;1285;p48">
              <a:extLst>
                <a:ext uri="{FF2B5EF4-FFF2-40B4-BE49-F238E27FC236}">
                  <a16:creationId xmlns:a16="http://schemas.microsoft.com/office/drawing/2014/main" id="{BD7337C2-B266-4383-8E4F-92F1F25FA35D}"/>
                </a:ext>
              </a:extLst>
            </p:cNvPr>
            <p:cNvSpPr/>
            <p:nvPr/>
          </p:nvSpPr>
          <p:spPr>
            <a:xfrm>
              <a:off x="4036938" y="2713068"/>
              <a:ext cx="113221" cy="1090369"/>
            </a:xfrm>
            <a:custGeom>
              <a:avLst/>
              <a:gdLst/>
              <a:ahLst/>
              <a:cxnLst/>
              <a:rect l="l" t="t" r="r" b="b"/>
              <a:pathLst>
                <a:path w="39" h="376" extrusionOk="0">
                  <a:moveTo>
                    <a:pt x="0" y="0"/>
                  </a:moveTo>
                  <a:cubicBezTo>
                    <a:pt x="25" y="59"/>
                    <a:pt x="39" y="123"/>
                    <a:pt x="39" y="190"/>
                  </a:cubicBezTo>
                  <a:cubicBezTo>
                    <a:pt x="39" y="256"/>
                    <a:pt x="26" y="319"/>
                    <a:pt x="2" y="376"/>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Garamond" panose="02020404030301010803" pitchFamily="18" charset="0"/>
                <a:ea typeface="Calibri"/>
                <a:cs typeface="Calibri"/>
                <a:sym typeface="Calibri"/>
              </a:endParaRPr>
            </a:p>
          </p:txBody>
        </p:sp>
        <p:sp>
          <p:nvSpPr>
            <p:cNvPr id="127" name="Google Shape;1289;p48">
              <a:extLst>
                <a:ext uri="{FF2B5EF4-FFF2-40B4-BE49-F238E27FC236}">
                  <a16:creationId xmlns:a16="http://schemas.microsoft.com/office/drawing/2014/main" id="{9D535B26-E834-42EE-A706-22A43045E82F}"/>
                </a:ext>
              </a:extLst>
            </p:cNvPr>
            <p:cNvSpPr/>
            <p:nvPr/>
          </p:nvSpPr>
          <p:spPr>
            <a:xfrm>
              <a:off x="3967746" y="3664263"/>
              <a:ext cx="208622" cy="153823"/>
            </a:xfrm>
            <a:custGeom>
              <a:avLst/>
              <a:gdLst/>
              <a:ahLst/>
              <a:cxnLst/>
              <a:rect l="l" t="t" r="r" b="b"/>
              <a:pathLst>
                <a:path w="199" h="147" extrusionOk="0">
                  <a:moveTo>
                    <a:pt x="0" y="0"/>
                  </a:moveTo>
                  <a:lnTo>
                    <a:pt x="64" y="147"/>
                  </a:lnTo>
                  <a:lnTo>
                    <a:pt x="199" y="83"/>
                  </a:lnTo>
                </a:path>
              </a:pathLst>
            </a:custGeom>
            <a:noFill/>
            <a:ln w="28575" cap="rnd"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Garamond" panose="02020404030301010803" pitchFamily="18" charset="0"/>
                <a:ea typeface="Calibri"/>
                <a:cs typeface="Calibri"/>
                <a:sym typeface="Calibri"/>
              </a:endParaRPr>
            </a:p>
          </p:txBody>
        </p:sp>
      </p:grpSp>
      <p:grpSp>
        <p:nvGrpSpPr>
          <p:cNvPr id="128" name="Grupo 127">
            <a:extLst>
              <a:ext uri="{FF2B5EF4-FFF2-40B4-BE49-F238E27FC236}">
                <a16:creationId xmlns:a16="http://schemas.microsoft.com/office/drawing/2014/main" id="{0E64FC58-F9A1-44C3-8024-B816854CD7DC}"/>
              </a:ext>
            </a:extLst>
          </p:cNvPr>
          <p:cNvGrpSpPr/>
          <p:nvPr/>
        </p:nvGrpSpPr>
        <p:grpSpPr>
          <a:xfrm rot="16200000">
            <a:off x="1265417" y="1988743"/>
            <a:ext cx="130940" cy="444436"/>
            <a:chOff x="3967746" y="2713068"/>
            <a:chExt cx="208622" cy="1105018"/>
          </a:xfrm>
        </p:grpSpPr>
        <p:sp>
          <p:nvSpPr>
            <p:cNvPr id="129" name="Google Shape;1285;p48">
              <a:extLst>
                <a:ext uri="{FF2B5EF4-FFF2-40B4-BE49-F238E27FC236}">
                  <a16:creationId xmlns:a16="http://schemas.microsoft.com/office/drawing/2014/main" id="{0F62C9DD-0406-44FD-84B4-D8AE3E655F7D}"/>
                </a:ext>
              </a:extLst>
            </p:cNvPr>
            <p:cNvSpPr/>
            <p:nvPr/>
          </p:nvSpPr>
          <p:spPr>
            <a:xfrm>
              <a:off x="4036938" y="2713068"/>
              <a:ext cx="113221" cy="1090369"/>
            </a:xfrm>
            <a:custGeom>
              <a:avLst/>
              <a:gdLst/>
              <a:ahLst/>
              <a:cxnLst/>
              <a:rect l="l" t="t" r="r" b="b"/>
              <a:pathLst>
                <a:path w="39" h="376" extrusionOk="0">
                  <a:moveTo>
                    <a:pt x="0" y="0"/>
                  </a:moveTo>
                  <a:cubicBezTo>
                    <a:pt x="25" y="59"/>
                    <a:pt x="39" y="123"/>
                    <a:pt x="39" y="190"/>
                  </a:cubicBezTo>
                  <a:cubicBezTo>
                    <a:pt x="39" y="256"/>
                    <a:pt x="26" y="319"/>
                    <a:pt x="2" y="376"/>
                  </a:cubicBezTo>
                </a:path>
              </a:pathLst>
            </a:custGeom>
            <a:noFill/>
            <a:ln w="28575" cap="rnd" cmpd="sng">
              <a:solidFill>
                <a:schemeClr val="bg2">
                  <a:lumMod val="75000"/>
                  <a:lumOff val="25000"/>
                </a:schemeClr>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Garamond" panose="02020404030301010803" pitchFamily="18" charset="0"/>
                <a:ea typeface="Calibri"/>
                <a:cs typeface="Calibri"/>
                <a:sym typeface="Calibri"/>
              </a:endParaRPr>
            </a:p>
          </p:txBody>
        </p:sp>
        <p:sp>
          <p:nvSpPr>
            <p:cNvPr id="130" name="Google Shape;1289;p48">
              <a:extLst>
                <a:ext uri="{FF2B5EF4-FFF2-40B4-BE49-F238E27FC236}">
                  <a16:creationId xmlns:a16="http://schemas.microsoft.com/office/drawing/2014/main" id="{D9F79C80-FC28-49A0-B119-2813264D99F5}"/>
                </a:ext>
              </a:extLst>
            </p:cNvPr>
            <p:cNvSpPr/>
            <p:nvPr/>
          </p:nvSpPr>
          <p:spPr>
            <a:xfrm>
              <a:off x="3967746" y="3664263"/>
              <a:ext cx="208622" cy="153823"/>
            </a:xfrm>
            <a:custGeom>
              <a:avLst/>
              <a:gdLst/>
              <a:ahLst/>
              <a:cxnLst/>
              <a:rect l="l" t="t" r="r" b="b"/>
              <a:pathLst>
                <a:path w="199" h="147" extrusionOk="0">
                  <a:moveTo>
                    <a:pt x="0" y="0"/>
                  </a:moveTo>
                  <a:lnTo>
                    <a:pt x="64" y="147"/>
                  </a:lnTo>
                  <a:lnTo>
                    <a:pt x="199" y="83"/>
                  </a:lnTo>
                </a:path>
              </a:pathLst>
            </a:custGeom>
            <a:noFill/>
            <a:ln w="28575" cap="rnd" cmpd="sng">
              <a:solidFill>
                <a:schemeClr val="bg2">
                  <a:lumMod val="75000"/>
                  <a:lumOff val="25000"/>
                </a:schemeClr>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Garamond" panose="02020404030301010803" pitchFamily="18" charset="0"/>
                <a:ea typeface="Calibri"/>
                <a:cs typeface="Calibri"/>
                <a:sym typeface="Calibri"/>
              </a:endParaRPr>
            </a:p>
          </p:txBody>
        </p:sp>
      </p:grpSp>
      <p:sp>
        <p:nvSpPr>
          <p:cNvPr id="131" name="Google Shape;1282;p48">
            <a:extLst>
              <a:ext uri="{FF2B5EF4-FFF2-40B4-BE49-F238E27FC236}">
                <a16:creationId xmlns:a16="http://schemas.microsoft.com/office/drawing/2014/main" id="{5312A77D-1C2A-4A57-B42D-7523FE163FA2}"/>
              </a:ext>
            </a:extLst>
          </p:cNvPr>
          <p:cNvSpPr/>
          <p:nvPr/>
        </p:nvSpPr>
        <p:spPr>
          <a:xfrm>
            <a:off x="198238" y="2080315"/>
            <a:ext cx="828000" cy="828000"/>
          </a:xfrm>
          <a:prstGeom prst="ellipse">
            <a:avLst/>
          </a:prstGeom>
          <a:solidFill>
            <a:schemeClr val="bg2">
              <a:lumMod val="50000"/>
              <a:lumOff val="5000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s-ES" sz="1600" b="1" i="0" u="none" strike="noStrike" cap="none" dirty="0">
                <a:solidFill>
                  <a:schemeClr val="bg1"/>
                </a:solidFill>
                <a:latin typeface="Garamond" panose="02020404030301010803" pitchFamily="18" charset="0"/>
                <a:ea typeface="Calibri"/>
                <a:cs typeface="Calibri"/>
                <a:sym typeface="Calibri"/>
              </a:rPr>
              <a:t>OIS</a:t>
            </a:r>
            <a:endParaRPr sz="1600" b="1" i="0" u="none" strike="noStrike" cap="none" dirty="0">
              <a:solidFill>
                <a:schemeClr val="bg1"/>
              </a:solidFill>
              <a:latin typeface="Garamond" panose="02020404030301010803" pitchFamily="18" charset="0"/>
              <a:ea typeface="Calibri"/>
              <a:cs typeface="Calibri"/>
              <a:sym typeface="Calibri"/>
            </a:endParaRPr>
          </a:p>
        </p:txBody>
      </p:sp>
      <p:sp>
        <p:nvSpPr>
          <p:cNvPr id="132" name="CuadroTexto 131">
            <a:extLst>
              <a:ext uri="{FF2B5EF4-FFF2-40B4-BE49-F238E27FC236}">
                <a16:creationId xmlns:a16="http://schemas.microsoft.com/office/drawing/2014/main" id="{D6DF373D-F9C5-4CB3-874B-E7178674FF5C}"/>
              </a:ext>
            </a:extLst>
          </p:cNvPr>
          <p:cNvSpPr txBox="1"/>
          <p:nvPr/>
        </p:nvSpPr>
        <p:spPr>
          <a:xfrm>
            <a:off x="2962239" y="2954484"/>
            <a:ext cx="670957" cy="461665"/>
          </a:xfrm>
          <a:prstGeom prst="rect">
            <a:avLst/>
          </a:prstGeom>
          <a:noFill/>
        </p:spPr>
        <p:txBody>
          <a:bodyPr wrap="square">
            <a:spAutoFit/>
          </a:bodyPr>
          <a:lstStyle/>
          <a:p>
            <a:pPr algn="ctr"/>
            <a:r>
              <a:rPr lang="es-CL" sz="1200" b="1" dirty="0">
                <a:latin typeface="Garamond" panose="02020404030301010803" pitchFamily="18" charset="0"/>
                <a:ea typeface="Raleway"/>
                <a:cs typeface="Raleway"/>
                <a:sym typeface="Raleway"/>
              </a:rPr>
              <a:t>Índice Local</a:t>
            </a:r>
            <a:endParaRPr lang="es-ES" sz="1200" dirty="0">
              <a:latin typeface="Garamond" panose="02020404030301010803" pitchFamily="18" charset="0"/>
            </a:endParaRPr>
          </a:p>
        </p:txBody>
      </p:sp>
      <p:sp>
        <p:nvSpPr>
          <p:cNvPr id="133" name="CuadroTexto 132">
            <a:extLst>
              <a:ext uri="{FF2B5EF4-FFF2-40B4-BE49-F238E27FC236}">
                <a16:creationId xmlns:a16="http://schemas.microsoft.com/office/drawing/2014/main" id="{FFE61F06-D38B-42AF-9ECB-CC17A0FB5BFC}"/>
              </a:ext>
            </a:extLst>
          </p:cNvPr>
          <p:cNvSpPr txBox="1"/>
          <p:nvPr/>
        </p:nvSpPr>
        <p:spPr>
          <a:xfrm>
            <a:off x="4219866" y="2962654"/>
            <a:ext cx="847704" cy="461665"/>
          </a:xfrm>
          <a:prstGeom prst="rect">
            <a:avLst/>
          </a:prstGeom>
          <a:noFill/>
        </p:spPr>
        <p:txBody>
          <a:bodyPr wrap="square">
            <a:spAutoFit/>
          </a:bodyPr>
          <a:lstStyle/>
          <a:p>
            <a:pPr algn="ctr"/>
            <a:r>
              <a:rPr lang="es-CL" sz="1200" b="1" dirty="0">
                <a:latin typeface="Garamond" panose="02020404030301010803" pitchFamily="18" charset="0"/>
                <a:ea typeface="Raleway"/>
                <a:cs typeface="Raleway"/>
                <a:sym typeface="Raleway"/>
              </a:rPr>
              <a:t>Tasas Locales</a:t>
            </a:r>
            <a:endParaRPr lang="es-ES" sz="1200" dirty="0">
              <a:latin typeface="Garamond" panose="02020404030301010803" pitchFamily="18" charset="0"/>
            </a:endParaRPr>
          </a:p>
        </p:txBody>
      </p:sp>
      <p:sp>
        <p:nvSpPr>
          <p:cNvPr id="134" name="CuadroTexto 133">
            <a:extLst>
              <a:ext uri="{FF2B5EF4-FFF2-40B4-BE49-F238E27FC236}">
                <a16:creationId xmlns:a16="http://schemas.microsoft.com/office/drawing/2014/main" id="{65DC6BC5-1611-48D9-9FBF-79470C8D38BE}"/>
              </a:ext>
            </a:extLst>
          </p:cNvPr>
          <p:cNvSpPr txBox="1"/>
          <p:nvPr/>
        </p:nvSpPr>
        <p:spPr>
          <a:xfrm>
            <a:off x="1648399" y="2954484"/>
            <a:ext cx="670957" cy="461665"/>
          </a:xfrm>
          <a:prstGeom prst="rect">
            <a:avLst/>
          </a:prstGeom>
          <a:noFill/>
        </p:spPr>
        <p:txBody>
          <a:bodyPr wrap="square">
            <a:spAutoFit/>
          </a:bodyPr>
          <a:lstStyle/>
          <a:p>
            <a:pPr algn="ctr"/>
            <a:r>
              <a:rPr lang="es-CL" sz="1200" b="1" dirty="0">
                <a:latin typeface="Garamond" panose="02020404030301010803" pitchFamily="18" charset="0"/>
                <a:ea typeface="Raleway"/>
                <a:cs typeface="Raleway"/>
                <a:sym typeface="Raleway"/>
              </a:rPr>
              <a:t>Curva Pivote</a:t>
            </a:r>
            <a:endParaRPr lang="es-ES" sz="1200" dirty="0">
              <a:latin typeface="Garamond" panose="02020404030301010803" pitchFamily="18" charset="0"/>
            </a:endParaRPr>
          </a:p>
        </p:txBody>
      </p:sp>
      <p:sp>
        <p:nvSpPr>
          <p:cNvPr id="135" name="CuadroTexto 134">
            <a:extLst>
              <a:ext uri="{FF2B5EF4-FFF2-40B4-BE49-F238E27FC236}">
                <a16:creationId xmlns:a16="http://schemas.microsoft.com/office/drawing/2014/main" id="{C8E2E0D4-8F35-4877-8738-97C525F516DB}"/>
              </a:ext>
            </a:extLst>
          </p:cNvPr>
          <p:cNvSpPr txBox="1"/>
          <p:nvPr/>
        </p:nvSpPr>
        <p:spPr>
          <a:xfrm>
            <a:off x="1976739" y="1665963"/>
            <a:ext cx="1241802" cy="430887"/>
          </a:xfrm>
          <a:prstGeom prst="rect">
            <a:avLst/>
          </a:prstGeom>
          <a:noFill/>
        </p:spPr>
        <p:txBody>
          <a:bodyPr wrap="square">
            <a:spAutoFit/>
          </a:bodyPr>
          <a:lstStyle/>
          <a:p>
            <a:pPr algn="ctr"/>
            <a:r>
              <a:rPr lang="es-CL" sz="1050" b="1" dirty="0">
                <a:latin typeface="Garamond" panose="02020404030301010803" pitchFamily="18" charset="0"/>
                <a:ea typeface="Raleway"/>
                <a:cs typeface="Raleway"/>
                <a:sym typeface="Raleway"/>
              </a:rPr>
              <a:t>CCS Basis Libor/ICP</a:t>
            </a:r>
            <a:endParaRPr lang="es-ES" sz="1050" dirty="0">
              <a:latin typeface="Garamond" panose="02020404030301010803" pitchFamily="18" charset="0"/>
            </a:endParaRPr>
          </a:p>
        </p:txBody>
      </p:sp>
      <p:sp>
        <p:nvSpPr>
          <p:cNvPr id="137" name="CuadroTexto 136">
            <a:extLst>
              <a:ext uri="{FF2B5EF4-FFF2-40B4-BE49-F238E27FC236}">
                <a16:creationId xmlns:a16="http://schemas.microsoft.com/office/drawing/2014/main" id="{AC75F9EC-FE43-4DD4-9977-6B45D17BD910}"/>
              </a:ext>
            </a:extLst>
          </p:cNvPr>
          <p:cNvSpPr txBox="1"/>
          <p:nvPr/>
        </p:nvSpPr>
        <p:spPr>
          <a:xfrm>
            <a:off x="3352357" y="1665391"/>
            <a:ext cx="1241802" cy="430887"/>
          </a:xfrm>
          <a:prstGeom prst="rect">
            <a:avLst/>
          </a:prstGeom>
          <a:noFill/>
        </p:spPr>
        <p:txBody>
          <a:bodyPr wrap="square">
            <a:spAutoFit/>
          </a:bodyPr>
          <a:lstStyle/>
          <a:p>
            <a:pPr algn="ctr"/>
            <a:r>
              <a:rPr lang="es-CL" sz="1050" b="1" dirty="0">
                <a:latin typeface="Garamond" panose="02020404030301010803" pitchFamily="18" charset="0"/>
                <a:ea typeface="Raleway"/>
                <a:cs typeface="Raleway"/>
                <a:sym typeface="Raleway"/>
              </a:rPr>
              <a:t>IRS CLP</a:t>
            </a:r>
          </a:p>
          <a:p>
            <a:pPr algn="ctr"/>
            <a:r>
              <a:rPr lang="es-CL" sz="1050" b="1" dirty="0">
                <a:latin typeface="Garamond" panose="02020404030301010803" pitchFamily="18" charset="0"/>
                <a:sym typeface="Raleway"/>
              </a:rPr>
              <a:t>CCS UFCLP</a:t>
            </a:r>
            <a:endParaRPr lang="es-ES" sz="1050" dirty="0">
              <a:latin typeface="Garamond" panose="02020404030301010803" pitchFamily="18" charset="0"/>
            </a:endParaRPr>
          </a:p>
        </p:txBody>
      </p:sp>
      <p:cxnSp>
        <p:nvCxnSpPr>
          <p:cNvPr id="12" name="Conector recto de flecha 11">
            <a:extLst>
              <a:ext uri="{FF2B5EF4-FFF2-40B4-BE49-F238E27FC236}">
                <a16:creationId xmlns:a16="http://schemas.microsoft.com/office/drawing/2014/main" id="{B0F86BB0-CE73-427B-A7ED-613E4ED15839}"/>
              </a:ext>
            </a:extLst>
          </p:cNvPr>
          <p:cNvCxnSpPr>
            <a:cxnSpLocks/>
          </p:cNvCxnSpPr>
          <p:nvPr/>
        </p:nvCxnSpPr>
        <p:spPr>
          <a:xfrm flipV="1">
            <a:off x="5690904" y="1744161"/>
            <a:ext cx="7749" cy="1819017"/>
          </a:xfrm>
          <a:prstGeom prst="straightConnector1">
            <a:avLst/>
          </a:prstGeom>
          <a:noFill/>
          <a:ln w="28575" cap="rnd" cmpd="sng">
            <a:solidFill>
              <a:schemeClr val="dk1"/>
            </a:solidFill>
            <a:prstDash val="solid"/>
            <a:miter lim="524288"/>
            <a:headEnd type="arrow" w="sm" len="sm"/>
            <a:tailEnd type="arrow" w="sm" len="sm"/>
          </a:ln>
        </p:spPr>
      </p:cxnSp>
      <p:cxnSp>
        <p:nvCxnSpPr>
          <p:cNvPr id="141" name="Conector recto de flecha 140">
            <a:extLst>
              <a:ext uri="{FF2B5EF4-FFF2-40B4-BE49-F238E27FC236}">
                <a16:creationId xmlns:a16="http://schemas.microsoft.com/office/drawing/2014/main" id="{1BE2F81D-98C6-4B52-819D-8821AB7948B8}"/>
              </a:ext>
            </a:extLst>
          </p:cNvPr>
          <p:cNvCxnSpPr>
            <a:cxnSpLocks/>
          </p:cNvCxnSpPr>
          <p:nvPr/>
        </p:nvCxnSpPr>
        <p:spPr>
          <a:xfrm flipV="1">
            <a:off x="5698653" y="2651046"/>
            <a:ext cx="3147730" cy="33386"/>
          </a:xfrm>
          <a:prstGeom prst="straightConnector1">
            <a:avLst/>
          </a:prstGeom>
          <a:noFill/>
          <a:ln w="28575" cap="rnd" cmpd="sng">
            <a:solidFill>
              <a:schemeClr val="dk1"/>
            </a:solidFill>
            <a:prstDash val="solid"/>
            <a:miter lim="524288"/>
            <a:headEnd type="none" w="sm" len="sm"/>
            <a:tailEnd type="arrow" w="sm" len="sm"/>
          </a:ln>
        </p:spPr>
      </p:cxnSp>
      <p:sp>
        <p:nvSpPr>
          <p:cNvPr id="22" name="Forma libre: forma 21">
            <a:extLst>
              <a:ext uri="{FF2B5EF4-FFF2-40B4-BE49-F238E27FC236}">
                <a16:creationId xmlns:a16="http://schemas.microsoft.com/office/drawing/2014/main" id="{FEF05A91-2250-4BEA-AD4C-0ED808D1084F}"/>
              </a:ext>
            </a:extLst>
          </p:cNvPr>
          <p:cNvSpPr/>
          <p:nvPr/>
        </p:nvSpPr>
        <p:spPr>
          <a:xfrm rot="598500">
            <a:off x="5689435" y="2162986"/>
            <a:ext cx="2677119" cy="1401668"/>
          </a:xfrm>
          <a:custGeom>
            <a:avLst/>
            <a:gdLst>
              <a:gd name="connsiteX0" fmla="*/ 0 w 2022529"/>
              <a:gd name="connsiteY0" fmla="*/ 779277 h 1461216"/>
              <a:gd name="connsiteX1" fmla="*/ 193729 w 2022529"/>
              <a:gd name="connsiteY1" fmla="*/ 632043 h 1461216"/>
              <a:gd name="connsiteX2" fmla="*/ 643180 w 2022529"/>
              <a:gd name="connsiteY2" fmla="*/ 19860 h 1461216"/>
              <a:gd name="connsiteX3" fmla="*/ 891153 w 2022529"/>
              <a:gd name="connsiteY3" fmla="*/ 1461202 h 1461216"/>
              <a:gd name="connsiteX4" fmla="*/ 1255363 w 2022529"/>
              <a:gd name="connsiteY4" fmla="*/ 50856 h 1461216"/>
              <a:gd name="connsiteX5" fmla="*/ 1666068 w 2022529"/>
              <a:gd name="connsiteY5" fmla="*/ 1104741 h 1461216"/>
              <a:gd name="connsiteX6" fmla="*/ 2022529 w 2022529"/>
              <a:gd name="connsiteY6" fmla="*/ 267833 h 1461216"/>
              <a:gd name="connsiteX7" fmla="*/ 2022529 w 2022529"/>
              <a:gd name="connsiteY7" fmla="*/ 267833 h 14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2529" h="1461216">
                <a:moveTo>
                  <a:pt x="0" y="779277"/>
                </a:moveTo>
                <a:cubicBezTo>
                  <a:pt x="43266" y="768944"/>
                  <a:pt x="86532" y="758612"/>
                  <a:pt x="193729" y="632043"/>
                </a:cubicBezTo>
                <a:cubicBezTo>
                  <a:pt x="300926" y="505474"/>
                  <a:pt x="526943" y="-118333"/>
                  <a:pt x="643180" y="19860"/>
                </a:cubicBezTo>
                <a:cubicBezTo>
                  <a:pt x="759417" y="158053"/>
                  <a:pt x="789123" y="1456036"/>
                  <a:pt x="891153" y="1461202"/>
                </a:cubicBezTo>
                <a:cubicBezTo>
                  <a:pt x="993183" y="1466368"/>
                  <a:pt x="1126210" y="110266"/>
                  <a:pt x="1255363" y="50856"/>
                </a:cubicBezTo>
                <a:cubicBezTo>
                  <a:pt x="1384516" y="-8554"/>
                  <a:pt x="1538207" y="1068578"/>
                  <a:pt x="1666068" y="1104741"/>
                </a:cubicBezTo>
                <a:cubicBezTo>
                  <a:pt x="1793929" y="1140904"/>
                  <a:pt x="2022529" y="267833"/>
                  <a:pt x="2022529" y="267833"/>
                </a:cubicBezTo>
                <a:lnTo>
                  <a:pt x="2022529" y="267833"/>
                </a:lnTo>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Garamond" panose="02020404030301010803" pitchFamily="18" charset="0"/>
            </a:endParaRPr>
          </a:p>
        </p:txBody>
      </p:sp>
      <p:sp>
        <p:nvSpPr>
          <p:cNvPr id="149" name="CuadroTexto 148">
            <a:extLst>
              <a:ext uri="{FF2B5EF4-FFF2-40B4-BE49-F238E27FC236}">
                <a16:creationId xmlns:a16="http://schemas.microsoft.com/office/drawing/2014/main" id="{2F986C18-9690-4EA5-8AED-D50D4B6B0BAB}"/>
              </a:ext>
            </a:extLst>
          </p:cNvPr>
          <p:cNvSpPr txBox="1"/>
          <p:nvPr/>
        </p:nvSpPr>
        <p:spPr>
          <a:xfrm>
            <a:off x="5416744" y="1505174"/>
            <a:ext cx="528066" cy="276999"/>
          </a:xfrm>
          <a:prstGeom prst="rect">
            <a:avLst/>
          </a:prstGeom>
          <a:noFill/>
        </p:spPr>
        <p:txBody>
          <a:bodyPr wrap="square">
            <a:spAutoFit/>
          </a:bodyPr>
          <a:lstStyle/>
          <a:p>
            <a:r>
              <a:rPr lang="es-CL" sz="1200" b="1" dirty="0">
                <a:latin typeface="Garamond" panose="02020404030301010803" pitchFamily="18" charset="0"/>
                <a:ea typeface="Raleway"/>
                <a:cs typeface="Raleway"/>
                <a:sym typeface="Raleway"/>
              </a:rPr>
              <a:t>MtM</a:t>
            </a:r>
            <a:endParaRPr lang="es-ES" sz="1200" dirty="0">
              <a:latin typeface="Garamond" panose="02020404030301010803" pitchFamily="18" charset="0"/>
            </a:endParaRPr>
          </a:p>
        </p:txBody>
      </p:sp>
      <p:sp>
        <p:nvSpPr>
          <p:cNvPr id="150" name="CuadroTexto 149">
            <a:extLst>
              <a:ext uri="{FF2B5EF4-FFF2-40B4-BE49-F238E27FC236}">
                <a16:creationId xmlns:a16="http://schemas.microsoft.com/office/drawing/2014/main" id="{0510E5EB-53E1-4270-BA2E-AB29E8BE9D68}"/>
              </a:ext>
            </a:extLst>
          </p:cNvPr>
          <p:cNvSpPr txBox="1"/>
          <p:nvPr/>
        </p:nvSpPr>
        <p:spPr>
          <a:xfrm>
            <a:off x="5662016" y="1664718"/>
            <a:ext cx="528066" cy="400110"/>
          </a:xfrm>
          <a:prstGeom prst="rect">
            <a:avLst/>
          </a:prstGeom>
          <a:noFill/>
        </p:spPr>
        <p:txBody>
          <a:bodyPr wrap="square">
            <a:spAutoFit/>
          </a:bodyPr>
          <a:lstStyle/>
          <a:p>
            <a:r>
              <a:rPr lang="es-CL" sz="2000" b="1" dirty="0">
                <a:latin typeface="Garamond" panose="02020404030301010803" pitchFamily="18" charset="0"/>
                <a:ea typeface="Raleway"/>
                <a:cs typeface="Raleway"/>
                <a:sym typeface="Raleway"/>
              </a:rPr>
              <a:t>+</a:t>
            </a:r>
            <a:endParaRPr lang="es-ES" sz="2000" dirty="0">
              <a:latin typeface="Garamond" panose="02020404030301010803" pitchFamily="18" charset="0"/>
            </a:endParaRPr>
          </a:p>
        </p:txBody>
      </p:sp>
      <p:sp>
        <p:nvSpPr>
          <p:cNvPr id="151" name="CuadroTexto 150">
            <a:extLst>
              <a:ext uri="{FF2B5EF4-FFF2-40B4-BE49-F238E27FC236}">
                <a16:creationId xmlns:a16="http://schemas.microsoft.com/office/drawing/2014/main" id="{8E8E9B8A-59AA-4C80-A88D-1E51A487C681}"/>
              </a:ext>
            </a:extLst>
          </p:cNvPr>
          <p:cNvSpPr txBox="1"/>
          <p:nvPr/>
        </p:nvSpPr>
        <p:spPr>
          <a:xfrm>
            <a:off x="5644584" y="3187608"/>
            <a:ext cx="528066" cy="400110"/>
          </a:xfrm>
          <a:prstGeom prst="rect">
            <a:avLst/>
          </a:prstGeom>
          <a:noFill/>
        </p:spPr>
        <p:txBody>
          <a:bodyPr wrap="square">
            <a:spAutoFit/>
          </a:bodyPr>
          <a:lstStyle/>
          <a:p>
            <a:r>
              <a:rPr lang="es-CL" sz="2000" b="1" dirty="0">
                <a:latin typeface="Garamond" panose="02020404030301010803" pitchFamily="18" charset="0"/>
                <a:ea typeface="Raleway"/>
                <a:cs typeface="Raleway"/>
                <a:sym typeface="Raleway"/>
              </a:rPr>
              <a:t>-</a:t>
            </a:r>
            <a:endParaRPr lang="es-ES" sz="2000" dirty="0">
              <a:latin typeface="Garamond" panose="02020404030301010803" pitchFamily="18" charset="0"/>
            </a:endParaRPr>
          </a:p>
        </p:txBody>
      </p:sp>
      <p:cxnSp>
        <p:nvCxnSpPr>
          <p:cNvPr id="26" name="Conector recto de flecha 25">
            <a:extLst>
              <a:ext uri="{FF2B5EF4-FFF2-40B4-BE49-F238E27FC236}">
                <a16:creationId xmlns:a16="http://schemas.microsoft.com/office/drawing/2014/main" id="{C36661B1-5010-49E5-81DD-BE7F5E182204}"/>
              </a:ext>
            </a:extLst>
          </p:cNvPr>
          <p:cNvCxnSpPr>
            <a:cxnSpLocks/>
            <a:endCxn id="152" idx="1"/>
          </p:cNvCxnSpPr>
          <p:nvPr/>
        </p:nvCxnSpPr>
        <p:spPr>
          <a:xfrm flipV="1">
            <a:off x="6629076" y="1853447"/>
            <a:ext cx="246157" cy="236634"/>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2" name="CuadroTexto 151">
            <a:extLst>
              <a:ext uri="{FF2B5EF4-FFF2-40B4-BE49-F238E27FC236}">
                <a16:creationId xmlns:a16="http://schemas.microsoft.com/office/drawing/2014/main" id="{808B1A13-1FF7-45C5-9060-678292F2B0EC}"/>
              </a:ext>
            </a:extLst>
          </p:cNvPr>
          <p:cNvSpPr txBox="1"/>
          <p:nvPr/>
        </p:nvSpPr>
        <p:spPr>
          <a:xfrm>
            <a:off x="6875233" y="1530281"/>
            <a:ext cx="1356363" cy="646331"/>
          </a:xfrm>
          <a:prstGeom prst="rect">
            <a:avLst/>
          </a:prstGeom>
          <a:noFill/>
        </p:spPr>
        <p:txBody>
          <a:bodyPr wrap="square">
            <a:spAutoFit/>
          </a:bodyPr>
          <a:lstStyle/>
          <a:p>
            <a:r>
              <a:rPr lang="es-CL" sz="1200" dirty="0">
                <a:latin typeface="Garamond" panose="02020404030301010803" pitchFamily="18" charset="0"/>
                <a:ea typeface="Raleway"/>
                <a:cs typeface="Raleway"/>
                <a:sym typeface="Raleway"/>
              </a:rPr>
              <a:t>MtM = Colateral </a:t>
            </a:r>
          </a:p>
          <a:p>
            <a:r>
              <a:rPr lang="es-CL" sz="1200" dirty="0">
                <a:latin typeface="Garamond" panose="02020404030301010803" pitchFamily="18" charset="0"/>
                <a:ea typeface="Raleway"/>
                <a:cs typeface="Raleway"/>
                <a:sym typeface="Raleway"/>
              </a:rPr>
              <a:t>se </a:t>
            </a:r>
            <a:r>
              <a:rPr lang="es-CL" sz="1200" dirty="0">
                <a:latin typeface="Garamond" panose="02020404030301010803" pitchFamily="18" charset="0"/>
                <a:sym typeface="Raleway"/>
              </a:rPr>
              <a:t>remunera a </a:t>
            </a:r>
          </a:p>
          <a:p>
            <a:r>
              <a:rPr lang="es-CL" sz="1200" b="1" dirty="0">
                <a:latin typeface="Garamond" panose="02020404030301010803" pitchFamily="18" charset="0"/>
                <a:sym typeface="Raleway"/>
              </a:rPr>
              <a:t>Tasa FED</a:t>
            </a:r>
            <a:endParaRPr lang="es-ES" sz="1200" dirty="0">
              <a:latin typeface="Garamond" panose="02020404030301010803" pitchFamily="18" charset="0"/>
            </a:endParaRPr>
          </a:p>
        </p:txBody>
      </p:sp>
      <p:cxnSp>
        <p:nvCxnSpPr>
          <p:cNvPr id="156" name="Conector recto de flecha 155">
            <a:extLst>
              <a:ext uri="{FF2B5EF4-FFF2-40B4-BE49-F238E27FC236}">
                <a16:creationId xmlns:a16="http://schemas.microsoft.com/office/drawing/2014/main" id="{14C07B1B-86A4-4E39-AE55-A52DCB647FCB}"/>
              </a:ext>
            </a:extLst>
          </p:cNvPr>
          <p:cNvCxnSpPr>
            <a:cxnSpLocks/>
            <a:stCxn id="22" idx="3"/>
            <a:endCxn id="157" idx="1"/>
          </p:cNvCxnSpPr>
          <p:nvPr/>
        </p:nvCxnSpPr>
        <p:spPr>
          <a:xfrm>
            <a:off x="6750017" y="3526508"/>
            <a:ext cx="427999" cy="234328"/>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7" name="CuadroTexto 156">
            <a:extLst>
              <a:ext uri="{FF2B5EF4-FFF2-40B4-BE49-F238E27FC236}">
                <a16:creationId xmlns:a16="http://schemas.microsoft.com/office/drawing/2014/main" id="{74BB768B-F22F-4291-A038-D7C7D11C90C3}"/>
              </a:ext>
            </a:extLst>
          </p:cNvPr>
          <p:cNvSpPr txBox="1"/>
          <p:nvPr/>
        </p:nvSpPr>
        <p:spPr>
          <a:xfrm>
            <a:off x="7178016" y="3437670"/>
            <a:ext cx="1356363" cy="646331"/>
          </a:xfrm>
          <a:prstGeom prst="rect">
            <a:avLst/>
          </a:prstGeom>
          <a:noFill/>
        </p:spPr>
        <p:txBody>
          <a:bodyPr wrap="square">
            <a:spAutoFit/>
          </a:bodyPr>
          <a:lstStyle/>
          <a:p>
            <a:r>
              <a:rPr lang="es-CL" sz="1200" dirty="0">
                <a:latin typeface="Garamond" panose="02020404030301010803" pitchFamily="18" charset="0"/>
                <a:ea typeface="Raleway"/>
                <a:cs typeface="Raleway"/>
                <a:sym typeface="Raleway"/>
              </a:rPr>
              <a:t>MtM = Colateral </a:t>
            </a:r>
          </a:p>
          <a:p>
            <a:r>
              <a:rPr lang="es-CL" sz="1200" dirty="0">
                <a:latin typeface="Garamond" panose="02020404030301010803" pitchFamily="18" charset="0"/>
                <a:ea typeface="Raleway"/>
                <a:cs typeface="Raleway"/>
                <a:sym typeface="Raleway"/>
              </a:rPr>
              <a:t>se </a:t>
            </a:r>
            <a:r>
              <a:rPr lang="es-CL" sz="1200" dirty="0">
                <a:latin typeface="Garamond" panose="02020404030301010803" pitchFamily="18" charset="0"/>
                <a:sym typeface="Raleway"/>
              </a:rPr>
              <a:t>remunera a </a:t>
            </a:r>
          </a:p>
          <a:p>
            <a:r>
              <a:rPr lang="es-CL" sz="1200" b="1" dirty="0">
                <a:latin typeface="Garamond" panose="02020404030301010803" pitchFamily="18" charset="0"/>
                <a:sym typeface="Raleway"/>
              </a:rPr>
              <a:t>Tasa FED</a:t>
            </a:r>
            <a:endParaRPr lang="es-ES" sz="1200" dirty="0">
              <a:latin typeface="Garamond" panose="02020404030301010803" pitchFamily="18" charset="0"/>
            </a:endParaRPr>
          </a:p>
        </p:txBody>
      </p:sp>
      <p:sp>
        <p:nvSpPr>
          <p:cNvPr id="207" name="Google Shape;1282;p48">
            <a:extLst>
              <a:ext uri="{FF2B5EF4-FFF2-40B4-BE49-F238E27FC236}">
                <a16:creationId xmlns:a16="http://schemas.microsoft.com/office/drawing/2014/main" id="{FA1C8C52-C2D1-4ED8-B84B-852B4C1E17A0}"/>
              </a:ext>
            </a:extLst>
          </p:cNvPr>
          <p:cNvSpPr/>
          <p:nvPr/>
        </p:nvSpPr>
        <p:spPr>
          <a:xfrm>
            <a:off x="1569143" y="2081569"/>
            <a:ext cx="814798" cy="828000"/>
          </a:xfrm>
          <a:prstGeom prst="ellipse">
            <a:avLst/>
          </a:prstGeom>
          <a:solidFill>
            <a:schemeClr val="bg2">
              <a:lumMod val="75000"/>
              <a:lumOff val="2500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s-ES" sz="1200" b="1" i="0" u="none" strike="noStrike" cap="none" dirty="0">
                <a:solidFill>
                  <a:schemeClr val="bg1"/>
                </a:solidFill>
                <a:latin typeface="Garamond" panose="02020404030301010803" pitchFamily="18" charset="0"/>
                <a:ea typeface="Calibri"/>
                <a:cs typeface="Calibri"/>
                <a:sym typeface="Calibri"/>
              </a:rPr>
              <a:t>SOFR</a:t>
            </a:r>
            <a:endParaRPr sz="1200" b="1" i="0" u="none" strike="noStrike" cap="none" dirty="0">
              <a:solidFill>
                <a:schemeClr val="bg1"/>
              </a:solidFill>
              <a:latin typeface="Garamond" panose="02020404030301010803" pitchFamily="18" charset="0"/>
              <a:ea typeface="Calibri"/>
              <a:cs typeface="Calibri"/>
              <a:sym typeface="Calibri"/>
            </a:endParaRPr>
          </a:p>
        </p:txBody>
      </p:sp>
      <p:sp>
        <p:nvSpPr>
          <p:cNvPr id="208" name="CuadroTexto 207">
            <a:extLst>
              <a:ext uri="{FF2B5EF4-FFF2-40B4-BE49-F238E27FC236}">
                <a16:creationId xmlns:a16="http://schemas.microsoft.com/office/drawing/2014/main" id="{B6A876CF-E36E-410F-AC69-A53343E9E6F3}"/>
              </a:ext>
            </a:extLst>
          </p:cNvPr>
          <p:cNvSpPr txBox="1"/>
          <p:nvPr/>
        </p:nvSpPr>
        <p:spPr>
          <a:xfrm>
            <a:off x="2014215" y="1645402"/>
            <a:ext cx="1241802" cy="461665"/>
          </a:xfrm>
          <a:prstGeom prst="rect">
            <a:avLst/>
          </a:prstGeom>
          <a:noFill/>
        </p:spPr>
        <p:txBody>
          <a:bodyPr wrap="square">
            <a:spAutoFit/>
          </a:bodyPr>
          <a:lstStyle/>
          <a:p>
            <a:pPr algn="ctr"/>
            <a:r>
              <a:rPr lang="es-CL" sz="1200" b="1" dirty="0">
                <a:solidFill>
                  <a:schemeClr val="bg2">
                    <a:lumMod val="75000"/>
                    <a:lumOff val="25000"/>
                  </a:schemeClr>
                </a:solidFill>
                <a:latin typeface="Garamond" panose="02020404030301010803" pitchFamily="18" charset="0"/>
                <a:ea typeface="Raleway"/>
                <a:cs typeface="Raleway"/>
                <a:sym typeface="Raleway"/>
              </a:rPr>
              <a:t>CCS Basis SOFR/ICP</a:t>
            </a:r>
            <a:endParaRPr lang="es-ES" sz="1200" dirty="0">
              <a:solidFill>
                <a:schemeClr val="bg2">
                  <a:lumMod val="75000"/>
                  <a:lumOff val="25000"/>
                </a:schemeClr>
              </a:solidFill>
              <a:latin typeface="Garamond" panose="02020404030301010803" pitchFamily="18" charset="0"/>
            </a:endParaRPr>
          </a:p>
        </p:txBody>
      </p:sp>
      <p:sp>
        <p:nvSpPr>
          <p:cNvPr id="38" name="Signo de multiplicación 37">
            <a:extLst>
              <a:ext uri="{FF2B5EF4-FFF2-40B4-BE49-F238E27FC236}">
                <a16:creationId xmlns:a16="http://schemas.microsoft.com/office/drawing/2014/main" id="{A8AC5FDC-5C72-473B-A819-71FBB12490AB}"/>
              </a:ext>
            </a:extLst>
          </p:cNvPr>
          <p:cNvSpPr/>
          <p:nvPr/>
        </p:nvSpPr>
        <p:spPr>
          <a:xfrm>
            <a:off x="1712007" y="2314101"/>
            <a:ext cx="540500" cy="468000"/>
          </a:xfrm>
          <a:prstGeom prst="mathMultiply">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Garamond" panose="02020404030301010803" pitchFamily="18" charset="0"/>
            </a:endParaRPr>
          </a:p>
        </p:txBody>
      </p:sp>
      <p:sp>
        <p:nvSpPr>
          <p:cNvPr id="209" name="Signo de multiplicación 208">
            <a:extLst>
              <a:ext uri="{FF2B5EF4-FFF2-40B4-BE49-F238E27FC236}">
                <a16:creationId xmlns:a16="http://schemas.microsoft.com/office/drawing/2014/main" id="{3C92152F-729A-42B5-AC14-7396D3B53F6E}"/>
              </a:ext>
            </a:extLst>
          </p:cNvPr>
          <p:cNvSpPr/>
          <p:nvPr/>
        </p:nvSpPr>
        <p:spPr>
          <a:xfrm>
            <a:off x="2354482" y="1717663"/>
            <a:ext cx="468000" cy="468000"/>
          </a:xfrm>
          <a:prstGeom prst="mathMultiply">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Garamond" panose="02020404030301010803" pitchFamily="18" charset="0"/>
            </a:endParaRPr>
          </a:p>
        </p:txBody>
      </p:sp>
      <p:grpSp>
        <p:nvGrpSpPr>
          <p:cNvPr id="210" name="Grupo 209">
            <a:extLst>
              <a:ext uri="{FF2B5EF4-FFF2-40B4-BE49-F238E27FC236}">
                <a16:creationId xmlns:a16="http://schemas.microsoft.com/office/drawing/2014/main" id="{067C49AB-770A-4720-95A3-8B570E6428DE}"/>
              </a:ext>
            </a:extLst>
          </p:cNvPr>
          <p:cNvGrpSpPr/>
          <p:nvPr/>
        </p:nvGrpSpPr>
        <p:grpSpPr>
          <a:xfrm rot="16200000">
            <a:off x="2549970" y="1972292"/>
            <a:ext cx="130940" cy="444436"/>
            <a:chOff x="3967746" y="2713068"/>
            <a:chExt cx="208622" cy="1105018"/>
          </a:xfrm>
        </p:grpSpPr>
        <p:sp>
          <p:nvSpPr>
            <p:cNvPr id="211" name="Google Shape;1285;p48">
              <a:extLst>
                <a:ext uri="{FF2B5EF4-FFF2-40B4-BE49-F238E27FC236}">
                  <a16:creationId xmlns:a16="http://schemas.microsoft.com/office/drawing/2014/main" id="{95AC7480-0ACB-4E50-9A3F-3F8BD1114B02}"/>
                </a:ext>
              </a:extLst>
            </p:cNvPr>
            <p:cNvSpPr/>
            <p:nvPr/>
          </p:nvSpPr>
          <p:spPr>
            <a:xfrm>
              <a:off x="4036938" y="2713068"/>
              <a:ext cx="113221" cy="1090369"/>
            </a:xfrm>
            <a:custGeom>
              <a:avLst/>
              <a:gdLst/>
              <a:ahLst/>
              <a:cxnLst/>
              <a:rect l="l" t="t" r="r" b="b"/>
              <a:pathLst>
                <a:path w="39" h="376" extrusionOk="0">
                  <a:moveTo>
                    <a:pt x="0" y="0"/>
                  </a:moveTo>
                  <a:cubicBezTo>
                    <a:pt x="25" y="59"/>
                    <a:pt x="39" y="123"/>
                    <a:pt x="39" y="190"/>
                  </a:cubicBezTo>
                  <a:cubicBezTo>
                    <a:pt x="39" y="256"/>
                    <a:pt x="26" y="319"/>
                    <a:pt x="2" y="376"/>
                  </a:cubicBezTo>
                </a:path>
              </a:pathLst>
            </a:custGeom>
            <a:noFill/>
            <a:ln w="28575" cap="rnd" cmpd="sng">
              <a:solidFill>
                <a:schemeClr val="bg2">
                  <a:lumMod val="75000"/>
                  <a:lumOff val="25000"/>
                </a:schemeClr>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Garamond" panose="02020404030301010803" pitchFamily="18" charset="0"/>
                <a:ea typeface="Calibri"/>
                <a:cs typeface="Calibri"/>
                <a:sym typeface="Calibri"/>
              </a:endParaRPr>
            </a:p>
          </p:txBody>
        </p:sp>
        <p:sp>
          <p:nvSpPr>
            <p:cNvPr id="212" name="Google Shape;1289;p48">
              <a:extLst>
                <a:ext uri="{FF2B5EF4-FFF2-40B4-BE49-F238E27FC236}">
                  <a16:creationId xmlns:a16="http://schemas.microsoft.com/office/drawing/2014/main" id="{82F0D0F4-974D-43CE-98E2-AAE241DBEB5E}"/>
                </a:ext>
              </a:extLst>
            </p:cNvPr>
            <p:cNvSpPr/>
            <p:nvPr/>
          </p:nvSpPr>
          <p:spPr>
            <a:xfrm>
              <a:off x="3967746" y="3664263"/>
              <a:ext cx="208622" cy="153823"/>
            </a:xfrm>
            <a:custGeom>
              <a:avLst/>
              <a:gdLst/>
              <a:ahLst/>
              <a:cxnLst/>
              <a:rect l="l" t="t" r="r" b="b"/>
              <a:pathLst>
                <a:path w="199" h="147" extrusionOk="0">
                  <a:moveTo>
                    <a:pt x="0" y="0"/>
                  </a:moveTo>
                  <a:lnTo>
                    <a:pt x="64" y="147"/>
                  </a:lnTo>
                  <a:lnTo>
                    <a:pt x="199" y="83"/>
                  </a:lnTo>
                </a:path>
              </a:pathLst>
            </a:custGeom>
            <a:noFill/>
            <a:ln w="28575" cap="rnd" cmpd="sng">
              <a:solidFill>
                <a:schemeClr val="bg2">
                  <a:lumMod val="75000"/>
                  <a:lumOff val="25000"/>
                </a:schemeClr>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Garamond" panose="02020404030301010803" pitchFamily="18" charset="0"/>
                <a:ea typeface="Calibri"/>
                <a:cs typeface="Calibri"/>
                <a:sym typeface="Calibri"/>
              </a:endParaRPr>
            </a:p>
          </p:txBody>
        </p:sp>
      </p:grpSp>
      <p:grpSp>
        <p:nvGrpSpPr>
          <p:cNvPr id="214" name="Grupo 213">
            <a:extLst>
              <a:ext uri="{FF2B5EF4-FFF2-40B4-BE49-F238E27FC236}">
                <a16:creationId xmlns:a16="http://schemas.microsoft.com/office/drawing/2014/main" id="{1E11B7E4-77F2-4F39-BCC5-E3EB52484214}"/>
              </a:ext>
            </a:extLst>
          </p:cNvPr>
          <p:cNvGrpSpPr/>
          <p:nvPr/>
        </p:nvGrpSpPr>
        <p:grpSpPr>
          <a:xfrm rot="16200000">
            <a:off x="1263999" y="1991287"/>
            <a:ext cx="130940" cy="444436"/>
            <a:chOff x="3967746" y="2713068"/>
            <a:chExt cx="208622" cy="1105018"/>
          </a:xfrm>
        </p:grpSpPr>
        <p:sp>
          <p:nvSpPr>
            <p:cNvPr id="215" name="Google Shape;1285;p48">
              <a:extLst>
                <a:ext uri="{FF2B5EF4-FFF2-40B4-BE49-F238E27FC236}">
                  <a16:creationId xmlns:a16="http://schemas.microsoft.com/office/drawing/2014/main" id="{34F20090-E6CE-4DCB-BB09-276251FE5021}"/>
                </a:ext>
              </a:extLst>
            </p:cNvPr>
            <p:cNvSpPr/>
            <p:nvPr/>
          </p:nvSpPr>
          <p:spPr>
            <a:xfrm>
              <a:off x="4036938" y="2713068"/>
              <a:ext cx="113221" cy="1090369"/>
            </a:xfrm>
            <a:custGeom>
              <a:avLst/>
              <a:gdLst/>
              <a:ahLst/>
              <a:cxnLst/>
              <a:rect l="l" t="t" r="r" b="b"/>
              <a:pathLst>
                <a:path w="39" h="376" extrusionOk="0">
                  <a:moveTo>
                    <a:pt x="0" y="0"/>
                  </a:moveTo>
                  <a:cubicBezTo>
                    <a:pt x="25" y="59"/>
                    <a:pt x="39" y="123"/>
                    <a:pt x="39" y="190"/>
                  </a:cubicBezTo>
                  <a:cubicBezTo>
                    <a:pt x="39" y="256"/>
                    <a:pt x="26" y="319"/>
                    <a:pt x="2" y="376"/>
                  </a:cubicBezTo>
                </a:path>
              </a:pathLst>
            </a:custGeom>
            <a:noFill/>
            <a:ln w="28575" cap="rnd" cmpd="sng">
              <a:solidFill>
                <a:schemeClr val="bg2">
                  <a:lumMod val="75000"/>
                  <a:lumOff val="25000"/>
                </a:schemeClr>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Garamond" panose="02020404030301010803" pitchFamily="18" charset="0"/>
                <a:ea typeface="Calibri"/>
                <a:cs typeface="Calibri"/>
                <a:sym typeface="Calibri"/>
              </a:endParaRPr>
            </a:p>
          </p:txBody>
        </p:sp>
        <p:sp>
          <p:nvSpPr>
            <p:cNvPr id="216" name="Google Shape;1289;p48">
              <a:extLst>
                <a:ext uri="{FF2B5EF4-FFF2-40B4-BE49-F238E27FC236}">
                  <a16:creationId xmlns:a16="http://schemas.microsoft.com/office/drawing/2014/main" id="{4C6BE571-9F15-482E-931F-6222AF2F04AB}"/>
                </a:ext>
              </a:extLst>
            </p:cNvPr>
            <p:cNvSpPr/>
            <p:nvPr/>
          </p:nvSpPr>
          <p:spPr>
            <a:xfrm>
              <a:off x="3967746" y="3664263"/>
              <a:ext cx="208622" cy="153823"/>
            </a:xfrm>
            <a:custGeom>
              <a:avLst/>
              <a:gdLst/>
              <a:ahLst/>
              <a:cxnLst/>
              <a:rect l="l" t="t" r="r" b="b"/>
              <a:pathLst>
                <a:path w="199" h="147" extrusionOk="0">
                  <a:moveTo>
                    <a:pt x="0" y="0"/>
                  </a:moveTo>
                  <a:lnTo>
                    <a:pt x="64" y="147"/>
                  </a:lnTo>
                  <a:lnTo>
                    <a:pt x="199" y="83"/>
                  </a:lnTo>
                </a:path>
              </a:pathLst>
            </a:custGeom>
            <a:noFill/>
            <a:ln w="28575" cap="rnd" cmpd="sng">
              <a:solidFill>
                <a:schemeClr val="bg2">
                  <a:lumMod val="75000"/>
                  <a:lumOff val="25000"/>
                </a:schemeClr>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Garamond" panose="02020404030301010803" pitchFamily="18" charset="0"/>
                <a:ea typeface="Calibri"/>
                <a:cs typeface="Calibri"/>
                <a:sym typeface="Calibri"/>
              </a:endParaRPr>
            </a:p>
          </p:txBody>
        </p:sp>
      </p:grpSp>
      <p:sp>
        <p:nvSpPr>
          <p:cNvPr id="217" name="CuadroTexto 216">
            <a:extLst>
              <a:ext uri="{FF2B5EF4-FFF2-40B4-BE49-F238E27FC236}">
                <a16:creationId xmlns:a16="http://schemas.microsoft.com/office/drawing/2014/main" id="{0905242E-317A-4492-AA60-B2762A0FCC9D}"/>
              </a:ext>
            </a:extLst>
          </p:cNvPr>
          <p:cNvSpPr txBox="1"/>
          <p:nvPr/>
        </p:nvSpPr>
        <p:spPr>
          <a:xfrm>
            <a:off x="5417746" y="1504430"/>
            <a:ext cx="528066" cy="276999"/>
          </a:xfrm>
          <a:prstGeom prst="rect">
            <a:avLst/>
          </a:prstGeom>
          <a:noFill/>
        </p:spPr>
        <p:txBody>
          <a:bodyPr wrap="square">
            <a:spAutoFit/>
          </a:bodyPr>
          <a:lstStyle/>
          <a:p>
            <a:r>
              <a:rPr lang="es-CL" sz="1200" b="1" dirty="0">
                <a:latin typeface="Garamond" panose="02020404030301010803" pitchFamily="18" charset="0"/>
                <a:ea typeface="Raleway"/>
                <a:cs typeface="Raleway"/>
                <a:sym typeface="Raleway"/>
              </a:rPr>
              <a:t>MtM</a:t>
            </a:r>
            <a:endParaRPr lang="es-ES" sz="1200" dirty="0">
              <a:latin typeface="Garamond" panose="02020404030301010803" pitchFamily="18" charset="0"/>
            </a:endParaRPr>
          </a:p>
        </p:txBody>
      </p:sp>
      <p:sp>
        <p:nvSpPr>
          <p:cNvPr id="218" name="CuadroTexto 217">
            <a:extLst>
              <a:ext uri="{FF2B5EF4-FFF2-40B4-BE49-F238E27FC236}">
                <a16:creationId xmlns:a16="http://schemas.microsoft.com/office/drawing/2014/main" id="{30B26727-BE2A-47D9-AAE0-889FC4B17AD4}"/>
              </a:ext>
            </a:extLst>
          </p:cNvPr>
          <p:cNvSpPr txBox="1"/>
          <p:nvPr/>
        </p:nvSpPr>
        <p:spPr>
          <a:xfrm>
            <a:off x="5663018" y="1663974"/>
            <a:ext cx="528066" cy="400110"/>
          </a:xfrm>
          <a:prstGeom prst="rect">
            <a:avLst/>
          </a:prstGeom>
          <a:noFill/>
        </p:spPr>
        <p:txBody>
          <a:bodyPr wrap="square">
            <a:spAutoFit/>
          </a:bodyPr>
          <a:lstStyle/>
          <a:p>
            <a:r>
              <a:rPr lang="es-CL" sz="2000" b="1" dirty="0">
                <a:latin typeface="Garamond" panose="02020404030301010803" pitchFamily="18" charset="0"/>
                <a:ea typeface="Raleway"/>
                <a:cs typeface="Raleway"/>
                <a:sym typeface="Raleway"/>
              </a:rPr>
              <a:t>+</a:t>
            </a:r>
            <a:endParaRPr lang="es-ES" sz="2000" dirty="0">
              <a:latin typeface="Garamond" panose="02020404030301010803" pitchFamily="18" charset="0"/>
            </a:endParaRPr>
          </a:p>
        </p:txBody>
      </p:sp>
      <p:sp>
        <p:nvSpPr>
          <p:cNvPr id="223" name="CuadroTexto 222">
            <a:extLst>
              <a:ext uri="{FF2B5EF4-FFF2-40B4-BE49-F238E27FC236}">
                <a16:creationId xmlns:a16="http://schemas.microsoft.com/office/drawing/2014/main" id="{FB5227B0-AA59-4EDB-B298-FBF00D23D347}"/>
              </a:ext>
            </a:extLst>
          </p:cNvPr>
          <p:cNvSpPr txBox="1"/>
          <p:nvPr/>
        </p:nvSpPr>
        <p:spPr>
          <a:xfrm>
            <a:off x="8626713" y="2725320"/>
            <a:ext cx="364104" cy="276999"/>
          </a:xfrm>
          <a:prstGeom prst="rect">
            <a:avLst/>
          </a:prstGeom>
          <a:noFill/>
        </p:spPr>
        <p:txBody>
          <a:bodyPr wrap="square">
            <a:spAutoFit/>
          </a:bodyPr>
          <a:lstStyle/>
          <a:p>
            <a:r>
              <a:rPr lang="es-CL" sz="1200" b="1" dirty="0">
                <a:latin typeface="Garamond" panose="02020404030301010803" pitchFamily="18" charset="0"/>
                <a:ea typeface="Raleway"/>
                <a:cs typeface="Raleway"/>
                <a:sym typeface="Raleway"/>
              </a:rPr>
              <a:t>T</a:t>
            </a:r>
            <a:endParaRPr lang="es-ES" sz="1200" dirty="0">
              <a:latin typeface="Garamond" panose="02020404030301010803" pitchFamily="18" charset="0"/>
            </a:endParaRPr>
          </a:p>
        </p:txBody>
      </p:sp>
      <p:sp>
        <p:nvSpPr>
          <p:cNvPr id="231" name="CuadroTexto 230">
            <a:extLst>
              <a:ext uri="{FF2B5EF4-FFF2-40B4-BE49-F238E27FC236}">
                <a16:creationId xmlns:a16="http://schemas.microsoft.com/office/drawing/2014/main" id="{60D56690-244C-47EF-A4B6-4710913A25B7}"/>
              </a:ext>
            </a:extLst>
          </p:cNvPr>
          <p:cNvSpPr txBox="1"/>
          <p:nvPr/>
        </p:nvSpPr>
        <p:spPr>
          <a:xfrm>
            <a:off x="198238" y="4258552"/>
            <a:ext cx="5458818" cy="741520"/>
          </a:xfrm>
          <a:prstGeom prst="rect">
            <a:avLst/>
          </a:prstGeom>
          <a:noFill/>
          <a:ln>
            <a:noFill/>
          </a:ln>
        </p:spPr>
        <p:txBody>
          <a:bodyPr spcFirstLastPara="1" wrap="square" lIns="0" tIns="0" rIns="68550" bIns="0" anchor="ctr" anchorCtr="0">
            <a:noAutofit/>
          </a:bodyPr>
          <a:lstStyle>
            <a:defPPr marR="0" lvl="0" algn="l" rtl="0">
              <a:lnSpc>
                <a:spcPct val="100000"/>
              </a:lnSpc>
              <a:spcBef>
                <a:spcPts val="0"/>
              </a:spcBef>
              <a:spcAft>
                <a:spcPts val="0"/>
              </a:spcAft>
            </a:defPPr>
            <a:lvl1pPr marL="0" indent="0">
              <a:buNone/>
              <a:defRPr sz="1600" b="1">
                <a:latin typeface="Raleway"/>
                <a:ea typeface="Raleway"/>
                <a:cs typeface="Raleway"/>
              </a:defRPr>
            </a:lvl1pPr>
          </a:lstStyle>
          <a:p>
            <a:pPr algn="just"/>
            <a:r>
              <a:rPr lang="es-ES" sz="1400" b="0" dirty="0">
                <a:latin typeface="Garamond" panose="02020404030301010803" pitchFamily="18" charset="0"/>
                <a:sym typeface="Raleway"/>
              </a:rPr>
              <a:t>Con el reemplazo también se han realizado derivados con colaterales remunerados a </a:t>
            </a:r>
            <a:r>
              <a:rPr lang="es-ES" sz="1400" dirty="0">
                <a:solidFill>
                  <a:schemeClr val="bg2">
                    <a:lumMod val="90000"/>
                    <a:lumOff val="10000"/>
                  </a:schemeClr>
                </a:solidFill>
                <a:latin typeface="Garamond" panose="02020404030301010803" pitchFamily="18" charset="0"/>
                <a:sym typeface="Raleway"/>
              </a:rPr>
              <a:t>SOFR</a:t>
            </a:r>
            <a:endParaRPr lang="es-ES" sz="1400" dirty="0">
              <a:solidFill>
                <a:schemeClr val="bg2">
                  <a:lumMod val="90000"/>
                  <a:lumOff val="10000"/>
                </a:schemeClr>
              </a:solidFill>
              <a:latin typeface="Garamond" panose="02020404030301010803" pitchFamily="18" charset="0"/>
            </a:endParaRPr>
          </a:p>
        </p:txBody>
      </p:sp>
      <p:sp>
        <p:nvSpPr>
          <p:cNvPr id="232" name="CuadroTexto 231">
            <a:extLst>
              <a:ext uri="{FF2B5EF4-FFF2-40B4-BE49-F238E27FC236}">
                <a16:creationId xmlns:a16="http://schemas.microsoft.com/office/drawing/2014/main" id="{F6957D80-BE59-4A32-9D1D-E3A267CE7219}"/>
              </a:ext>
            </a:extLst>
          </p:cNvPr>
          <p:cNvSpPr txBox="1"/>
          <p:nvPr/>
        </p:nvSpPr>
        <p:spPr>
          <a:xfrm>
            <a:off x="5274005" y="1123700"/>
            <a:ext cx="3823778" cy="384642"/>
          </a:xfrm>
          <a:prstGeom prst="rect">
            <a:avLst/>
          </a:prstGeom>
          <a:noFill/>
          <a:ln>
            <a:noFill/>
          </a:ln>
        </p:spPr>
        <p:txBody>
          <a:bodyPr spcFirstLastPara="1" wrap="square" lIns="0" tIns="0" rIns="68550" bIns="0" anchor="ctr" anchorCtr="0">
            <a:noAutofit/>
          </a:bodyPr>
          <a:lstStyle>
            <a:defPPr marR="0" lvl="0" algn="l" rtl="0">
              <a:lnSpc>
                <a:spcPct val="100000"/>
              </a:lnSpc>
              <a:spcBef>
                <a:spcPts val="0"/>
              </a:spcBef>
              <a:spcAft>
                <a:spcPts val="0"/>
              </a:spcAft>
            </a:defPPr>
            <a:lvl1pPr marL="0" indent="0">
              <a:buNone/>
              <a:defRPr sz="1600" b="1">
                <a:latin typeface="Raleway"/>
                <a:ea typeface="Raleway"/>
                <a:cs typeface="Raleway"/>
              </a:defRPr>
            </a:lvl1pPr>
          </a:lstStyle>
          <a:p>
            <a:pPr algn="just"/>
            <a:r>
              <a:rPr lang="es-ES" sz="1400" b="0" dirty="0">
                <a:latin typeface="Garamond" panose="02020404030301010803" pitchFamily="18" charset="0"/>
                <a:sym typeface="Raleway"/>
              </a:rPr>
              <a:t>Contratos de derivados con CSA (Colaterales)</a:t>
            </a:r>
            <a:endParaRPr lang="es-ES" sz="1400" b="0" dirty="0">
              <a:latin typeface="Garamond" panose="02020404030301010803" pitchFamily="18" charset="0"/>
            </a:endParaRPr>
          </a:p>
        </p:txBody>
      </p:sp>
      <p:cxnSp>
        <p:nvCxnSpPr>
          <p:cNvPr id="233" name="Conector recto de flecha 232">
            <a:extLst>
              <a:ext uri="{FF2B5EF4-FFF2-40B4-BE49-F238E27FC236}">
                <a16:creationId xmlns:a16="http://schemas.microsoft.com/office/drawing/2014/main" id="{CA111168-1951-420D-B37F-CF3B53EFB50F}"/>
              </a:ext>
            </a:extLst>
          </p:cNvPr>
          <p:cNvCxnSpPr/>
          <p:nvPr/>
        </p:nvCxnSpPr>
        <p:spPr>
          <a:xfrm flipV="1">
            <a:off x="7616719" y="3950019"/>
            <a:ext cx="396000" cy="0"/>
          </a:xfrm>
          <a:prstGeom prst="straightConnector1">
            <a:avLst/>
          </a:prstGeom>
          <a:ln w="25400">
            <a:solidFill>
              <a:schemeClr val="bg2">
                <a:lumMod val="90000"/>
                <a:lumOff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4" name="Conector recto de flecha 233">
            <a:extLst>
              <a:ext uri="{FF2B5EF4-FFF2-40B4-BE49-F238E27FC236}">
                <a16:creationId xmlns:a16="http://schemas.microsoft.com/office/drawing/2014/main" id="{B54E15B5-7A80-4453-94BB-42901214F230}"/>
              </a:ext>
            </a:extLst>
          </p:cNvPr>
          <p:cNvCxnSpPr/>
          <p:nvPr/>
        </p:nvCxnSpPr>
        <p:spPr>
          <a:xfrm flipV="1">
            <a:off x="7297632" y="2028364"/>
            <a:ext cx="396000" cy="0"/>
          </a:xfrm>
          <a:prstGeom prst="straightConnector1">
            <a:avLst/>
          </a:prstGeom>
          <a:ln w="25400">
            <a:solidFill>
              <a:schemeClr val="bg2">
                <a:lumMod val="90000"/>
                <a:lumOff val="10000"/>
              </a:schemeClr>
            </a:solidFill>
            <a:tailEnd type="none"/>
          </a:ln>
        </p:spPr>
        <p:style>
          <a:lnRef idx="1">
            <a:schemeClr val="accent1"/>
          </a:lnRef>
          <a:fillRef idx="0">
            <a:schemeClr val="accent1"/>
          </a:fillRef>
          <a:effectRef idx="0">
            <a:schemeClr val="accent1"/>
          </a:effectRef>
          <a:fontRef idx="minor">
            <a:schemeClr val="tx1"/>
          </a:fontRef>
        </p:style>
      </p:cxnSp>
      <p:sp>
        <p:nvSpPr>
          <p:cNvPr id="235" name="CuadroTexto 234">
            <a:extLst>
              <a:ext uri="{FF2B5EF4-FFF2-40B4-BE49-F238E27FC236}">
                <a16:creationId xmlns:a16="http://schemas.microsoft.com/office/drawing/2014/main" id="{F184E32D-B04F-4A8C-97B8-0B0AABDE5E83}"/>
              </a:ext>
            </a:extLst>
          </p:cNvPr>
          <p:cNvSpPr txBox="1"/>
          <p:nvPr/>
        </p:nvSpPr>
        <p:spPr>
          <a:xfrm>
            <a:off x="7265758" y="2024531"/>
            <a:ext cx="722599" cy="307777"/>
          </a:xfrm>
          <a:prstGeom prst="rect">
            <a:avLst/>
          </a:prstGeom>
          <a:noFill/>
        </p:spPr>
        <p:txBody>
          <a:bodyPr wrap="square">
            <a:spAutoFit/>
          </a:bodyPr>
          <a:lstStyle/>
          <a:p>
            <a:r>
              <a:rPr lang="es-ES" sz="1400" b="1" dirty="0">
                <a:solidFill>
                  <a:schemeClr val="bg2">
                    <a:lumMod val="90000"/>
                    <a:lumOff val="10000"/>
                  </a:schemeClr>
                </a:solidFill>
                <a:latin typeface="Garamond" panose="02020404030301010803" pitchFamily="18" charset="0"/>
                <a:sym typeface="Raleway"/>
              </a:rPr>
              <a:t>SOFR</a:t>
            </a:r>
            <a:endParaRPr lang="es-ES" b="1" dirty="0">
              <a:solidFill>
                <a:schemeClr val="bg2">
                  <a:lumMod val="90000"/>
                  <a:lumOff val="10000"/>
                </a:schemeClr>
              </a:solidFill>
              <a:latin typeface="Garamond" panose="02020404030301010803" pitchFamily="18" charset="0"/>
            </a:endParaRPr>
          </a:p>
        </p:txBody>
      </p:sp>
      <p:sp>
        <p:nvSpPr>
          <p:cNvPr id="236" name="CuadroTexto 235">
            <a:extLst>
              <a:ext uri="{FF2B5EF4-FFF2-40B4-BE49-F238E27FC236}">
                <a16:creationId xmlns:a16="http://schemas.microsoft.com/office/drawing/2014/main" id="{B56CBBD1-FD44-4A25-90D9-A1DBE4A37CEE}"/>
              </a:ext>
            </a:extLst>
          </p:cNvPr>
          <p:cNvSpPr txBox="1"/>
          <p:nvPr/>
        </p:nvSpPr>
        <p:spPr>
          <a:xfrm>
            <a:off x="7495632" y="3945467"/>
            <a:ext cx="722599" cy="307777"/>
          </a:xfrm>
          <a:prstGeom prst="rect">
            <a:avLst/>
          </a:prstGeom>
          <a:noFill/>
        </p:spPr>
        <p:txBody>
          <a:bodyPr wrap="square">
            <a:spAutoFit/>
          </a:bodyPr>
          <a:lstStyle/>
          <a:p>
            <a:r>
              <a:rPr lang="es-ES" sz="1400" b="1" dirty="0">
                <a:solidFill>
                  <a:schemeClr val="bg2">
                    <a:lumMod val="90000"/>
                    <a:lumOff val="10000"/>
                  </a:schemeClr>
                </a:solidFill>
                <a:latin typeface="Garamond" panose="02020404030301010803" pitchFamily="18" charset="0"/>
                <a:sym typeface="Raleway"/>
              </a:rPr>
              <a:t>SOFR</a:t>
            </a:r>
            <a:endParaRPr lang="es-ES" b="1" dirty="0">
              <a:solidFill>
                <a:schemeClr val="bg2">
                  <a:lumMod val="90000"/>
                  <a:lumOff val="10000"/>
                </a:schemeClr>
              </a:solidFill>
              <a:latin typeface="Garamond" panose="02020404030301010803" pitchFamily="18" charset="0"/>
            </a:endParaRPr>
          </a:p>
        </p:txBody>
      </p:sp>
      <p:sp>
        <p:nvSpPr>
          <p:cNvPr id="57" name="Google Shape;1281;p48">
            <a:extLst>
              <a:ext uri="{FF2B5EF4-FFF2-40B4-BE49-F238E27FC236}">
                <a16:creationId xmlns:a16="http://schemas.microsoft.com/office/drawing/2014/main" id="{EDE8F013-1F85-4304-9073-C9BD8765C567}"/>
              </a:ext>
            </a:extLst>
          </p:cNvPr>
          <p:cNvSpPr/>
          <p:nvPr/>
        </p:nvSpPr>
        <p:spPr>
          <a:xfrm>
            <a:off x="2862644" y="2092103"/>
            <a:ext cx="828000" cy="828000"/>
          </a:xfrm>
          <a:prstGeom prst="ellipse">
            <a:avLst/>
          </a:prstGeom>
          <a:solidFill>
            <a:schemeClr val="accent5">
              <a:lumMod val="50000"/>
            </a:schemeClr>
          </a:solidFill>
          <a:ln>
            <a:noFill/>
          </a:ln>
        </p:spPr>
        <p:txBody>
          <a:bodyPr spcFirstLastPara="1" wrap="square" lIns="68575" tIns="34275" rIns="68575" bIns="34275" anchor="ctr" anchorCtr="0">
            <a:noAutofit/>
          </a:bodyPr>
          <a:lstStyle/>
          <a:p>
            <a:pPr algn="ctr">
              <a:buClr>
                <a:schemeClr val="dk1"/>
              </a:buClr>
              <a:buSzPts val="1400"/>
              <a:buFont typeface="Calibri"/>
              <a:buNone/>
            </a:pPr>
            <a:r>
              <a:rPr lang="es-ES" sz="1600" b="1" dirty="0">
                <a:solidFill>
                  <a:schemeClr val="bg1"/>
                </a:solidFill>
                <a:latin typeface="Garamond" panose="02020404030301010803" pitchFamily="18" charset="0"/>
                <a:ea typeface="Calibri"/>
                <a:cs typeface="Calibri"/>
                <a:sym typeface="Calibri"/>
              </a:rPr>
              <a:t>ICP</a:t>
            </a:r>
            <a:endParaRPr sz="1600" b="1" dirty="0">
              <a:solidFill>
                <a:schemeClr val="bg1"/>
              </a:solidFill>
              <a:latin typeface="Garamond" panose="02020404030301010803" pitchFamily="18" charset="0"/>
              <a:ea typeface="Calibri"/>
              <a:cs typeface="Calibri"/>
              <a:sym typeface="Calibri"/>
            </a:endParaRPr>
          </a:p>
        </p:txBody>
      </p:sp>
      <p:sp>
        <p:nvSpPr>
          <p:cNvPr id="58" name="Google Shape;1283;p48">
            <a:extLst>
              <a:ext uri="{FF2B5EF4-FFF2-40B4-BE49-F238E27FC236}">
                <a16:creationId xmlns:a16="http://schemas.microsoft.com/office/drawing/2014/main" id="{B6A93BC9-46C7-41CE-B878-275CFB833985}"/>
              </a:ext>
            </a:extLst>
          </p:cNvPr>
          <p:cNvSpPr/>
          <p:nvPr/>
        </p:nvSpPr>
        <p:spPr>
          <a:xfrm>
            <a:off x="4239089" y="2088306"/>
            <a:ext cx="828000" cy="828000"/>
          </a:xfrm>
          <a:prstGeom prst="ellipse">
            <a:avLst/>
          </a:prstGeom>
          <a:solidFill>
            <a:schemeClr val="accent5">
              <a:lumMod val="5000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s-ES" b="1" i="0" u="none" strike="noStrike" cap="none" dirty="0">
                <a:solidFill>
                  <a:schemeClr val="bg1"/>
                </a:solidFill>
                <a:latin typeface="Garamond" panose="02020404030301010803" pitchFamily="18" charset="0"/>
                <a:ea typeface="Calibri"/>
                <a:cs typeface="Calibri"/>
                <a:sym typeface="Calibri"/>
              </a:rPr>
              <a:t>CLP</a:t>
            </a:r>
          </a:p>
          <a:p>
            <a:pPr marL="0" marR="0" lvl="0" indent="0" algn="ctr" rtl="0">
              <a:lnSpc>
                <a:spcPct val="100000"/>
              </a:lnSpc>
              <a:spcBef>
                <a:spcPts val="0"/>
              </a:spcBef>
              <a:spcAft>
                <a:spcPts val="0"/>
              </a:spcAft>
              <a:buClr>
                <a:schemeClr val="dk1"/>
              </a:buClr>
              <a:buSzPts val="1400"/>
              <a:buFont typeface="Calibri"/>
              <a:buNone/>
            </a:pPr>
            <a:r>
              <a:rPr lang="es-ES" b="1" dirty="0">
                <a:solidFill>
                  <a:schemeClr val="bg1"/>
                </a:solidFill>
                <a:latin typeface="Garamond" panose="02020404030301010803" pitchFamily="18" charset="0"/>
                <a:ea typeface="Calibri"/>
                <a:cs typeface="Calibri"/>
                <a:sym typeface="Calibri"/>
              </a:rPr>
              <a:t>CLF</a:t>
            </a:r>
            <a:endParaRPr b="1" i="0" u="none" strike="noStrike" cap="none" dirty="0">
              <a:solidFill>
                <a:schemeClr val="bg1"/>
              </a:solidFill>
              <a:latin typeface="Garamond" panose="02020404030301010803" pitchFamily="18" charset="0"/>
              <a:ea typeface="Calibri"/>
              <a:cs typeface="Calibri"/>
              <a:sym typeface="Calibri"/>
            </a:endParaRPr>
          </a:p>
        </p:txBody>
      </p:sp>
      <p:sp>
        <p:nvSpPr>
          <p:cNvPr id="59" name="Google Shape;1281;p48">
            <a:extLst>
              <a:ext uri="{FF2B5EF4-FFF2-40B4-BE49-F238E27FC236}">
                <a16:creationId xmlns:a16="http://schemas.microsoft.com/office/drawing/2014/main" id="{EDE8F013-1F85-4304-9073-C9BD8765C567}"/>
              </a:ext>
            </a:extLst>
          </p:cNvPr>
          <p:cNvSpPr/>
          <p:nvPr/>
        </p:nvSpPr>
        <p:spPr>
          <a:xfrm>
            <a:off x="2862644" y="2087808"/>
            <a:ext cx="828000" cy="828000"/>
          </a:xfrm>
          <a:prstGeom prst="ellipse">
            <a:avLst/>
          </a:prstGeom>
          <a:solidFill>
            <a:schemeClr val="bg2">
              <a:lumMod val="90000"/>
              <a:lumOff val="10000"/>
            </a:schemeClr>
          </a:solidFill>
          <a:ln>
            <a:noFill/>
          </a:ln>
        </p:spPr>
        <p:txBody>
          <a:bodyPr spcFirstLastPara="1" wrap="square" lIns="68575" tIns="34275" rIns="68575" bIns="34275" anchor="ctr" anchorCtr="0">
            <a:noAutofit/>
          </a:bodyPr>
          <a:lstStyle/>
          <a:p>
            <a:pPr algn="ctr">
              <a:buClr>
                <a:schemeClr val="dk1"/>
              </a:buClr>
              <a:buSzPts val="1400"/>
              <a:buFont typeface="Calibri"/>
              <a:buNone/>
            </a:pPr>
            <a:r>
              <a:rPr lang="es-ES" sz="1600" b="1" dirty="0">
                <a:solidFill>
                  <a:schemeClr val="bg1"/>
                </a:solidFill>
                <a:latin typeface="Garamond" panose="02020404030301010803" pitchFamily="18" charset="0"/>
                <a:ea typeface="Calibri"/>
                <a:cs typeface="Calibri"/>
                <a:sym typeface="Calibri"/>
              </a:rPr>
              <a:t>ICP</a:t>
            </a:r>
            <a:endParaRPr sz="1600" b="1" dirty="0">
              <a:solidFill>
                <a:schemeClr val="bg1"/>
              </a:solidFill>
              <a:latin typeface="Garamond" panose="02020404030301010803" pitchFamily="18" charset="0"/>
              <a:ea typeface="Calibri"/>
              <a:cs typeface="Calibri"/>
              <a:sym typeface="Calibri"/>
            </a:endParaRPr>
          </a:p>
        </p:txBody>
      </p:sp>
      <p:sp>
        <p:nvSpPr>
          <p:cNvPr id="60" name="Google Shape;1283;p48">
            <a:extLst>
              <a:ext uri="{FF2B5EF4-FFF2-40B4-BE49-F238E27FC236}">
                <a16:creationId xmlns:a16="http://schemas.microsoft.com/office/drawing/2014/main" id="{B6A93BC9-46C7-41CE-B878-275CFB833985}"/>
              </a:ext>
            </a:extLst>
          </p:cNvPr>
          <p:cNvSpPr/>
          <p:nvPr/>
        </p:nvSpPr>
        <p:spPr>
          <a:xfrm>
            <a:off x="4239089" y="2084011"/>
            <a:ext cx="828000" cy="828000"/>
          </a:xfrm>
          <a:prstGeom prst="ellipse">
            <a:avLst/>
          </a:prstGeom>
          <a:solidFill>
            <a:schemeClr val="tx2">
              <a:lumMod val="1000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s-ES" b="1" i="0" u="none" strike="noStrike" cap="none" dirty="0">
                <a:solidFill>
                  <a:schemeClr val="bg1"/>
                </a:solidFill>
                <a:latin typeface="Garamond" panose="02020404030301010803" pitchFamily="18" charset="0"/>
                <a:ea typeface="Calibri"/>
                <a:cs typeface="Calibri"/>
                <a:sym typeface="Calibri"/>
              </a:rPr>
              <a:t>CLP</a:t>
            </a:r>
          </a:p>
          <a:p>
            <a:pPr marL="0" marR="0" lvl="0" indent="0" algn="ctr" rtl="0">
              <a:lnSpc>
                <a:spcPct val="100000"/>
              </a:lnSpc>
              <a:spcBef>
                <a:spcPts val="0"/>
              </a:spcBef>
              <a:spcAft>
                <a:spcPts val="0"/>
              </a:spcAft>
              <a:buClr>
                <a:schemeClr val="dk1"/>
              </a:buClr>
              <a:buSzPts val="1400"/>
              <a:buFont typeface="Calibri"/>
              <a:buNone/>
            </a:pPr>
            <a:r>
              <a:rPr lang="es-ES" b="1" dirty="0">
                <a:solidFill>
                  <a:schemeClr val="bg1"/>
                </a:solidFill>
                <a:latin typeface="Garamond" panose="02020404030301010803" pitchFamily="18" charset="0"/>
                <a:ea typeface="Calibri"/>
                <a:cs typeface="Calibri"/>
                <a:sym typeface="Calibri"/>
              </a:rPr>
              <a:t>CLF</a:t>
            </a:r>
            <a:endParaRPr b="1" i="0" u="none" strike="noStrike" cap="none" dirty="0">
              <a:solidFill>
                <a:schemeClr val="bg1"/>
              </a:solidFill>
              <a:latin typeface="Garamond" panose="02020404030301010803" pitchFamily="18" charset="0"/>
              <a:ea typeface="Calibri"/>
              <a:cs typeface="Calibri"/>
              <a:sym typeface="Calibri"/>
            </a:endParaRPr>
          </a:p>
        </p:txBody>
      </p:sp>
      <p:sp>
        <p:nvSpPr>
          <p:cNvPr id="61" name="Forma libre: forma 21">
            <a:extLst>
              <a:ext uri="{FF2B5EF4-FFF2-40B4-BE49-F238E27FC236}">
                <a16:creationId xmlns:a16="http://schemas.microsoft.com/office/drawing/2014/main" id="{FEF05A91-2250-4BEA-AD4C-0ED808D1084F}"/>
              </a:ext>
            </a:extLst>
          </p:cNvPr>
          <p:cNvSpPr/>
          <p:nvPr/>
        </p:nvSpPr>
        <p:spPr>
          <a:xfrm rot="598500">
            <a:off x="5689435" y="2162988"/>
            <a:ext cx="2677119" cy="1401668"/>
          </a:xfrm>
          <a:custGeom>
            <a:avLst/>
            <a:gdLst>
              <a:gd name="connsiteX0" fmla="*/ 0 w 2022529"/>
              <a:gd name="connsiteY0" fmla="*/ 779277 h 1461216"/>
              <a:gd name="connsiteX1" fmla="*/ 193729 w 2022529"/>
              <a:gd name="connsiteY1" fmla="*/ 632043 h 1461216"/>
              <a:gd name="connsiteX2" fmla="*/ 643180 w 2022529"/>
              <a:gd name="connsiteY2" fmla="*/ 19860 h 1461216"/>
              <a:gd name="connsiteX3" fmla="*/ 891153 w 2022529"/>
              <a:gd name="connsiteY3" fmla="*/ 1461202 h 1461216"/>
              <a:gd name="connsiteX4" fmla="*/ 1255363 w 2022529"/>
              <a:gd name="connsiteY4" fmla="*/ 50856 h 1461216"/>
              <a:gd name="connsiteX5" fmla="*/ 1666068 w 2022529"/>
              <a:gd name="connsiteY5" fmla="*/ 1104741 h 1461216"/>
              <a:gd name="connsiteX6" fmla="*/ 2022529 w 2022529"/>
              <a:gd name="connsiteY6" fmla="*/ 267833 h 1461216"/>
              <a:gd name="connsiteX7" fmla="*/ 2022529 w 2022529"/>
              <a:gd name="connsiteY7" fmla="*/ 267833 h 14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2529" h="1461216">
                <a:moveTo>
                  <a:pt x="0" y="779277"/>
                </a:moveTo>
                <a:cubicBezTo>
                  <a:pt x="43266" y="768944"/>
                  <a:pt x="86532" y="758612"/>
                  <a:pt x="193729" y="632043"/>
                </a:cubicBezTo>
                <a:cubicBezTo>
                  <a:pt x="300926" y="505474"/>
                  <a:pt x="526943" y="-118333"/>
                  <a:pt x="643180" y="19860"/>
                </a:cubicBezTo>
                <a:cubicBezTo>
                  <a:pt x="759417" y="158053"/>
                  <a:pt x="789123" y="1456036"/>
                  <a:pt x="891153" y="1461202"/>
                </a:cubicBezTo>
                <a:cubicBezTo>
                  <a:pt x="993183" y="1466368"/>
                  <a:pt x="1126210" y="110266"/>
                  <a:pt x="1255363" y="50856"/>
                </a:cubicBezTo>
                <a:cubicBezTo>
                  <a:pt x="1384516" y="-8554"/>
                  <a:pt x="1538207" y="1068578"/>
                  <a:pt x="1666068" y="1104741"/>
                </a:cubicBezTo>
                <a:cubicBezTo>
                  <a:pt x="1793929" y="1140904"/>
                  <a:pt x="2022529" y="267833"/>
                  <a:pt x="2022529" y="267833"/>
                </a:cubicBezTo>
                <a:lnTo>
                  <a:pt x="2022529" y="267833"/>
                </a:lnTo>
              </a:path>
            </a:pathLst>
          </a:custGeom>
          <a:no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Garamond" panose="02020404030301010803" pitchFamily="18" charset="0"/>
            </a:endParaRPr>
          </a:p>
        </p:txBody>
      </p:sp>
      <p:sp>
        <p:nvSpPr>
          <p:cNvPr id="5" name="CuadroTexto 4"/>
          <p:cNvSpPr txBox="1"/>
          <p:nvPr/>
        </p:nvSpPr>
        <p:spPr>
          <a:xfrm>
            <a:off x="1530895" y="1451396"/>
            <a:ext cx="526106" cy="523220"/>
          </a:xfrm>
          <a:prstGeom prst="rect">
            <a:avLst/>
          </a:prstGeom>
          <a:noFill/>
        </p:spPr>
        <p:txBody>
          <a:bodyPr wrap="none" rtlCol="0">
            <a:spAutoFit/>
          </a:bodyPr>
          <a:lstStyle/>
          <a:p>
            <a:r>
              <a:rPr lang="es-CL" sz="2800" dirty="0">
                <a:solidFill>
                  <a:schemeClr val="bg2">
                    <a:lumMod val="75000"/>
                    <a:lumOff val="25000"/>
                  </a:schemeClr>
                </a:solidFill>
                <a:latin typeface="Garamond" panose="02020404030301010803" pitchFamily="18" charset="0"/>
              </a:rPr>
              <a:t>?!?</a:t>
            </a:r>
          </a:p>
        </p:txBody>
      </p:sp>
      <p:pic>
        <p:nvPicPr>
          <p:cNvPr id="63" name="Imagen 62"/>
          <p:cNvPicPr>
            <a:picLocks noChangeAspect="1"/>
          </p:cNvPicPr>
          <p:nvPr/>
        </p:nvPicPr>
        <p:blipFill>
          <a:blip r:embed="rId4">
            <a:clrChange>
              <a:clrFrom>
                <a:srgbClr val="FFFFFF"/>
              </a:clrFrom>
              <a:clrTo>
                <a:srgbClr val="FFFFFF">
                  <a:alpha val="0"/>
                </a:srgbClr>
              </a:clrTo>
            </a:clrChange>
          </a:blip>
          <a:stretch>
            <a:fillRect/>
          </a:stretch>
        </p:blipFill>
        <p:spPr>
          <a:xfrm>
            <a:off x="7069990" y="4731710"/>
            <a:ext cx="2074010" cy="302561"/>
          </a:xfrm>
          <a:prstGeom prst="rect">
            <a:avLst/>
          </a:prstGeom>
        </p:spPr>
      </p:pic>
    </p:spTree>
    <p:extLst>
      <p:ext uri="{BB962C8B-B14F-4D97-AF65-F5344CB8AC3E}">
        <p14:creationId xmlns:p14="http://schemas.microsoft.com/office/powerpoint/2010/main" val="2973627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4"/>
                                        </p:tgtEl>
                                        <p:attrNameLst>
                                          <p:attrName>style.visibility</p:attrName>
                                        </p:attrNameLst>
                                      </p:cBhvr>
                                      <p:to>
                                        <p:strVal val="visible"/>
                                      </p:to>
                                    </p:set>
                                    <p:animEffect transition="in" filter="fade">
                                      <p:cBhvr>
                                        <p:cTn id="10" dur="500"/>
                                        <p:tgtEl>
                                          <p:spTgt spid="1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5"/>
                                        </p:tgtEl>
                                        <p:attrNameLst>
                                          <p:attrName>style.visibility</p:attrName>
                                        </p:attrNameLst>
                                      </p:cBhvr>
                                      <p:to>
                                        <p:strVal val="visible"/>
                                      </p:to>
                                    </p:set>
                                    <p:animEffect transition="in" filter="fade">
                                      <p:cBhvr>
                                        <p:cTn id="15" dur="500"/>
                                        <p:tgtEl>
                                          <p:spTgt spid="135"/>
                                        </p:tgtEl>
                                      </p:cBhvr>
                                    </p:animEffect>
                                  </p:childTnLst>
                                </p:cTn>
                              </p:par>
                              <p:par>
                                <p:cTn id="16" presetID="10" presetClass="entr" presetSubtype="0" fill="hold" nodeType="with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fade">
                                      <p:cBhvr>
                                        <p:cTn id="18" dur="500"/>
                                        <p:tgtEl>
                                          <p:spTgt spid="1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9"/>
                                        </p:tgtEl>
                                        <p:attrNameLst>
                                          <p:attrName>style.visibility</p:attrName>
                                        </p:attrNameLst>
                                      </p:cBhvr>
                                      <p:to>
                                        <p:strVal val="visible"/>
                                      </p:to>
                                    </p:set>
                                    <p:animEffect transition="in" filter="fade">
                                      <p:cBhvr>
                                        <p:cTn id="23" dur="500"/>
                                        <p:tgtEl>
                                          <p:spTgt spid="10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2"/>
                                        </p:tgtEl>
                                        <p:attrNameLst>
                                          <p:attrName>style.visibility</p:attrName>
                                        </p:attrNameLst>
                                      </p:cBhvr>
                                      <p:to>
                                        <p:strVal val="visible"/>
                                      </p:to>
                                    </p:set>
                                    <p:animEffect transition="in" filter="fade">
                                      <p:cBhvr>
                                        <p:cTn id="26" dur="500"/>
                                        <p:tgtEl>
                                          <p:spTgt spid="13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7"/>
                                        </p:tgtEl>
                                        <p:attrNameLst>
                                          <p:attrName>style.visibility</p:attrName>
                                        </p:attrNameLst>
                                      </p:cBhvr>
                                      <p:to>
                                        <p:strVal val="visible"/>
                                      </p:to>
                                    </p:set>
                                    <p:animEffect transition="in" filter="fade">
                                      <p:cBhvr>
                                        <p:cTn id="31" dur="500"/>
                                        <p:tgtEl>
                                          <p:spTgt spid="137"/>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1"/>
                                        </p:tgtEl>
                                        <p:attrNameLst>
                                          <p:attrName>style.visibility</p:attrName>
                                        </p:attrNameLst>
                                      </p:cBhvr>
                                      <p:to>
                                        <p:strVal val="visible"/>
                                      </p:to>
                                    </p:set>
                                    <p:animEffect transition="in" filter="fade">
                                      <p:cBhvr>
                                        <p:cTn id="39" dur="500"/>
                                        <p:tgtEl>
                                          <p:spTgt spid="1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3"/>
                                        </p:tgtEl>
                                        <p:attrNameLst>
                                          <p:attrName>style.visibility</p:attrName>
                                        </p:attrNameLst>
                                      </p:cBhvr>
                                      <p:to>
                                        <p:strVal val="visible"/>
                                      </p:to>
                                    </p:set>
                                    <p:animEffect transition="in" filter="fade">
                                      <p:cBhvr>
                                        <p:cTn id="42" dur="500"/>
                                        <p:tgtEl>
                                          <p:spTgt spid="1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2"/>
                                        </p:tgtEl>
                                        <p:attrNameLst>
                                          <p:attrName>style.visibility</p:attrName>
                                        </p:attrNameLst>
                                      </p:cBhvr>
                                      <p:to>
                                        <p:strVal val="visible"/>
                                      </p:to>
                                    </p:set>
                                    <p:animEffect transition="in" filter="fade">
                                      <p:cBhvr>
                                        <p:cTn id="50" dur="500"/>
                                        <p:tgtEl>
                                          <p:spTgt spid="23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9"/>
                                        </p:tgtEl>
                                        <p:attrNameLst>
                                          <p:attrName>style.visibility</p:attrName>
                                        </p:attrNameLst>
                                      </p:cBhvr>
                                      <p:to>
                                        <p:strVal val="visible"/>
                                      </p:to>
                                    </p:set>
                                    <p:animEffect transition="in" filter="fade">
                                      <p:cBhvr>
                                        <p:cTn id="53" dur="500"/>
                                        <p:tgtEl>
                                          <p:spTgt spid="14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0"/>
                                        </p:tgtEl>
                                        <p:attrNameLst>
                                          <p:attrName>style.visibility</p:attrName>
                                        </p:attrNameLst>
                                      </p:cBhvr>
                                      <p:to>
                                        <p:strVal val="visible"/>
                                      </p:to>
                                    </p:set>
                                    <p:animEffect transition="in" filter="fade">
                                      <p:cBhvr>
                                        <p:cTn id="56" dur="500"/>
                                        <p:tgtEl>
                                          <p:spTgt spid="15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51"/>
                                        </p:tgtEl>
                                        <p:attrNameLst>
                                          <p:attrName>style.visibility</p:attrName>
                                        </p:attrNameLst>
                                      </p:cBhvr>
                                      <p:to>
                                        <p:strVal val="visible"/>
                                      </p:to>
                                    </p:set>
                                    <p:animEffect transition="in" filter="fade">
                                      <p:cBhvr>
                                        <p:cTn id="59" dur="500"/>
                                        <p:tgtEl>
                                          <p:spTgt spid="15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7"/>
                                        </p:tgtEl>
                                        <p:attrNameLst>
                                          <p:attrName>style.visibility</p:attrName>
                                        </p:attrNameLst>
                                      </p:cBhvr>
                                      <p:to>
                                        <p:strVal val="visible"/>
                                      </p:to>
                                    </p:set>
                                    <p:animEffect transition="in" filter="fade">
                                      <p:cBhvr>
                                        <p:cTn id="62" dur="500"/>
                                        <p:tgtEl>
                                          <p:spTgt spid="21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18"/>
                                        </p:tgtEl>
                                        <p:attrNameLst>
                                          <p:attrName>style.visibility</p:attrName>
                                        </p:attrNameLst>
                                      </p:cBhvr>
                                      <p:to>
                                        <p:strVal val="visible"/>
                                      </p:to>
                                    </p:set>
                                    <p:animEffect transition="in" filter="fade">
                                      <p:cBhvr>
                                        <p:cTn id="65" dur="500"/>
                                        <p:tgtEl>
                                          <p:spTgt spid="21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23"/>
                                        </p:tgtEl>
                                        <p:attrNameLst>
                                          <p:attrName>style.visibility</p:attrName>
                                        </p:attrNameLst>
                                      </p:cBhvr>
                                      <p:to>
                                        <p:strVal val="visible"/>
                                      </p:to>
                                    </p:set>
                                    <p:animEffect transition="in" filter="fade">
                                      <p:cBhvr>
                                        <p:cTn id="68" dur="500"/>
                                        <p:tgtEl>
                                          <p:spTgt spid="223"/>
                                        </p:tgtEl>
                                      </p:cBhvr>
                                    </p:animEffect>
                                  </p:childTnLst>
                                </p:cTn>
                              </p:par>
                              <p:par>
                                <p:cTn id="69" presetID="10" presetClass="entr" presetSubtype="0" fill="hold" nodeType="withEffect">
                                  <p:stCondLst>
                                    <p:cond delay="0"/>
                                  </p:stCondLst>
                                  <p:childTnLst>
                                    <p:set>
                                      <p:cBhvr>
                                        <p:cTn id="70" dur="1" fill="hold">
                                          <p:stCondLst>
                                            <p:cond delay="0"/>
                                          </p:stCondLst>
                                        </p:cTn>
                                        <p:tgtEl>
                                          <p:spTgt spid="141"/>
                                        </p:tgtEl>
                                        <p:attrNameLst>
                                          <p:attrName>style.visibility</p:attrName>
                                        </p:attrNameLst>
                                      </p:cBhvr>
                                      <p:to>
                                        <p:strVal val="visible"/>
                                      </p:to>
                                    </p:set>
                                    <p:animEffect transition="in" filter="fade">
                                      <p:cBhvr>
                                        <p:cTn id="71" dur="500"/>
                                        <p:tgtEl>
                                          <p:spTgt spid="141"/>
                                        </p:tgtEl>
                                      </p:cBhvr>
                                    </p:animEffect>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52"/>
                                        </p:tgtEl>
                                        <p:attrNameLst>
                                          <p:attrName>style.visibility</p:attrName>
                                        </p:attrNameLst>
                                      </p:cBhvr>
                                      <p:to>
                                        <p:strVal val="visible"/>
                                      </p:to>
                                    </p:set>
                                    <p:animEffect transition="in" filter="fade">
                                      <p:cBhvr>
                                        <p:cTn id="86" dur="500"/>
                                        <p:tgtEl>
                                          <p:spTgt spid="15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156"/>
                                        </p:tgtEl>
                                        <p:attrNameLst>
                                          <p:attrName>style.visibility</p:attrName>
                                        </p:attrNameLst>
                                      </p:cBhvr>
                                      <p:to>
                                        <p:strVal val="visible"/>
                                      </p:to>
                                    </p:set>
                                    <p:animEffect transition="in" filter="fade">
                                      <p:cBhvr>
                                        <p:cTn id="91" dur="500"/>
                                        <p:tgtEl>
                                          <p:spTgt spid="15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57"/>
                                        </p:tgtEl>
                                        <p:attrNameLst>
                                          <p:attrName>style.visibility</p:attrName>
                                        </p:attrNameLst>
                                      </p:cBhvr>
                                      <p:to>
                                        <p:strVal val="visible"/>
                                      </p:to>
                                    </p:set>
                                    <p:animEffect transition="in" filter="fade">
                                      <p:cBhvr>
                                        <p:cTn id="94" dur="500"/>
                                        <p:tgtEl>
                                          <p:spTgt spid="157"/>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23"/>
                                        </p:tgtEl>
                                        <p:attrNameLst>
                                          <p:attrName>style.visibility</p:attrName>
                                        </p:attrNameLst>
                                      </p:cBhvr>
                                      <p:to>
                                        <p:strVal val="visible"/>
                                      </p:to>
                                    </p:set>
                                    <p:animEffect transition="in" filter="fade">
                                      <p:cBhvr>
                                        <p:cTn id="99" dur="500"/>
                                        <p:tgtEl>
                                          <p:spTgt spid="12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31"/>
                                        </p:tgtEl>
                                        <p:attrNameLst>
                                          <p:attrName>style.visibility</p:attrName>
                                        </p:attrNameLst>
                                      </p:cBhvr>
                                      <p:to>
                                        <p:strVal val="visible"/>
                                      </p:to>
                                    </p:set>
                                    <p:animEffect transition="in" filter="fade">
                                      <p:cBhvr>
                                        <p:cTn id="102" dur="500"/>
                                        <p:tgtEl>
                                          <p:spTgt spid="131"/>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36"/>
                                        </p:tgtEl>
                                        <p:attrNameLst>
                                          <p:attrName>style.visibility</p:attrName>
                                        </p:attrNameLst>
                                      </p:cBhvr>
                                      <p:to>
                                        <p:strVal val="visible"/>
                                      </p:to>
                                    </p:set>
                                    <p:animEffect transition="in" filter="fade">
                                      <p:cBhvr>
                                        <p:cTn id="107" dur="500"/>
                                        <p:tgtEl>
                                          <p:spTgt spid="136"/>
                                        </p:tgtEl>
                                      </p:cBhvr>
                                    </p:animEffect>
                                  </p:childTnLst>
                                </p:cTn>
                              </p:par>
                              <p:par>
                                <p:cTn id="108" presetID="10" presetClass="entr" presetSubtype="0" fill="hold" nodeType="withEffect">
                                  <p:stCondLst>
                                    <p:cond delay="0"/>
                                  </p:stCondLst>
                                  <p:childTnLst>
                                    <p:set>
                                      <p:cBhvr>
                                        <p:cTn id="109" dur="1" fill="hold">
                                          <p:stCondLst>
                                            <p:cond delay="0"/>
                                          </p:stCondLst>
                                        </p:cTn>
                                        <p:tgtEl>
                                          <p:spTgt spid="128"/>
                                        </p:tgtEl>
                                        <p:attrNameLst>
                                          <p:attrName>style.visibility</p:attrName>
                                        </p:attrNameLst>
                                      </p:cBhvr>
                                      <p:to>
                                        <p:strVal val="visible"/>
                                      </p:to>
                                    </p:set>
                                    <p:animEffect transition="in" filter="fade">
                                      <p:cBhvr>
                                        <p:cTn id="110" dur="500"/>
                                        <p:tgtEl>
                                          <p:spTgt spid="128"/>
                                        </p:tgtEl>
                                      </p:cBhvr>
                                    </p:animEffect>
                                  </p:childTnLst>
                                </p:cTn>
                              </p:par>
                              <p:par>
                                <p:cTn id="111" presetID="42" presetClass="path" presetSubtype="0" accel="50000" decel="50000" fill="hold" grpId="1" nodeType="withEffect">
                                  <p:stCondLst>
                                    <p:cond delay="0"/>
                                  </p:stCondLst>
                                  <p:childTnLst>
                                    <p:animMotion origin="layout" path="M -2.77778E-7 4.19753E-6 L -0.15156 -0.00124 " pathEditMode="relative" rAng="0" ptsTypes="AA">
                                      <p:cBhvr>
                                        <p:cTn id="112" dur="2000" fill="hold"/>
                                        <p:tgtEl>
                                          <p:spTgt spid="134"/>
                                        </p:tgtEl>
                                        <p:attrNameLst>
                                          <p:attrName>ppt_x</p:attrName>
                                          <p:attrName>ppt_y</p:attrName>
                                        </p:attrNameLst>
                                      </p:cBhvr>
                                      <p:rCtr x="-7587" y="-62"/>
                                    </p:animMotion>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57"/>
                                        </p:tgtEl>
                                        <p:attrNameLst>
                                          <p:attrName>style.visibility</p:attrName>
                                        </p:attrNameLst>
                                      </p:cBhvr>
                                      <p:to>
                                        <p:strVal val="visible"/>
                                      </p:to>
                                    </p:set>
                                    <p:animEffect transition="in" filter="fade">
                                      <p:cBhvr>
                                        <p:cTn id="117" dur="500"/>
                                        <p:tgtEl>
                                          <p:spTgt spid="57"/>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58"/>
                                        </p:tgtEl>
                                        <p:attrNameLst>
                                          <p:attrName>style.visibility</p:attrName>
                                        </p:attrNameLst>
                                      </p:cBhvr>
                                      <p:to>
                                        <p:strVal val="visible"/>
                                      </p:to>
                                    </p:set>
                                    <p:animEffect transition="in" filter="fade">
                                      <p:cBhvr>
                                        <p:cTn id="120" dur="500"/>
                                        <p:tgtEl>
                                          <p:spTgt spid="58"/>
                                        </p:tgtEl>
                                      </p:cBhvr>
                                    </p:animEffect>
                                  </p:childTnLst>
                                </p:cTn>
                              </p:par>
                              <p:par>
                                <p:cTn id="121" presetID="10" presetClass="exit" presetSubtype="0" fill="hold" grpId="1" nodeType="withEffect">
                                  <p:stCondLst>
                                    <p:cond delay="0"/>
                                  </p:stCondLst>
                                  <p:childTnLst>
                                    <p:animEffect transition="out" filter="fade">
                                      <p:cBhvr>
                                        <p:cTn id="122" dur="500"/>
                                        <p:tgtEl>
                                          <p:spTgt spid="109"/>
                                        </p:tgtEl>
                                      </p:cBhvr>
                                    </p:animEffect>
                                    <p:set>
                                      <p:cBhvr>
                                        <p:cTn id="123" dur="1" fill="hold">
                                          <p:stCondLst>
                                            <p:cond delay="499"/>
                                          </p:stCondLst>
                                        </p:cTn>
                                        <p:tgtEl>
                                          <p:spTgt spid="109"/>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111"/>
                                        </p:tgtEl>
                                      </p:cBhvr>
                                    </p:animEffect>
                                    <p:set>
                                      <p:cBhvr>
                                        <p:cTn id="126" dur="1" fill="hold">
                                          <p:stCondLst>
                                            <p:cond delay="499"/>
                                          </p:stCondLst>
                                        </p:cTn>
                                        <p:tgtEl>
                                          <p:spTgt spid="111"/>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124"/>
                                        </p:tgtEl>
                                        <p:attrNameLst>
                                          <p:attrName>style.visibility</p:attrName>
                                        </p:attrNameLst>
                                      </p:cBhvr>
                                      <p:to>
                                        <p:strVal val="visible"/>
                                      </p:to>
                                    </p:set>
                                    <p:animEffect transition="in" filter="fade">
                                      <p:cBhvr>
                                        <p:cTn id="131" dur="500"/>
                                        <p:tgtEl>
                                          <p:spTgt spid="124"/>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500"/>
                                        <p:tgtEl>
                                          <p:spTgt spid="38"/>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209"/>
                                        </p:tgtEl>
                                        <p:attrNameLst>
                                          <p:attrName>style.visibility</p:attrName>
                                        </p:attrNameLst>
                                      </p:cBhvr>
                                      <p:to>
                                        <p:strVal val="visible"/>
                                      </p:to>
                                    </p:set>
                                    <p:animEffect transition="in" filter="fade">
                                      <p:cBhvr>
                                        <p:cTn id="141" dur="500"/>
                                        <p:tgtEl>
                                          <p:spTgt spid="209"/>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5"/>
                                        </p:tgtEl>
                                        <p:attrNameLst>
                                          <p:attrName>style.visibility</p:attrName>
                                        </p:attrNameLst>
                                      </p:cBhvr>
                                      <p:to>
                                        <p:strVal val="visible"/>
                                      </p:to>
                                    </p:set>
                                    <p:animEffect transition="in" filter="fade">
                                      <p:cBhvr>
                                        <p:cTn id="144" dur="500"/>
                                        <p:tgtEl>
                                          <p:spTgt spid="5"/>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xit" presetSubtype="0" fill="hold" grpId="1" nodeType="clickEffect">
                                  <p:stCondLst>
                                    <p:cond delay="0"/>
                                  </p:stCondLst>
                                  <p:childTnLst>
                                    <p:animEffect transition="out" filter="fade">
                                      <p:cBhvr>
                                        <p:cTn id="148" dur="500"/>
                                        <p:tgtEl>
                                          <p:spTgt spid="110"/>
                                        </p:tgtEl>
                                      </p:cBhvr>
                                    </p:animEffect>
                                    <p:set>
                                      <p:cBhvr>
                                        <p:cTn id="149" dur="1" fill="hold">
                                          <p:stCondLst>
                                            <p:cond delay="499"/>
                                          </p:stCondLst>
                                        </p:cTn>
                                        <p:tgtEl>
                                          <p:spTgt spid="110"/>
                                        </p:tgtEl>
                                        <p:attrNameLst>
                                          <p:attrName>style.visibility</p:attrName>
                                        </p:attrNameLst>
                                      </p:cBhvr>
                                      <p:to>
                                        <p:strVal val="hidden"/>
                                      </p:to>
                                    </p:set>
                                  </p:childTnLst>
                                </p:cTn>
                              </p:par>
                              <p:par>
                                <p:cTn id="150" presetID="10" presetClass="entr" presetSubtype="0" fill="hold" grpId="0" nodeType="withEffect">
                                  <p:stCondLst>
                                    <p:cond delay="0"/>
                                  </p:stCondLst>
                                  <p:childTnLst>
                                    <p:set>
                                      <p:cBhvr>
                                        <p:cTn id="151" dur="1" fill="hold">
                                          <p:stCondLst>
                                            <p:cond delay="0"/>
                                          </p:stCondLst>
                                        </p:cTn>
                                        <p:tgtEl>
                                          <p:spTgt spid="207"/>
                                        </p:tgtEl>
                                        <p:attrNameLst>
                                          <p:attrName>style.visibility</p:attrName>
                                        </p:attrNameLst>
                                      </p:cBhvr>
                                      <p:to>
                                        <p:strVal val="visible"/>
                                      </p:to>
                                    </p:set>
                                    <p:animEffect transition="in" filter="fade">
                                      <p:cBhvr>
                                        <p:cTn id="152" dur="500"/>
                                        <p:tgtEl>
                                          <p:spTgt spid="207"/>
                                        </p:tgtEl>
                                      </p:cBhvr>
                                    </p:animEffect>
                                  </p:childTnLst>
                                </p:cTn>
                              </p:par>
                              <p:par>
                                <p:cTn id="153" presetID="10" presetClass="exit" presetSubtype="0" fill="hold" grpId="1" nodeType="withEffect">
                                  <p:stCondLst>
                                    <p:cond delay="0"/>
                                  </p:stCondLst>
                                  <p:childTnLst>
                                    <p:animEffect transition="out" filter="fade">
                                      <p:cBhvr>
                                        <p:cTn id="154" dur="500"/>
                                        <p:tgtEl>
                                          <p:spTgt spid="38"/>
                                        </p:tgtEl>
                                      </p:cBhvr>
                                    </p:animEffect>
                                    <p:set>
                                      <p:cBhvr>
                                        <p:cTn id="155" dur="1" fill="hold">
                                          <p:stCondLst>
                                            <p:cond delay="499"/>
                                          </p:stCondLst>
                                        </p:cTn>
                                        <p:tgtEl>
                                          <p:spTgt spid="38"/>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10" presetClass="exit" presetSubtype="0" fill="hold" grpId="1" nodeType="clickEffect">
                                  <p:stCondLst>
                                    <p:cond delay="0"/>
                                  </p:stCondLst>
                                  <p:childTnLst>
                                    <p:animEffect transition="out" filter="fade">
                                      <p:cBhvr>
                                        <p:cTn id="159" dur="500"/>
                                        <p:tgtEl>
                                          <p:spTgt spid="135"/>
                                        </p:tgtEl>
                                      </p:cBhvr>
                                    </p:animEffect>
                                    <p:set>
                                      <p:cBhvr>
                                        <p:cTn id="160" dur="1" fill="hold">
                                          <p:stCondLst>
                                            <p:cond delay="499"/>
                                          </p:stCondLst>
                                        </p:cTn>
                                        <p:tgtEl>
                                          <p:spTgt spid="135"/>
                                        </p:tgtEl>
                                        <p:attrNameLst>
                                          <p:attrName>style.visibility</p:attrName>
                                        </p:attrNameLst>
                                      </p:cBhvr>
                                      <p:to>
                                        <p:strVal val="hidden"/>
                                      </p:to>
                                    </p:set>
                                  </p:childTnLst>
                                </p:cTn>
                              </p:par>
                              <p:par>
                                <p:cTn id="161" presetID="10" presetClass="exit" presetSubtype="0" fill="hold" nodeType="withEffect">
                                  <p:stCondLst>
                                    <p:cond delay="0"/>
                                  </p:stCondLst>
                                  <p:childTnLst>
                                    <p:animEffect transition="out" filter="fade">
                                      <p:cBhvr>
                                        <p:cTn id="162" dur="500"/>
                                        <p:tgtEl>
                                          <p:spTgt spid="125"/>
                                        </p:tgtEl>
                                      </p:cBhvr>
                                    </p:animEffect>
                                    <p:set>
                                      <p:cBhvr>
                                        <p:cTn id="163" dur="1" fill="hold">
                                          <p:stCondLst>
                                            <p:cond delay="499"/>
                                          </p:stCondLst>
                                        </p:cTn>
                                        <p:tgtEl>
                                          <p:spTgt spid="125"/>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209"/>
                                        </p:tgtEl>
                                      </p:cBhvr>
                                    </p:animEffect>
                                    <p:set>
                                      <p:cBhvr>
                                        <p:cTn id="166" dur="1" fill="hold">
                                          <p:stCondLst>
                                            <p:cond delay="499"/>
                                          </p:stCondLst>
                                        </p:cTn>
                                        <p:tgtEl>
                                          <p:spTgt spid="209"/>
                                        </p:tgtEl>
                                        <p:attrNameLst>
                                          <p:attrName>style.visibility</p:attrName>
                                        </p:attrNameLst>
                                      </p:cBhvr>
                                      <p:to>
                                        <p:strVal val="hidden"/>
                                      </p:to>
                                    </p:set>
                                  </p:childTnLst>
                                </p:cTn>
                              </p:par>
                              <p:par>
                                <p:cTn id="167" presetID="10" presetClass="entr" presetSubtype="0" fill="hold" nodeType="withEffect">
                                  <p:stCondLst>
                                    <p:cond delay="0"/>
                                  </p:stCondLst>
                                  <p:childTnLst>
                                    <p:set>
                                      <p:cBhvr>
                                        <p:cTn id="168" dur="1" fill="hold">
                                          <p:stCondLst>
                                            <p:cond delay="0"/>
                                          </p:stCondLst>
                                        </p:cTn>
                                        <p:tgtEl>
                                          <p:spTgt spid="210"/>
                                        </p:tgtEl>
                                        <p:attrNameLst>
                                          <p:attrName>style.visibility</p:attrName>
                                        </p:attrNameLst>
                                      </p:cBhvr>
                                      <p:to>
                                        <p:strVal val="visible"/>
                                      </p:to>
                                    </p:set>
                                    <p:animEffect transition="in" filter="fade">
                                      <p:cBhvr>
                                        <p:cTn id="169" dur="500"/>
                                        <p:tgtEl>
                                          <p:spTgt spid="210"/>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208"/>
                                        </p:tgtEl>
                                        <p:attrNameLst>
                                          <p:attrName>style.visibility</p:attrName>
                                        </p:attrNameLst>
                                      </p:cBhvr>
                                      <p:to>
                                        <p:strVal val="visible"/>
                                      </p:to>
                                    </p:set>
                                    <p:animEffect transition="in" filter="fade">
                                      <p:cBhvr>
                                        <p:cTn id="172" dur="500"/>
                                        <p:tgtEl>
                                          <p:spTgt spid="208"/>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xit" presetSubtype="0" fill="hold" grpId="1" nodeType="clickEffect">
                                  <p:stCondLst>
                                    <p:cond delay="0"/>
                                  </p:stCondLst>
                                  <p:childTnLst>
                                    <p:animEffect transition="out" filter="fade">
                                      <p:cBhvr>
                                        <p:cTn id="176" dur="500"/>
                                        <p:tgtEl>
                                          <p:spTgt spid="136"/>
                                        </p:tgtEl>
                                      </p:cBhvr>
                                    </p:animEffect>
                                    <p:set>
                                      <p:cBhvr>
                                        <p:cTn id="177" dur="1" fill="hold">
                                          <p:stCondLst>
                                            <p:cond delay="499"/>
                                          </p:stCondLst>
                                        </p:cTn>
                                        <p:tgtEl>
                                          <p:spTgt spid="136"/>
                                        </p:tgtEl>
                                        <p:attrNameLst>
                                          <p:attrName>style.visibility</p:attrName>
                                        </p:attrNameLst>
                                      </p:cBhvr>
                                      <p:to>
                                        <p:strVal val="hidden"/>
                                      </p:to>
                                    </p:set>
                                  </p:childTnLst>
                                </p:cTn>
                              </p:par>
                              <p:par>
                                <p:cTn id="178" presetID="10" presetClass="exit" presetSubtype="0" fill="hold" nodeType="withEffect">
                                  <p:stCondLst>
                                    <p:cond delay="0"/>
                                  </p:stCondLst>
                                  <p:childTnLst>
                                    <p:animEffect transition="out" filter="fade">
                                      <p:cBhvr>
                                        <p:cTn id="179" dur="500"/>
                                        <p:tgtEl>
                                          <p:spTgt spid="128"/>
                                        </p:tgtEl>
                                      </p:cBhvr>
                                    </p:animEffect>
                                    <p:set>
                                      <p:cBhvr>
                                        <p:cTn id="180" dur="1" fill="hold">
                                          <p:stCondLst>
                                            <p:cond delay="499"/>
                                          </p:stCondLst>
                                        </p:cTn>
                                        <p:tgtEl>
                                          <p:spTgt spid="128"/>
                                        </p:tgtEl>
                                        <p:attrNameLst>
                                          <p:attrName>style.visibility</p:attrName>
                                        </p:attrNameLst>
                                      </p:cBhvr>
                                      <p:to>
                                        <p:strVal val="hidden"/>
                                      </p:to>
                                    </p:set>
                                  </p:childTnLst>
                                </p:cTn>
                              </p:par>
                              <p:par>
                                <p:cTn id="181" presetID="10" presetClass="entr" presetSubtype="0"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Effect transition="in" filter="fade">
                                      <p:cBhvr>
                                        <p:cTn id="183" dur="500"/>
                                        <p:tgtEl>
                                          <p:spTgt spid="230"/>
                                        </p:tgtEl>
                                      </p:cBhvr>
                                    </p:animEffect>
                                  </p:childTnLst>
                                </p:cTn>
                              </p:par>
                              <p:par>
                                <p:cTn id="184" presetID="10" presetClass="entr" presetSubtype="0" fill="hold" nodeType="withEffect">
                                  <p:stCondLst>
                                    <p:cond delay="0"/>
                                  </p:stCondLst>
                                  <p:childTnLst>
                                    <p:set>
                                      <p:cBhvr>
                                        <p:cTn id="185" dur="1" fill="hold">
                                          <p:stCondLst>
                                            <p:cond delay="0"/>
                                          </p:stCondLst>
                                        </p:cTn>
                                        <p:tgtEl>
                                          <p:spTgt spid="214"/>
                                        </p:tgtEl>
                                        <p:attrNameLst>
                                          <p:attrName>style.visibility</p:attrName>
                                        </p:attrNameLst>
                                      </p:cBhvr>
                                      <p:to>
                                        <p:strVal val="visible"/>
                                      </p:to>
                                    </p:set>
                                    <p:animEffect transition="in" filter="fade">
                                      <p:cBhvr>
                                        <p:cTn id="186" dur="500"/>
                                        <p:tgtEl>
                                          <p:spTgt spid="214"/>
                                        </p:tgtEl>
                                      </p:cBhvr>
                                    </p:animEffect>
                                  </p:childTnLst>
                                </p:cTn>
                              </p:par>
                              <p:par>
                                <p:cTn id="187" presetID="10" presetClass="exit" presetSubtype="0" fill="hold" grpId="1" nodeType="withEffect">
                                  <p:stCondLst>
                                    <p:cond delay="0"/>
                                  </p:stCondLst>
                                  <p:childTnLst>
                                    <p:animEffect transition="out" filter="fade">
                                      <p:cBhvr>
                                        <p:cTn id="188" dur="500"/>
                                        <p:tgtEl>
                                          <p:spTgt spid="5"/>
                                        </p:tgtEl>
                                      </p:cBhvr>
                                    </p:animEffect>
                                    <p:set>
                                      <p:cBhvr>
                                        <p:cTn id="189" dur="1" fill="hold">
                                          <p:stCondLst>
                                            <p:cond delay="499"/>
                                          </p:stCondLst>
                                        </p:cTn>
                                        <p:tgtEl>
                                          <p:spTgt spid="5"/>
                                        </p:tgtEl>
                                        <p:attrNameLst>
                                          <p:attrName>style.visibility</p:attrName>
                                        </p:attrNameLst>
                                      </p:cBhvr>
                                      <p:to>
                                        <p:strVal val="hidden"/>
                                      </p:to>
                                    </p:set>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grpId="0" nodeType="clickEffect">
                                  <p:stCondLst>
                                    <p:cond delay="0"/>
                                  </p:stCondLst>
                                  <p:childTnLst>
                                    <p:set>
                                      <p:cBhvr>
                                        <p:cTn id="193" dur="1" fill="hold">
                                          <p:stCondLst>
                                            <p:cond delay="0"/>
                                          </p:stCondLst>
                                        </p:cTn>
                                        <p:tgtEl>
                                          <p:spTgt spid="59"/>
                                        </p:tgtEl>
                                        <p:attrNameLst>
                                          <p:attrName>style.visibility</p:attrName>
                                        </p:attrNameLst>
                                      </p:cBhvr>
                                      <p:to>
                                        <p:strVal val="visible"/>
                                      </p:to>
                                    </p:set>
                                    <p:animEffect transition="in" filter="fade">
                                      <p:cBhvr>
                                        <p:cTn id="194" dur="500"/>
                                        <p:tgtEl>
                                          <p:spTgt spid="59"/>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60"/>
                                        </p:tgtEl>
                                        <p:attrNameLst>
                                          <p:attrName>style.visibility</p:attrName>
                                        </p:attrNameLst>
                                      </p:cBhvr>
                                      <p:to>
                                        <p:strVal val="visible"/>
                                      </p:to>
                                    </p:set>
                                    <p:animEffect transition="in" filter="fade">
                                      <p:cBhvr>
                                        <p:cTn id="197" dur="500"/>
                                        <p:tgtEl>
                                          <p:spTgt spid="60"/>
                                        </p:tgtEl>
                                      </p:cBhvr>
                                    </p:animEffect>
                                  </p:childTnLst>
                                </p:cTn>
                              </p:par>
                              <p:par>
                                <p:cTn id="198" presetID="10" presetClass="exit" presetSubtype="0" fill="hold" grpId="1" nodeType="withEffect">
                                  <p:stCondLst>
                                    <p:cond delay="0"/>
                                  </p:stCondLst>
                                  <p:childTnLst>
                                    <p:animEffect transition="out" filter="fade">
                                      <p:cBhvr>
                                        <p:cTn id="199" dur="500"/>
                                        <p:tgtEl>
                                          <p:spTgt spid="57"/>
                                        </p:tgtEl>
                                      </p:cBhvr>
                                    </p:animEffect>
                                    <p:set>
                                      <p:cBhvr>
                                        <p:cTn id="200" dur="1" fill="hold">
                                          <p:stCondLst>
                                            <p:cond delay="499"/>
                                          </p:stCondLst>
                                        </p:cTn>
                                        <p:tgtEl>
                                          <p:spTgt spid="57"/>
                                        </p:tgtEl>
                                        <p:attrNameLst>
                                          <p:attrName>style.visibility</p:attrName>
                                        </p:attrNameLst>
                                      </p:cBhvr>
                                      <p:to>
                                        <p:strVal val="hidden"/>
                                      </p:to>
                                    </p:set>
                                  </p:childTnLst>
                                </p:cTn>
                              </p:par>
                              <p:par>
                                <p:cTn id="201" presetID="10" presetClass="exit" presetSubtype="0" fill="hold" grpId="1" nodeType="withEffect">
                                  <p:stCondLst>
                                    <p:cond delay="0"/>
                                  </p:stCondLst>
                                  <p:childTnLst>
                                    <p:animEffect transition="out" filter="fade">
                                      <p:cBhvr>
                                        <p:cTn id="202" dur="500"/>
                                        <p:tgtEl>
                                          <p:spTgt spid="58"/>
                                        </p:tgtEl>
                                      </p:cBhvr>
                                    </p:animEffect>
                                    <p:set>
                                      <p:cBhvr>
                                        <p:cTn id="203" dur="1" fill="hold">
                                          <p:stCondLst>
                                            <p:cond delay="499"/>
                                          </p:stCondLst>
                                        </p:cTn>
                                        <p:tgtEl>
                                          <p:spTgt spid="58"/>
                                        </p:tgtEl>
                                        <p:attrNameLst>
                                          <p:attrName>style.visibility</p:attrName>
                                        </p:attrNameLst>
                                      </p:cBhvr>
                                      <p:to>
                                        <p:strVal val="hidden"/>
                                      </p:to>
                                    </p:set>
                                  </p:childTnLst>
                                </p:cTn>
                              </p:par>
                            </p:childTnLst>
                          </p:cTn>
                        </p:par>
                      </p:childTnLst>
                    </p:cTn>
                  </p:par>
                  <p:par>
                    <p:cTn id="204" fill="hold">
                      <p:stCondLst>
                        <p:cond delay="indefinite"/>
                      </p:stCondLst>
                      <p:childTnLst>
                        <p:par>
                          <p:cTn id="205" fill="hold">
                            <p:stCondLst>
                              <p:cond delay="0"/>
                            </p:stCondLst>
                            <p:childTnLst>
                              <p:par>
                                <p:cTn id="206" presetID="10" presetClass="entr" presetSubtype="0" fill="hold" grpId="0" nodeType="clickEffect">
                                  <p:stCondLst>
                                    <p:cond delay="0"/>
                                  </p:stCondLst>
                                  <p:childTnLst>
                                    <p:set>
                                      <p:cBhvr>
                                        <p:cTn id="207" dur="1" fill="hold">
                                          <p:stCondLst>
                                            <p:cond delay="0"/>
                                          </p:stCondLst>
                                        </p:cTn>
                                        <p:tgtEl>
                                          <p:spTgt spid="231"/>
                                        </p:tgtEl>
                                        <p:attrNameLst>
                                          <p:attrName>style.visibility</p:attrName>
                                        </p:attrNameLst>
                                      </p:cBhvr>
                                      <p:to>
                                        <p:strVal val="visible"/>
                                      </p:to>
                                    </p:set>
                                    <p:animEffect transition="in" filter="fade">
                                      <p:cBhvr>
                                        <p:cTn id="208" dur="500"/>
                                        <p:tgtEl>
                                          <p:spTgt spid="231"/>
                                        </p:tgtEl>
                                      </p:cBhvr>
                                    </p:animEffect>
                                  </p:childTnLst>
                                </p:cTn>
                              </p:par>
                            </p:childTnLst>
                          </p:cTn>
                        </p:par>
                      </p:childTnLst>
                    </p:cTn>
                  </p:par>
                  <p:par>
                    <p:cTn id="209" fill="hold">
                      <p:stCondLst>
                        <p:cond delay="indefinite"/>
                      </p:stCondLst>
                      <p:childTnLst>
                        <p:par>
                          <p:cTn id="210" fill="hold">
                            <p:stCondLst>
                              <p:cond delay="0"/>
                            </p:stCondLst>
                            <p:childTnLst>
                              <p:par>
                                <p:cTn id="211" presetID="10" presetClass="entr" presetSubtype="0" fill="hold" nodeType="clickEffect">
                                  <p:stCondLst>
                                    <p:cond delay="0"/>
                                  </p:stCondLst>
                                  <p:childTnLst>
                                    <p:set>
                                      <p:cBhvr>
                                        <p:cTn id="212" dur="1" fill="hold">
                                          <p:stCondLst>
                                            <p:cond delay="0"/>
                                          </p:stCondLst>
                                        </p:cTn>
                                        <p:tgtEl>
                                          <p:spTgt spid="234"/>
                                        </p:tgtEl>
                                        <p:attrNameLst>
                                          <p:attrName>style.visibility</p:attrName>
                                        </p:attrNameLst>
                                      </p:cBhvr>
                                      <p:to>
                                        <p:strVal val="visible"/>
                                      </p:to>
                                    </p:set>
                                    <p:animEffect transition="in" filter="fade">
                                      <p:cBhvr>
                                        <p:cTn id="213" dur="500"/>
                                        <p:tgtEl>
                                          <p:spTgt spid="234"/>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235"/>
                                        </p:tgtEl>
                                        <p:attrNameLst>
                                          <p:attrName>style.visibility</p:attrName>
                                        </p:attrNameLst>
                                      </p:cBhvr>
                                      <p:to>
                                        <p:strVal val="visible"/>
                                      </p:to>
                                    </p:set>
                                    <p:animEffect transition="in" filter="fade">
                                      <p:cBhvr>
                                        <p:cTn id="216" dur="500"/>
                                        <p:tgtEl>
                                          <p:spTgt spid="235"/>
                                        </p:tgtEl>
                                      </p:cBhvr>
                                    </p:animEffect>
                                  </p:childTnLst>
                                </p:cTn>
                              </p:par>
                              <p:par>
                                <p:cTn id="217" presetID="10" presetClass="entr" presetSubtype="0" fill="hold" nodeType="withEffect">
                                  <p:stCondLst>
                                    <p:cond delay="0"/>
                                  </p:stCondLst>
                                  <p:childTnLst>
                                    <p:set>
                                      <p:cBhvr>
                                        <p:cTn id="218" dur="1" fill="hold">
                                          <p:stCondLst>
                                            <p:cond delay="0"/>
                                          </p:stCondLst>
                                        </p:cTn>
                                        <p:tgtEl>
                                          <p:spTgt spid="233"/>
                                        </p:tgtEl>
                                        <p:attrNameLst>
                                          <p:attrName>style.visibility</p:attrName>
                                        </p:attrNameLst>
                                      </p:cBhvr>
                                      <p:to>
                                        <p:strVal val="visible"/>
                                      </p:to>
                                    </p:set>
                                    <p:animEffect transition="in" filter="fade">
                                      <p:cBhvr>
                                        <p:cTn id="219" dur="500"/>
                                        <p:tgtEl>
                                          <p:spTgt spid="233"/>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236"/>
                                        </p:tgtEl>
                                        <p:attrNameLst>
                                          <p:attrName>style.visibility</p:attrName>
                                        </p:attrNameLst>
                                      </p:cBhvr>
                                      <p:to>
                                        <p:strVal val="visible"/>
                                      </p:to>
                                    </p:set>
                                    <p:animEffect transition="in" filter="fade">
                                      <p:cBhvr>
                                        <p:cTn id="222" dur="500"/>
                                        <p:tgtEl>
                                          <p:spTgt spid="236"/>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61"/>
                                        </p:tgtEl>
                                        <p:attrNameLst>
                                          <p:attrName>style.visibility</p:attrName>
                                        </p:attrNameLst>
                                      </p:cBhvr>
                                      <p:to>
                                        <p:strVal val="visible"/>
                                      </p:to>
                                    </p:set>
                                    <p:animEffect transition="in" filter="fade">
                                      <p:cBhvr>
                                        <p:cTn id="225" dur="500"/>
                                        <p:tgtEl>
                                          <p:spTgt spid="61"/>
                                        </p:tgtEl>
                                      </p:cBhvr>
                                    </p:animEffect>
                                  </p:childTnLst>
                                </p:cTn>
                              </p:par>
                              <p:par>
                                <p:cTn id="226" presetID="10" presetClass="exit" presetSubtype="0" fill="hold" grpId="1" nodeType="withEffect">
                                  <p:stCondLst>
                                    <p:cond delay="0"/>
                                  </p:stCondLst>
                                  <p:childTnLst>
                                    <p:animEffect transition="out" filter="fade">
                                      <p:cBhvr>
                                        <p:cTn id="227" dur="500"/>
                                        <p:tgtEl>
                                          <p:spTgt spid="22"/>
                                        </p:tgtEl>
                                      </p:cBhvr>
                                    </p:animEffect>
                                    <p:set>
                                      <p:cBhvr>
                                        <p:cTn id="228" dur="1" fill="hold">
                                          <p:stCondLst>
                                            <p:cond delay="499"/>
                                          </p:stCondLst>
                                        </p:cTn>
                                        <p:tgtEl>
                                          <p:spTgt spid="22"/>
                                        </p:tgtEl>
                                        <p:attrNameLst>
                                          <p:attrName>style.visibility</p:attrName>
                                        </p:attrNameLst>
                                      </p:cBhvr>
                                      <p:to>
                                        <p:strVal val="hidden"/>
                                      </p:to>
                                    </p:set>
                                  </p:childTnLst>
                                </p:cTn>
                              </p:par>
                            </p:childTnLst>
                          </p:cTn>
                        </p:par>
                      </p:childTnLst>
                    </p:cTn>
                  </p:par>
                  <p:par>
                    <p:cTn id="229" fill="hold">
                      <p:stCondLst>
                        <p:cond delay="indefinite"/>
                      </p:stCondLst>
                      <p:childTnLst>
                        <p:par>
                          <p:cTn id="230" fill="hold">
                            <p:stCondLst>
                              <p:cond delay="0"/>
                            </p:stCondLst>
                            <p:childTnLst>
                              <p:par>
                                <p:cTn id="231" presetID="10" presetClass="exit" presetSubtype="0" fill="hold" grpId="1" nodeType="clickEffect">
                                  <p:stCondLst>
                                    <p:cond delay="0"/>
                                  </p:stCondLst>
                                  <p:childTnLst>
                                    <p:animEffect transition="out" filter="fade">
                                      <p:cBhvr>
                                        <p:cTn id="232" dur="500"/>
                                        <p:tgtEl>
                                          <p:spTgt spid="131"/>
                                        </p:tgtEl>
                                      </p:cBhvr>
                                    </p:animEffect>
                                    <p:set>
                                      <p:cBhvr>
                                        <p:cTn id="233" dur="1" fill="hold">
                                          <p:stCondLst>
                                            <p:cond delay="499"/>
                                          </p:stCondLst>
                                        </p:cTn>
                                        <p:tgtEl>
                                          <p:spTgt spid="131"/>
                                        </p:tgtEl>
                                        <p:attrNameLst>
                                          <p:attrName>style.visibility</p:attrName>
                                        </p:attrNameLst>
                                      </p:cBhvr>
                                      <p:to>
                                        <p:strVal val="hidden"/>
                                      </p:to>
                                    </p:set>
                                  </p:childTnLst>
                                </p:cTn>
                              </p:par>
                              <p:par>
                                <p:cTn id="234" presetID="10" presetClass="exit" presetSubtype="0" fill="hold" grpId="1" nodeType="withEffect">
                                  <p:stCondLst>
                                    <p:cond delay="0"/>
                                  </p:stCondLst>
                                  <p:childTnLst>
                                    <p:animEffect transition="out" filter="fade">
                                      <p:cBhvr>
                                        <p:cTn id="235" dur="500"/>
                                        <p:tgtEl>
                                          <p:spTgt spid="230"/>
                                        </p:tgtEl>
                                      </p:cBhvr>
                                    </p:animEffect>
                                    <p:set>
                                      <p:cBhvr>
                                        <p:cTn id="236" dur="1" fill="hold">
                                          <p:stCondLst>
                                            <p:cond delay="499"/>
                                          </p:stCondLst>
                                        </p:cTn>
                                        <p:tgtEl>
                                          <p:spTgt spid="230"/>
                                        </p:tgtEl>
                                        <p:attrNameLst>
                                          <p:attrName>style.visibility</p:attrName>
                                        </p:attrNameLst>
                                      </p:cBhvr>
                                      <p:to>
                                        <p:strVal val="hidden"/>
                                      </p:to>
                                    </p:set>
                                  </p:childTnLst>
                                </p:cTn>
                              </p:par>
                              <p:par>
                                <p:cTn id="237" presetID="10" presetClass="exit" presetSubtype="0" fill="hold" nodeType="withEffect">
                                  <p:stCondLst>
                                    <p:cond delay="0"/>
                                  </p:stCondLst>
                                  <p:childTnLst>
                                    <p:animEffect transition="out" filter="fade">
                                      <p:cBhvr>
                                        <p:cTn id="238" dur="500"/>
                                        <p:tgtEl>
                                          <p:spTgt spid="214"/>
                                        </p:tgtEl>
                                      </p:cBhvr>
                                    </p:animEffect>
                                    <p:set>
                                      <p:cBhvr>
                                        <p:cTn id="239" dur="1" fill="hold">
                                          <p:stCondLst>
                                            <p:cond delay="499"/>
                                          </p:stCondLst>
                                        </p:cTn>
                                        <p:tgtEl>
                                          <p:spTgt spid="214"/>
                                        </p:tgtEl>
                                        <p:attrNameLst>
                                          <p:attrName>style.visibility</p:attrName>
                                        </p:attrNameLst>
                                      </p:cBhvr>
                                      <p:to>
                                        <p:strVal val="hidden"/>
                                      </p:to>
                                    </p:set>
                                  </p:childTnLst>
                                </p:cTn>
                              </p:par>
                              <p:par>
                                <p:cTn id="240" presetID="42" presetClass="path" presetSubtype="0" accel="50000" decel="50000" fill="hold" grpId="2" nodeType="withEffect">
                                  <p:stCondLst>
                                    <p:cond delay="0"/>
                                  </p:stCondLst>
                                  <p:childTnLst>
                                    <p:animMotion origin="layout" path="M -0.15156 -0.00124 L 4.16667E-6 -3.08642E-6 " pathEditMode="relative" rAng="0" ptsTypes="AA">
                                      <p:cBhvr>
                                        <p:cTn id="241" dur="2000" fill="hold"/>
                                        <p:tgtEl>
                                          <p:spTgt spid="134"/>
                                        </p:tgtEl>
                                        <p:attrNameLst>
                                          <p:attrName>ppt_x</p:attrName>
                                          <p:attrName>ppt_y</p:attrName>
                                        </p:attrNameLst>
                                      </p:cBhvr>
                                      <p:rCtr x="7535"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36" grpId="1"/>
      <p:bldP spid="230" grpId="0"/>
      <p:bldP spid="230" grpId="1"/>
      <p:bldP spid="109" grpId="0" animBg="1"/>
      <p:bldP spid="109" grpId="1" animBg="1"/>
      <p:bldP spid="110" grpId="0" animBg="1"/>
      <p:bldP spid="110" grpId="1" animBg="1"/>
      <p:bldP spid="111" grpId="0" animBg="1"/>
      <p:bldP spid="111" grpId="1" animBg="1"/>
      <p:bldP spid="123" grpId="0"/>
      <p:bldP spid="124" grpId="0"/>
      <p:bldP spid="131" grpId="0" animBg="1"/>
      <p:bldP spid="131" grpId="1" animBg="1"/>
      <p:bldP spid="132" grpId="0"/>
      <p:bldP spid="133" grpId="0"/>
      <p:bldP spid="134" grpId="0"/>
      <p:bldP spid="134" grpId="1"/>
      <p:bldP spid="134" grpId="2"/>
      <p:bldP spid="135" grpId="0"/>
      <p:bldP spid="135" grpId="1"/>
      <p:bldP spid="137" grpId="0"/>
      <p:bldP spid="22" grpId="0" animBg="1"/>
      <p:bldP spid="22" grpId="1" animBg="1"/>
      <p:bldP spid="149" grpId="0"/>
      <p:bldP spid="150" grpId="0"/>
      <p:bldP spid="151" grpId="0"/>
      <p:bldP spid="152" grpId="0"/>
      <p:bldP spid="157" grpId="0"/>
      <p:bldP spid="207" grpId="0" animBg="1"/>
      <p:bldP spid="208" grpId="0"/>
      <p:bldP spid="38" grpId="0" animBg="1"/>
      <p:bldP spid="38" grpId="1" animBg="1"/>
      <p:bldP spid="209" grpId="0" animBg="1"/>
      <p:bldP spid="209" grpId="1" animBg="1"/>
      <p:bldP spid="217" grpId="0"/>
      <p:bldP spid="218" grpId="0"/>
      <p:bldP spid="223" grpId="0"/>
      <p:bldP spid="231" grpId="0"/>
      <p:bldP spid="232" grpId="0"/>
      <p:bldP spid="235" grpId="0"/>
      <p:bldP spid="236" grpId="0"/>
      <p:bldP spid="57" grpId="0" animBg="1"/>
      <p:bldP spid="57" grpId="1" animBg="1"/>
      <p:bldP spid="58" grpId="0" animBg="1"/>
      <p:bldP spid="58" grpId="1" animBg="1"/>
      <p:bldP spid="59" grpId="0" animBg="1"/>
      <p:bldP spid="60" grpId="0" animBg="1"/>
      <p:bldP spid="61" grpId="0" animBg="1"/>
      <p:bldP spid="5" grpId="0"/>
      <p:bldP spid="5"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797"/>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6168894" y="0"/>
            <a:ext cx="2975106" cy="5145470"/>
          </a:xfrm>
          <a:prstGeom prst="rect">
            <a:avLst/>
          </a:prstGeom>
        </p:spPr>
      </p:pic>
      <p:pic>
        <p:nvPicPr>
          <p:cNvPr id="8" name="Imagen 7"/>
          <p:cNvPicPr>
            <a:picLocks noChangeAspect="1"/>
          </p:cNvPicPr>
          <p:nvPr/>
        </p:nvPicPr>
        <p:blipFill>
          <a:blip r:embed="rId4">
            <a:clrChange>
              <a:clrFrom>
                <a:srgbClr val="FFFFFF"/>
              </a:clrFrom>
              <a:clrTo>
                <a:srgbClr val="FFFFFF">
                  <a:alpha val="0"/>
                </a:srgbClr>
              </a:clrTo>
            </a:clrChange>
          </a:blip>
          <a:stretch>
            <a:fillRect/>
          </a:stretch>
        </p:blipFill>
        <p:spPr>
          <a:xfrm>
            <a:off x="7069990" y="4731710"/>
            <a:ext cx="2074010" cy="302561"/>
          </a:xfrm>
          <a:prstGeom prst="rect">
            <a:avLst/>
          </a:prstGeom>
        </p:spPr>
      </p:pic>
      <p:sp>
        <p:nvSpPr>
          <p:cNvPr id="5" name="Google Shape;79;p14">
            <a:extLst>
              <a:ext uri="{FF2B5EF4-FFF2-40B4-BE49-F238E27FC236}">
                <a16:creationId xmlns:a16="http://schemas.microsoft.com/office/drawing/2014/main" id="{52E0FAB6-F470-844B-9BEC-9DCC48AA9AE8}"/>
              </a:ext>
            </a:extLst>
          </p:cNvPr>
          <p:cNvSpPr txBox="1"/>
          <p:nvPr/>
        </p:nvSpPr>
        <p:spPr>
          <a:xfrm>
            <a:off x="368632" y="257699"/>
            <a:ext cx="7945403" cy="300938"/>
          </a:xfrm>
          <a:prstGeom prst="rect">
            <a:avLst/>
          </a:prstGeom>
          <a:noFill/>
          <a:ln>
            <a:noFill/>
          </a:ln>
        </p:spPr>
        <p:txBody>
          <a:bodyPr spcFirstLastPara="1" wrap="square" lIns="0" tIns="0" rIns="68569" bIns="0" anchor="ctr" anchorCtr="0">
            <a:noAutofit/>
          </a:bodyPr>
          <a:lstStyle/>
          <a:p>
            <a:r>
              <a:rPr lang="es-CL" sz="2500" b="1" dirty="0">
                <a:solidFill>
                  <a:schemeClr val="accent1">
                    <a:lumMod val="50000"/>
                  </a:schemeClr>
                </a:solidFill>
                <a:latin typeface="Garamond" panose="02020404030301010803" pitchFamily="18" charset="0"/>
                <a:cs typeface="Poppins SemiBold"/>
              </a:rPr>
              <a:t>Cambios de curvas locales y remuneración colaterales.</a:t>
            </a:r>
            <a:endParaRPr lang="es-CL" sz="2500" b="1" dirty="0">
              <a:solidFill>
                <a:schemeClr val="accent1">
                  <a:lumMod val="50000"/>
                </a:schemeClr>
              </a:solidFill>
              <a:latin typeface="Garamond" panose="02020404030301010803" pitchFamily="18" charset="0"/>
              <a:cs typeface="Poppins SemiBold"/>
              <a:sym typeface="Raleway"/>
            </a:endParaRPr>
          </a:p>
        </p:txBody>
      </p:sp>
      <p:grpSp>
        <p:nvGrpSpPr>
          <p:cNvPr id="780" name="Grupo 779"/>
          <p:cNvGrpSpPr/>
          <p:nvPr/>
        </p:nvGrpSpPr>
        <p:grpSpPr>
          <a:xfrm>
            <a:off x="2417563" y="1742664"/>
            <a:ext cx="5507275" cy="903556"/>
            <a:chOff x="2417563" y="1742664"/>
            <a:chExt cx="5507275" cy="903556"/>
          </a:xfrm>
        </p:grpSpPr>
        <p:sp>
          <p:nvSpPr>
            <p:cNvPr id="4" name="CuadroTexto 3"/>
            <p:cNvSpPr txBox="1"/>
            <p:nvPr/>
          </p:nvSpPr>
          <p:spPr>
            <a:xfrm>
              <a:off x="2417563" y="1742664"/>
              <a:ext cx="2007971" cy="369332"/>
            </a:xfrm>
            <a:prstGeom prst="rect">
              <a:avLst/>
            </a:prstGeom>
            <a:gradFill flip="none" rotWithShape="1">
              <a:gsLst>
                <a:gs pos="0">
                  <a:schemeClr val="bg2">
                    <a:lumMod val="10000"/>
                    <a:lumOff val="90000"/>
                  </a:schemeClr>
                </a:gs>
                <a:gs pos="48000">
                  <a:schemeClr val="tx1">
                    <a:lumMod val="10000"/>
                    <a:lumOff val="90000"/>
                  </a:schemeClr>
                </a:gs>
                <a:gs pos="100000">
                  <a:schemeClr val="bg1"/>
                </a:gs>
              </a:gsLst>
              <a:lin ang="0" scaled="1"/>
              <a:tileRect/>
            </a:gradFill>
            <a:ln>
              <a:gradFill flip="none" rotWithShape="1">
                <a:gsLst>
                  <a:gs pos="0">
                    <a:schemeClr val="bg2">
                      <a:lumMod val="90000"/>
                      <a:lumOff val="10000"/>
                    </a:schemeClr>
                  </a:gs>
                  <a:gs pos="48000">
                    <a:schemeClr val="bg2">
                      <a:lumMod val="50000"/>
                      <a:lumOff val="50000"/>
                    </a:schemeClr>
                  </a:gs>
                  <a:gs pos="100000">
                    <a:schemeClr val="bg2">
                      <a:lumMod val="25000"/>
                      <a:lumOff val="75000"/>
                    </a:schemeClr>
                  </a:gs>
                </a:gsLst>
                <a:lin ang="2700000" scaled="1"/>
                <a:tileRect/>
              </a:gradFill>
            </a:ln>
          </p:spPr>
          <p:txBody>
            <a:bodyPr wrap="square" rtlCol="0">
              <a:spAutoFit/>
            </a:bodyPr>
            <a:lstStyle>
              <a:defPPr marR="0" lvl="0" algn="l" rtl="0">
                <a:lnSpc>
                  <a:spcPct val="100000"/>
                </a:lnSpc>
                <a:spcBef>
                  <a:spcPts val="0"/>
                </a:spcBef>
                <a:spcAft>
                  <a:spcPts val="0"/>
                </a:spcAft>
              </a:defPPr>
              <a:lvl1pPr algn="ctr">
                <a:defRPr b="1">
                  <a:solidFill>
                    <a:schemeClr val="bg2">
                      <a:lumMod val="90000"/>
                      <a:lumOff val="10000"/>
                    </a:schemeClr>
                  </a:solidFill>
                  <a:latin typeface="Garamond" panose="02020404030301010803" pitchFamily="18" charset="0"/>
                </a:defRPr>
              </a:lvl1pPr>
            </a:lstStyle>
            <a:p>
              <a:r>
                <a:rPr lang="es-CL" sz="1800" dirty="0"/>
                <a:t>Banco A</a:t>
              </a:r>
              <a:endParaRPr lang="en-US" sz="1800" dirty="0"/>
            </a:p>
          </p:txBody>
        </p:sp>
        <p:sp>
          <p:nvSpPr>
            <p:cNvPr id="9" name="CuadroTexto 8"/>
            <p:cNvSpPr txBox="1"/>
            <p:nvPr/>
          </p:nvSpPr>
          <p:spPr>
            <a:xfrm>
              <a:off x="5916868" y="1742664"/>
              <a:ext cx="2007969" cy="369332"/>
            </a:xfrm>
            <a:prstGeom prst="rect">
              <a:avLst/>
            </a:prstGeom>
            <a:gradFill flip="none" rotWithShape="1">
              <a:gsLst>
                <a:gs pos="0">
                  <a:schemeClr val="bg2">
                    <a:lumMod val="10000"/>
                    <a:lumOff val="90000"/>
                  </a:schemeClr>
                </a:gs>
                <a:gs pos="48000">
                  <a:schemeClr val="tx1">
                    <a:lumMod val="10000"/>
                    <a:lumOff val="90000"/>
                  </a:schemeClr>
                </a:gs>
                <a:gs pos="100000">
                  <a:schemeClr val="bg1"/>
                </a:gs>
              </a:gsLst>
              <a:lin ang="0" scaled="1"/>
              <a:tileRect/>
            </a:gradFill>
            <a:ln>
              <a:gradFill flip="none" rotWithShape="1">
                <a:gsLst>
                  <a:gs pos="0">
                    <a:schemeClr val="bg2">
                      <a:lumMod val="90000"/>
                      <a:lumOff val="10000"/>
                    </a:schemeClr>
                  </a:gs>
                  <a:gs pos="48000">
                    <a:schemeClr val="bg2">
                      <a:lumMod val="50000"/>
                      <a:lumOff val="50000"/>
                    </a:schemeClr>
                  </a:gs>
                  <a:gs pos="100000">
                    <a:schemeClr val="bg2">
                      <a:lumMod val="25000"/>
                      <a:lumOff val="75000"/>
                    </a:schemeClr>
                  </a:gs>
                </a:gsLst>
                <a:lin ang="2700000" scaled="1"/>
                <a:tileRect/>
              </a:gradFill>
            </a:ln>
          </p:spPr>
          <p:txBody>
            <a:bodyPr wrap="square" rtlCol="0">
              <a:spAutoFit/>
            </a:bodyPr>
            <a:lstStyle>
              <a:defPPr marR="0" lvl="0" algn="l" rtl="0">
                <a:lnSpc>
                  <a:spcPct val="100000"/>
                </a:lnSpc>
                <a:spcBef>
                  <a:spcPts val="0"/>
                </a:spcBef>
                <a:spcAft>
                  <a:spcPts val="0"/>
                </a:spcAft>
              </a:defPPr>
              <a:lvl1pPr algn="ctr">
                <a:defRPr b="1">
                  <a:solidFill>
                    <a:schemeClr val="bg2">
                      <a:lumMod val="90000"/>
                      <a:lumOff val="10000"/>
                    </a:schemeClr>
                  </a:solidFill>
                  <a:latin typeface="Garamond" panose="02020404030301010803" pitchFamily="18" charset="0"/>
                </a:defRPr>
              </a:lvl1pPr>
            </a:lstStyle>
            <a:p>
              <a:r>
                <a:rPr lang="es-CL" sz="1800" dirty="0"/>
                <a:t>Banco B</a:t>
              </a:r>
              <a:endParaRPr lang="en-US" sz="1800" dirty="0"/>
            </a:p>
          </p:txBody>
        </p:sp>
        <p:sp>
          <p:nvSpPr>
            <p:cNvPr id="10" name="CuadroTexto 9"/>
            <p:cNvSpPr txBox="1"/>
            <p:nvPr/>
          </p:nvSpPr>
          <p:spPr>
            <a:xfrm>
              <a:off x="2417564" y="2276888"/>
              <a:ext cx="457199" cy="369332"/>
            </a:xfrm>
            <a:prstGeom prst="rect">
              <a:avLst/>
            </a:prstGeom>
            <a:gradFill flip="none" rotWithShape="1">
              <a:gsLst>
                <a:gs pos="0">
                  <a:schemeClr val="bg2">
                    <a:lumMod val="10000"/>
                    <a:lumOff val="90000"/>
                  </a:schemeClr>
                </a:gs>
                <a:gs pos="48000">
                  <a:schemeClr val="tx1">
                    <a:lumMod val="10000"/>
                    <a:lumOff val="90000"/>
                  </a:schemeClr>
                </a:gs>
                <a:gs pos="100000">
                  <a:schemeClr val="bg1"/>
                </a:gs>
              </a:gsLst>
              <a:lin ang="0" scaled="1"/>
              <a:tileRect/>
            </a:gradFill>
            <a:ln>
              <a:gradFill flip="none" rotWithShape="1">
                <a:gsLst>
                  <a:gs pos="0">
                    <a:schemeClr val="bg2">
                      <a:lumMod val="90000"/>
                      <a:lumOff val="10000"/>
                    </a:schemeClr>
                  </a:gs>
                  <a:gs pos="48000">
                    <a:schemeClr val="bg2">
                      <a:lumMod val="50000"/>
                      <a:lumOff val="50000"/>
                    </a:schemeClr>
                  </a:gs>
                  <a:gs pos="100000">
                    <a:schemeClr val="bg2">
                      <a:lumMod val="25000"/>
                      <a:lumOff val="75000"/>
                    </a:schemeClr>
                  </a:gs>
                </a:gsLst>
                <a:lin ang="2700000" scaled="1"/>
                <a:tileRect/>
              </a:gradFill>
            </a:ln>
          </p:spPr>
          <p:txBody>
            <a:bodyPr wrap="square" rtlCol="0">
              <a:spAutoFit/>
            </a:bodyPr>
            <a:lstStyle>
              <a:defPPr marR="0" lvl="0" algn="l" rtl="0">
                <a:lnSpc>
                  <a:spcPct val="100000"/>
                </a:lnSpc>
                <a:spcBef>
                  <a:spcPts val="0"/>
                </a:spcBef>
                <a:spcAft>
                  <a:spcPts val="0"/>
                </a:spcAft>
              </a:defPPr>
              <a:lvl1pPr algn="ctr">
                <a:defRPr b="1">
                  <a:solidFill>
                    <a:schemeClr val="bg2">
                      <a:lumMod val="90000"/>
                      <a:lumOff val="10000"/>
                    </a:schemeClr>
                  </a:solidFill>
                  <a:latin typeface="Garamond" panose="02020404030301010803" pitchFamily="18" charset="0"/>
                </a:defRPr>
              </a:lvl1pPr>
            </a:lstStyle>
            <a:p>
              <a:r>
                <a:rPr lang="es-CL" sz="1800" dirty="0"/>
                <a:t>C1</a:t>
              </a:r>
              <a:endParaRPr lang="en-US" sz="1800" dirty="0"/>
            </a:p>
          </p:txBody>
        </p:sp>
        <p:sp>
          <p:nvSpPr>
            <p:cNvPr id="11" name="CuadroTexto 10"/>
            <p:cNvSpPr txBox="1"/>
            <p:nvPr/>
          </p:nvSpPr>
          <p:spPr>
            <a:xfrm>
              <a:off x="2934488" y="2276888"/>
              <a:ext cx="457199" cy="369332"/>
            </a:xfrm>
            <a:prstGeom prst="rect">
              <a:avLst/>
            </a:prstGeom>
            <a:gradFill flip="none" rotWithShape="1">
              <a:gsLst>
                <a:gs pos="0">
                  <a:schemeClr val="bg2">
                    <a:lumMod val="10000"/>
                    <a:lumOff val="90000"/>
                  </a:schemeClr>
                </a:gs>
                <a:gs pos="48000">
                  <a:schemeClr val="tx1">
                    <a:lumMod val="10000"/>
                    <a:lumOff val="90000"/>
                  </a:schemeClr>
                </a:gs>
                <a:gs pos="100000">
                  <a:schemeClr val="bg1"/>
                </a:gs>
              </a:gsLst>
              <a:lin ang="0" scaled="1"/>
              <a:tileRect/>
            </a:gradFill>
            <a:ln>
              <a:gradFill flip="none" rotWithShape="1">
                <a:gsLst>
                  <a:gs pos="0">
                    <a:schemeClr val="bg2">
                      <a:lumMod val="90000"/>
                      <a:lumOff val="10000"/>
                    </a:schemeClr>
                  </a:gs>
                  <a:gs pos="48000">
                    <a:schemeClr val="bg2">
                      <a:lumMod val="50000"/>
                      <a:lumOff val="50000"/>
                    </a:schemeClr>
                  </a:gs>
                  <a:gs pos="100000">
                    <a:schemeClr val="bg2">
                      <a:lumMod val="25000"/>
                      <a:lumOff val="75000"/>
                    </a:schemeClr>
                  </a:gs>
                </a:gsLst>
                <a:lin ang="2700000" scaled="1"/>
                <a:tileRect/>
              </a:gradFill>
            </a:ln>
          </p:spPr>
          <p:txBody>
            <a:bodyPr wrap="square" rtlCol="0">
              <a:spAutoFit/>
            </a:bodyPr>
            <a:lstStyle>
              <a:defPPr marR="0" lvl="0" algn="l" rtl="0">
                <a:lnSpc>
                  <a:spcPct val="100000"/>
                </a:lnSpc>
                <a:spcBef>
                  <a:spcPts val="0"/>
                </a:spcBef>
                <a:spcAft>
                  <a:spcPts val="0"/>
                </a:spcAft>
              </a:defPPr>
              <a:lvl1pPr algn="ctr">
                <a:defRPr b="1">
                  <a:solidFill>
                    <a:schemeClr val="bg2">
                      <a:lumMod val="90000"/>
                      <a:lumOff val="10000"/>
                    </a:schemeClr>
                  </a:solidFill>
                  <a:latin typeface="Garamond" panose="02020404030301010803" pitchFamily="18" charset="0"/>
                </a:defRPr>
              </a:lvl1pPr>
            </a:lstStyle>
            <a:p>
              <a:r>
                <a:rPr lang="es-CL" sz="1800" dirty="0"/>
                <a:t>C2</a:t>
              </a:r>
              <a:endParaRPr lang="en-US" sz="1800" dirty="0"/>
            </a:p>
          </p:txBody>
        </p:sp>
        <p:sp>
          <p:nvSpPr>
            <p:cNvPr id="12" name="CuadroTexto 11"/>
            <p:cNvSpPr txBox="1"/>
            <p:nvPr/>
          </p:nvSpPr>
          <p:spPr>
            <a:xfrm>
              <a:off x="3451412" y="2276888"/>
              <a:ext cx="457199" cy="369332"/>
            </a:xfrm>
            <a:prstGeom prst="rect">
              <a:avLst/>
            </a:prstGeom>
            <a:gradFill flip="none" rotWithShape="1">
              <a:gsLst>
                <a:gs pos="0">
                  <a:schemeClr val="bg2">
                    <a:lumMod val="10000"/>
                    <a:lumOff val="90000"/>
                  </a:schemeClr>
                </a:gs>
                <a:gs pos="48000">
                  <a:schemeClr val="tx1">
                    <a:lumMod val="10000"/>
                    <a:lumOff val="90000"/>
                  </a:schemeClr>
                </a:gs>
                <a:gs pos="100000">
                  <a:schemeClr val="bg1"/>
                </a:gs>
              </a:gsLst>
              <a:lin ang="0" scaled="1"/>
              <a:tileRect/>
            </a:gradFill>
            <a:ln>
              <a:gradFill flip="none" rotWithShape="1">
                <a:gsLst>
                  <a:gs pos="0">
                    <a:schemeClr val="bg2">
                      <a:lumMod val="90000"/>
                      <a:lumOff val="10000"/>
                    </a:schemeClr>
                  </a:gs>
                  <a:gs pos="48000">
                    <a:schemeClr val="bg2">
                      <a:lumMod val="50000"/>
                      <a:lumOff val="50000"/>
                    </a:schemeClr>
                  </a:gs>
                  <a:gs pos="100000">
                    <a:schemeClr val="bg2">
                      <a:lumMod val="25000"/>
                      <a:lumOff val="75000"/>
                    </a:schemeClr>
                  </a:gs>
                </a:gsLst>
                <a:lin ang="2700000" scaled="1"/>
                <a:tileRect/>
              </a:gradFill>
            </a:ln>
          </p:spPr>
          <p:txBody>
            <a:bodyPr wrap="square" rtlCol="0">
              <a:spAutoFit/>
            </a:bodyPr>
            <a:lstStyle>
              <a:defPPr marR="0" lvl="0" algn="l" rtl="0">
                <a:lnSpc>
                  <a:spcPct val="100000"/>
                </a:lnSpc>
                <a:spcBef>
                  <a:spcPts val="0"/>
                </a:spcBef>
                <a:spcAft>
                  <a:spcPts val="0"/>
                </a:spcAft>
              </a:defPPr>
              <a:lvl1pPr algn="ctr">
                <a:defRPr b="1">
                  <a:solidFill>
                    <a:schemeClr val="bg2">
                      <a:lumMod val="90000"/>
                      <a:lumOff val="10000"/>
                    </a:schemeClr>
                  </a:solidFill>
                  <a:latin typeface="Garamond" panose="02020404030301010803" pitchFamily="18" charset="0"/>
                </a:defRPr>
              </a:lvl1pPr>
            </a:lstStyle>
            <a:p>
              <a:r>
                <a:rPr lang="es-CL" sz="1800" dirty="0"/>
                <a:t>C3</a:t>
              </a:r>
              <a:endParaRPr lang="en-US" sz="1800" dirty="0"/>
            </a:p>
          </p:txBody>
        </p:sp>
        <p:sp>
          <p:nvSpPr>
            <p:cNvPr id="13" name="CuadroTexto 12"/>
            <p:cNvSpPr txBox="1"/>
            <p:nvPr/>
          </p:nvSpPr>
          <p:spPr>
            <a:xfrm>
              <a:off x="3968336" y="2276888"/>
              <a:ext cx="457199" cy="369332"/>
            </a:xfrm>
            <a:prstGeom prst="rect">
              <a:avLst/>
            </a:prstGeom>
            <a:gradFill flip="none" rotWithShape="1">
              <a:gsLst>
                <a:gs pos="0">
                  <a:schemeClr val="bg2">
                    <a:lumMod val="10000"/>
                    <a:lumOff val="90000"/>
                  </a:schemeClr>
                </a:gs>
                <a:gs pos="48000">
                  <a:schemeClr val="tx1">
                    <a:lumMod val="10000"/>
                    <a:lumOff val="90000"/>
                  </a:schemeClr>
                </a:gs>
                <a:gs pos="100000">
                  <a:schemeClr val="bg1"/>
                </a:gs>
              </a:gsLst>
              <a:lin ang="0" scaled="1"/>
              <a:tileRect/>
            </a:gradFill>
            <a:ln>
              <a:gradFill flip="none" rotWithShape="1">
                <a:gsLst>
                  <a:gs pos="0">
                    <a:schemeClr val="bg2">
                      <a:lumMod val="90000"/>
                      <a:lumOff val="10000"/>
                    </a:schemeClr>
                  </a:gs>
                  <a:gs pos="48000">
                    <a:schemeClr val="bg2">
                      <a:lumMod val="50000"/>
                      <a:lumOff val="50000"/>
                    </a:schemeClr>
                  </a:gs>
                  <a:gs pos="100000">
                    <a:schemeClr val="bg2">
                      <a:lumMod val="25000"/>
                      <a:lumOff val="75000"/>
                    </a:schemeClr>
                  </a:gs>
                </a:gsLst>
                <a:lin ang="2700000" scaled="1"/>
                <a:tileRect/>
              </a:gradFill>
            </a:ln>
          </p:spPr>
          <p:txBody>
            <a:bodyPr wrap="square" rtlCol="0">
              <a:spAutoFit/>
            </a:bodyPr>
            <a:lstStyle>
              <a:defPPr marR="0" lvl="0" algn="l" rtl="0">
                <a:lnSpc>
                  <a:spcPct val="100000"/>
                </a:lnSpc>
                <a:spcBef>
                  <a:spcPts val="0"/>
                </a:spcBef>
                <a:spcAft>
                  <a:spcPts val="0"/>
                </a:spcAft>
              </a:defPPr>
              <a:lvl1pPr algn="ctr">
                <a:defRPr b="1">
                  <a:solidFill>
                    <a:schemeClr val="bg2">
                      <a:lumMod val="90000"/>
                      <a:lumOff val="10000"/>
                    </a:schemeClr>
                  </a:solidFill>
                  <a:latin typeface="Garamond" panose="02020404030301010803" pitchFamily="18" charset="0"/>
                </a:defRPr>
              </a:lvl1pPr>
            </a:lstStyle>
            <a:p>
              <a:r>
                <a:rPr lang="es-CL" sz="1800" dirty="0"/>
                <a:t>C4</a:t>
              </a:r>
              <a:endParaRPr lang="en-US" sz="1800" dirty="0"/>
            </a:p>
          </p:txBody>
        </p:sp>
        <p:sp>
          <p:nvSpPr>
            <p:cNvPr id="14" name="CuadroTexto 13"/>
            <p:cNvSpPr txBox="1"/>
            <p:nvPr/>
          </p:nvSpPr>
          <p:spPr>
            <a:xfrm>
              <a:off x="5916867" y="2276888"/>
              <a:ext cx="457199" cy="369332"/>
            </a:xfrm>
            <a:prstGeom prst="rect">
              <a:avLst/>
            </a:prstGeom>
            <a:gradFill flip="none" rotWithShape="1">
              <a:gsLst>
                <a:gs pos="0">
                  <a:schemeClr val="bg2">
                    <a:lumMod val="10000"/>
                    <a:lumOff val="90000"/>
                  </a:schemeClr>
                </a:gs>
                <a:gs pos="48000">
                  <a:schemeClr val="tx1">
                    <a:lumMod val="10000"/>
                    <a:lumOff val="90000"/>
                  </a:schemeClr>
                </a:gs>
                <a:gs pos="100000">
                  <a:schemeClr val="bg1"/>
                </a:gs>
              </a:gsLst>
              <a:lin ang="0" scaled="1"/>
              <a:tileRect/>
            </a:gradFill>
            <a:ln>
              <a:gradFill flip="none" rotWithShape="1">
                <a:gsLst>
                  <a:gs pos="0">
                    <a:schemeClr val="bg2">
                      <a:lumMod val="90000"/>
                      <a:lumOff val="10000"/>
                    </a:schemeClr>
                  </a:gs>
                  <a:gs pos="48000">
                    <a:schemeClr val="bg2">
                      <a:lumMod val="50000"/>
                      <a:lumOff val="50000"/>
                    </a:schemeClr>
                  </a:gs>
                  <a:gs pos="100000">
                    <a:schemeClr val="bg2">
                      <a:lumMod val="25000"/>
                      <a:lumOff val="75000"/>
                    </a:schemeClr>
                  </a:gs>
                </a:gsLst>
                <a:lin ang="2700000" scaled="1"/>
                <a:tileRect/>
              </a:gradFill>
            </a:ln>
          </p:spPr>
          <p:txBody>
            <a:bodyPr wrap="square" rtlCol="0">
              <a:spAutoFit/>
            </a:bodyPr>
            <a:lstStyle>
              <a:defPPr marR="0" lvl="0" algn="l" rtl="0">
                <a:lnSpc>
                  <a:spcPct val="100000"/>
                </a:lnSpc>
                <a:spcBef>
                  <a:spcPts val="0"/>
                </a:spcBef>
                <a:spcAft>
                  <a:spcPts val="0"/>
                </a:spcAft>
              </a:defPPr>
              <a:lvl1pPr algn="ctr">
                <a:defRPr b="1">
                  <a:solidFill>
                    <a:schemeClr val="bg2">
                      <a:lumMod val="90000"/>
                      <a:lumOff val="10000"/>
                    </a:schemeClr>
                  </a:solidFill>
                  <a:latin typeface="Garamond" panose="02020404030301010803" pitchFamily="18" charset="0"/>
                </a:defRPr>
              </a:lvl1pPr>
            </a:lstStyle>
            <a:p>
              <a:r>
                <a:rPr lang="es-CL" sz="1800" dirty="0"/>
                <a:t>C1</a:t>
              </a:r>
              <a:endParaRPr lang="en-US" sz="1800" dirty="0"/>
            </a:p>
          </p:txBody>
        </p:sp>
        <p:sp>
          <p:nvSpPr>
            <p:cNvPr id="15" name="CuadroTexto 14"/>
            <p:cNvSpPr txBox="1"/>
            <p:nvPr/>
          </p:nvSpPr>
          <p:spPr>
            <a:xfrm>
              <a:off x="6433791" y="2276888"/>
              <a:ext cx="457199" cy="369332"/>
            </a:xfrm>
            <a:prstGeom prst="rect">
              <a:avLst/>
            </a:prstGeom>
            <a:gradFill flip="none" rotWithShape="1">
              <a:gsLst>
                <a:gs pos="0">
                  <a:schemeClr val="bg2">
                    <a:lumMod val="10000"/>
                    <a:lumOff val="90000"/>
                  </a:schemeClr>
                </a:gs>
                <a:gs pos="48000">
                  <a:schemeClr val="tx1">
                    <a:lumMod val="10000"/>
                    <a:lumOff val="90000"/>
                  </a:schemeClr>
                </a:gs>
                <a:gs pos="100000">
                  <a:schemeClr val="bg1"/>
                </a:gs>
              </a:gsLst>
              <a:lin ang="0" scaled="1"/>
              <a:tileRect/>
            </a:gradFill>
            <a:ln>
              <a:gradFill flip="none" rotWithShape="1">
                <a:gsLst>
                  <a:gs pos="0">
                    <a:schemeClr val="bg2">
                      <a:lumMod val="90000"/>
                      <a:lumOff val="10000"/>
                    </a:schemeClr>
                  </a:gs>
                  <a:gs pos="48000">
                    <a:schemeClr val="bg2">
                      <a:lumMod val="50000"/>
                      <a:lumOff val="50000"/>
                    </a:schemeClr>
                  </a:gs>
                  <a:gs pos="100000">
                    <a:schemeClr val="bg2">
                      <a:lumMod val="25000"/>
                      <a:lumOff val="75000"/>
                    </a:schemeClr>
                  </a:gs>
                </a:gsLst>
                <a:lin ang="2700000" scaled="1"/>
                <a:tileRect/>
              </a:gradFill>
            </a:ln>
          </p:spPr>
          <p:txBody>
            <a:bodyPr wrap="square" rtlCol="0">
              <a:spAutoFit/>
            </a:bodyPr>
            <a:lstStyle>
              <a:defPPr marR="0" lvl="0" algn="l" rtl="0">
                <a:lnSpc>
                  <a:spcPct val="100000"/>
                </a:lnSpc>
                <a:spcBef>
                  <a:spcPts val="0"/>
                </a:spcBef>
                <a:spcAft>
                  <a:spcPts val="0"/>
                </a:spcAft>
              </a:defPPr>
              <a:lvl1pPr algn="ctr">
                <a:defRPr b="1">
                  <a:solidFill>
                    <a:schemeClr val="bg2">
                      <a:lumMod val="90000"/>
                      <a:lumOff val="10000"/>
                    </a:schemeClr>
                  </a:solidFill>
                  <a:latin typeface="Garamond" panose="02020404030301010803" pitchFamily="18" charset="0"/>
                </a:defRPr>
              </a:lvl1pPr>
            </a:lstStyle>
            <a:p>
              <a:r>
                <a:rPr lang="es-CL" sz="1800" dirty="0"/>
                <a:t>C2</a:t>
              </a:r>
              <a:endParaRPr lang="en-US" sz="1800" dirty="0"/>
            </a:p>
          </p:txBody>
        </p:sp>
        <p:sp>
          <p:nvSpPr>
            <p:cNvPr id="16" name="CuadroTexto 15"/>
            <p:cNvSpPr txBox="1"/>
            <p:nvPr/>
          </p:nvSpPr>
          <p:spPr>
            <a:xfrm>
              <a:off x="6950715" y="2276888"/>
              <a:ext cx="457199" cy="369332"/>
            </a:xfrm>
            <a:prstGeom prst="rect">
              <a:avLst/>
            </a:prstGeom>
            <a:gradFill flip="none" rotWithShape="1">
              <a:gsLst>
                <a:gs pos="0">
                  <a:schemeClr val="bg2">
                    <a:lumMod val="10000"/>
                    <a:lumOff val="90000"/>
                  </a:schemeClr>
                </a:gs>
                <a:gs pos="48000">
                  <a:schemeClr val="tx1">
                    <a:lumMod val="10000"/>
                    <a:lumOff val="90000"/>
                  </a:schemeClr>
                </a:gs>
                <a:gs pos="100000">
                  <a:schemeClr val="bg1"/>
                </a:gs>
              </a:gsLst>
              <a:lin ang="0" scaled="1"/>
              <a:tileRect/>
            </a:gradFill>
            <a:ln>
              <a:gradFill flip="none" rotWithShape="1">
                <a:gsLst>
                  <a:gs pos="0">
                    <a:schemeClr val="bg2">
                      <a:lumMod val="90000"/>
                      <a:lumOff val="10000"/>
                    </a:schemeClr>
                  </a:gs>
                  <a:gs pos="48000">
                    <a:schemeClr val="bg2">
                      <a:lumMod val="50000"/>
                      <a:lumOff val="50000"/>
                    </a:schemeClr>
                  </a:gs>
                  <a:gs pos="100000">
                    <a:schemeClr val="bg2">
                      <a:lumMod val="25000"/>
                      <a:lumOff val="75000"/>
                    </a:schemeClr>
                  </a:gs>
                </a:gsLst>
                <a:lin ang="2700000" scaled="1"/>
                <a:tileRect/>
              </a:gradFill>
            </a:ln>
          </p:spPr>
          <p:txBody>
            <a:bodyPr wrap="square" rtlCol="0">
              <a:spAutoFit/>
            </a:bodyPr>
            <a:lstStyle>
              <a:defPPr marR="0" lvl="0" algn="l" rtl="0">
                <a:lnSpc>
                  <a:spcPct val="100000"/>
                </a:lnSpc>
                <a:spcBef>
                  <a:spcPts val="0"/>
                </a:spcBef>
                <a:spcAft>
                  <a:spcPts val="0"/>
                </a:spcAft>
              </a:defPPr>
              <a:lvl1pPr algn="ctr">
                <a:defRPr b="1">
                  <a:solidFill>
                    <a:schemeClr val="bg2">
                      <a:lumMod val="90000"/>
                      <a:lumOff val="10000"/>
                    </a:schemeClr>
                  </a:solidFill>
                  <a:latin typeface="Garamond" panose="02020404030301010803" pitchFamily="18" charset="0"/>
                </a:defRPr>
              </a:lvl1pPr>
            </a:lstStyle>
            <a:p>
              <a:r>
                <a:rPr lang="es-CL" sz="1800" dirty="0"/>
                <a:t>C3</a:t>
              </a:r>
              <a:endParaRPr lang="en-US" sz="1800" dirty="0"/>
            </a:p>
          </p:txBody>
        </p:sp>
        <p:sp>
          <p:nvSpPr>
            <p:cNvPr id="17" name="CuadroTexto 16"/>
            <p:cNvSpPr txBox="1"/>
            <p:nvPr/>
          </p:nvSpPr>
          <p:spPr>
            <a:xfrm>
              <a:off x="7467639" y="2276888"/>
              <a:ext cx="457199" cy="369332"/>
            </a:xfrm>
            <a:prstGeom prst="rect">
              <a:avLst/>
            </a:prstGeom>
            <a:gradFill flip="none" rotWithShape="1">
              <a:gsLst>
                <a:gs pos="0">
                  <a:schemeClr val="bg2">
                    <a:lumMod val="10000"/>
                    <a:lumOff val="90000"/>
                  </a:schemeClr>
                </a:gs>
                <a:gs pos="48000">
                  <a:schemeClr val="tx1">
                    <a:lumMod val="10000"/>
                    <a:lumOff val="90000"/>
                  </a:schemeClr>
                </a:gs>
                <a:gs pos="100000">
                  <a:schemeClr val="bg1"/>
                </a:gs>
              </a:gsLst>
              <a:lin ang="0" scaled="1"/>
              <a:tileRect/>
            </a:gradFill>
            <a:ln>
              <a:gradFill flip="none" rotWithShape="1">
                <a:gsLst>
                  <a:gs pos="0">
                    <a:schemeClr val="bg2">
                      <a:lumMod val="90000"/>
                      <a:lumOff val="10000"/>
                    </a:schemeClr>
                  </a:gs>
                  <a:gs pos="48000">
                    <a:schemeClr val="bg2">
                      <a:lumMod val="50000"/>
                      <a:lumOff val="50000"/>
                    </a:schemeClr>
                  </a:gs>
                  <a:gs pos="100000">
                    <a:schemeClr val="bg2">
                      <a:lumMod val="25000"/>
                      <a:lumOff val="75000"/>
                    </a:schemeClr>
                  </a:gs>
                </a:gsLst>
                <a:lin ang="2700000" scaled="1"/>
                <a:tileRect/>
              </a:gradFill>
            </a:ln>
          </p:spPr>
          <p:txBody>
            <a:bodyPr wrap="square" rtlCol="0">
              <a:spAutoFit/>
            </a:bodyPr>
            <a:lstStyle>
              <a:defPPr marR="0" lvl="0" algn="l" rtl="0">
                <a:lnSpc>
                  <a:spcPct val="100000"/>
                </a:lnSpc>
                <a:spcBef>
                  <a:spcPts val="0"/>
                </a:spcBef>
                <a:spcAft>
                  <a:spcPts val="0"/>
                </a:spcAft>
              </a:defPPr>
              <a:lvl1pPr algn="ctr">
                <a:defRPr b="1">
                  <a:solidFill>
                    <a:schemeClr val="bg2">
                      <a:lumMod val="90000"/>
                      <a:lumOff val="10000"/>
                    </a:schemeClr>
                  </a:solidFill>
                  <a:latin typeface="Garamond" panose="02020404030301010803" pitchFamily="18" charset="0"/>
                </a:defRPr>
              </a:lvl1pPr>
            </a:lstStyle>
            <a:p>
              <a:r>
                <a:rPr lang="es-CL" sz="1800" dirty="0"/>
                <a:t>C4</a:t>
              </a:r>
              <a:endParaRPr lang="en-US" sz="1800" dirty="0"/>
            </a:p>
          </p:txBody>
        </p:sp>
      </p:grpSp>
      <p:grpSp>
        <p:nvGrpSpPr>
          <p:cNvPr id="25" name="Grupo 24"/>
          <p:cNvGrpSpPr/>
          <p:nvPr/>
        </p:nvGrpSpPr>
        <p:grpSpPr>
          <a:xfrm>
            <a:off x="1927373" y="2708727"/>
            <a:ext cx="2616071" cy="307777"/>
            <a:chOff x="833718" y="2535316"/>
            <a:chExt cx="2616071" cy="307777"/>
          </a:xfrm>
        </p:grpSpPr>
        <p:cxnSp>
          <p:nvCxnSpPr>
            <p:cNvPr id="20" name="Conector recto 19"/>
            <p:cNvCxnSpPr/>
            <p:nvPr/>
          </p:nvCxnSpPr>
          <p:spPr>
            <a:xfrm>
              <a:off x="833718" y="2572735"/>
              <a:ext cx="2502604" cy="0"/>
            </a:xfrm>
            <a:prstGeom prst="line">
              <a:avLst/>
            </a:prstGeom>
            <a:solidFill>
              <a:schemeClr val="accent3"/>
            </a:solidFill>
            <a:ln>
              <a:solidFill>
                <a:srgbClr val="800000"/>
              </a:solidFill>
            </a:ln>
          </p:spPr>
          <p:style>
            <a:lnRef idx="2">
              <a:schemeClr val="accent5">
                <a:shade val="50000"/>
              </a:schemeClr>
            </a:lnRef>
            <a:fillRef idx="1">
              <a:schemeClr val="accent5"/>
            </a:fillRef>
            <a:effectRef idx="0">
              <a:schemeClr val="accent5"/>
            </a:effectRef>
            <a:fontRef idx="minor">
              <a:schemeClr val="lt1"/>
            </a:fontRef>
          </p:style>
        </p:cxnSp>
        <p:sp>
          <p:nvSpPr>
            <p:cNvPr id="22" name="CuadroTexto 21"/>
            <p:cNvSpPr txBox="1"/>
            <p:nvPr/>
          </p:nvSpPr>
          <p:spPr>
            <a:xfrm>
              <a:off x="1785551" y="2535316"/>
              <a:ext cx="1664238" cy="307777"/>
            </a:xfrm>
            <a:prstGeom prst="rect">
              <a:avLst/>
            </a:prstGeom>
            <a:noFill/>
          </p:spPr>
          <p:txBody>
            <a:bodyPr wrap="none" rtlCol="0">
              <a:spAutoFit/>
            </a:bodyPr>
            <a:lstStyle/>
            <a:p>
              <a:r>
                <a:rPr lang="es-CL" dirty="0">
                  <a:solidFill>
                    <a:srgbClr val="800000"/>
                  </a:solidFill>
                  <a:latin typeface="Garamond" panose="02020404030301010803" pitchFamily="18" charset="0"/>
                </a:rPr>
                <a:t>Descuento </a:t>
              </a:r>
              <a:r>
                <a:rPr lang="es-CL" dirty="0" err="1">
                  <a:solidFill>
                    <a:srgbClr val="800000"/>
                  </a:solidFill>
                  <a:latin typeface="Garamond" panose="02020404030301010803" pitchFamily="18" charset="0"/>
                </a:rPr>
                <a:t>Fed</a:t>
              </a:r>
              <a:r>
                <a:rPr lang="es-CL" dirty="0">
                  <a:solidFill>
                    <a:srgbClr val="800000"/>
                  </a:solidFill>
                  <a:latin typeface="Garamond" panose="02020404030301010803" pitchFamily="18" charset="0"/>
                </a:rPr>
                <a:t> </a:t>
              </a:r>
              <a:r>
                <a:rPr lang="es-CL" dirty="0" err="1">
                  <a:solidFill>
                    <a:srgbClr val="800000"/>
                  </a:solidFill>
                  <a:latin typeface="Garamond" panose="02020404030301010803" pitchFamily="18" charset="0"/>
                </a:rPr>
                <a:t>Fund</a:t>
              </a:r>
              <a:endParaRPr lang="en-US" dirty="0">
                <a:solidFill>
                  <a:srgbClr val="800000"/>
                </a:solidFill>
                <a:latin typeface="Garamond" panose="02020404030301010803" pitchFamily="18" charset="0"/>
              </a:endParaRPr>
            </a:p>
          </p:txBody>
        </p:sp>
      </p:grpSp>
      <p:grpSp>
        <p:nvGrpSpPr>
          <p:cNvPr id="28" name="Grupo 27"/>
          <p:cNvGrpSpPr/>
          <p:nvPr/>
        </p:nvGrpSpPr>
        <p:grpSpPr>
          <a:xfrm>
            <a:off x="5803401" y="2704700"/>
            <a:ext cx="2590627" cy="307777"/>
            <a:chOff x="745695" y="2518988"/>
            <a:chExt cx="2590627" cy="307777"/>
          </a:xfrm>
        </p:grpSpPr>
        <p:cxnSp>
          <p:nvCxnSpPr>
            <p:cNvPr id="29" name="Conector recto 28"/>
            <p:cNvCxnSpPr/>
            <p:nvPr/>
          </p:nvCxnSpPr>
          <p:spPr>
            <a:xfrm>
              <a:off x="833718" y="2572735"/>
              <a:ext cx="2502604" cy="0"/>
            </a:xfrm>
            <a:prstGeom prst="line">
              <a:avLst/>
            </a:prstGeom>
            <a:solidFill>
              <a:schemeClr val="accent3"/>
            </a:solidFill>
            <a:ln>
              <a:solidFill>
                <a:srgbClr val="800000"/>
              </a:solidFill>
            </a:ln>
          </p:spPr>
          <p:style>
            <a:lnRef idx="2">
              <a:schemeClr val="accent5">
                <a:shade val="50000"/>
              </a:schemeClr>
            </a:lnRef>
            <a:fillRef idx="1">
              <a:schemeClr val="accent5"/>
            </a:fillRef>
            <a:effectRef idx="0">
              <a:schemeClr val="accent5"/>
            </a:effectRef>
            <a:fontRef idx="minor">
              <a:schemeClr val="lt1"/>
            </a:fontRef>
          </p:style>
        </p:cxnSp>
        <p:sp>
          <p:nvSpPr>
            <p:cNvPr id="30" name="CuadroTexto 29"/>
            <p:cNvSpPr txBox="1"/>
            <p:nvPr/>
          </p:nvSpPr>
          <p:spPr>
            <a:xfrm>
              <a:off x="745695" y="2518988"/>
              <a:ext cx="1664238" cy="307777"/>
            </a:xfrm>
            <a:prstGeom prst="rect">
              <a:avLst/>
            </a:prstGeom>
            <a:noFill/>
          </p:spPr>
          <p:txBody>
            <a:bodyPr wrap="none" rtlCol="0">
              <a:spAutoFit/>
            </a:bodyPr>
            <a:lstStyle/>
            <a:p>
              <a:r>
                <a:rPr lang="es-CL" dirty="0">
                  <a:solidFill>
                    <a:srgbClr val="800000"/>
                  </a:solidFill>
                  <a:latin typeface="Garamond" panose="02020404030301010803" pitchFamily="18" charset="0"/>
                </a:rPr>
                <a:t>Descuento </a:t>
              </a:r>
              <a:r>
                <a:rPr lang="es-CL" dirty="0" err="1">
                  <a:solidFill>
                    <a:srgbClr val="800000"/>
                  </a:solidFill>
                  <a:latin typeface="Garamond" panose="02020404030301010803" pitchFamily="18" charset="0"/>
                </a:rPr>
                <a:t>Fed</a:t>
              </a:r>
              <a:r>
                <a:rPr lang="es-CL" dirty="0">
                  <a:solidFill>
                    <a:srgbClr val="800000"/>
                  </a:solidFill>
                  <a:latin typeface="Garamond" panose="02020404030301010803" pitchFamily="18" charset="0"/>
                </a:rPr>
                <a:t> </a:t>
              </a:r>
              <a:r>
                <a:rPr lang="es-CL" dirty="0" err="1">
                  <a:solidFill>
                    <a:srgbClr val="800000"/>
                  </a:solidFill>
                  <a:latin typeface="Garamond" panose="02020404030301010803" pitchFamily="18" charset="0"/>
                </a:rPr>
                <a:t>Fund</a:t>
              </a:r>
              <a:endParaRPr lang="en-US" dirty="0">
                <a:solidFill>
                  <a:srgbClr val="800000"/>
                </a:solidFill>
                <a:latin typeface="Garamond" panose="02020404030301010803" pitchFamily="18" charset="0"/>
              </a:endParaRPr>
            </a:p>
          </p:txBody>
        </p:sp>
      </p:grpSp>
      <p:grpSp>
        <p:nvGrpSpPr>
          <p:cNvPr id="782" name="Grupo 781"/>
          <p:cNvGrpSpPr/>
          <p:nvPr/>
        </p:nvGrpSpPr>
        <p:grpSpPr>
          <a:xfrm>
            <a:off x="3058787" y="3380245"/>
            <a:ext cx="4132876" cy="369334"/>
            <a:chOff x="3058787" y="3380245"/>
            <a:chExt cx="4132876" cy="369334"/>
          </a:xfrm>
        </p:grpSpPr>
        <p:sp>
          <p:nvSpPr>
            <p:cNvPr id="24" name="CuadroTexto 23"/>
            <p:cNvSpPr txBox="1"/>
            <p:nvPr/>
          </p:nvSpPr>
          <p:spPr>
            <a:xfrm>
              <a:off x="3058787" y="3380247"/>
              <a:ext cx="1462260" cy="369332"/>
            </a:xfrm>
            <a:prstGeom prst="rect">
              <a:avLst/>
            </a:prstGeom>
            <a:noFill/>
          </p:spPr>
          <p:txBody>
            <a:bodyPr wrap="none" rtlCol="0">
              <a:spAutoFit/>
            </a:bodyPr>
            <a:lstStyle/>
            <a:p>
              <a:r>
                <a:rPr lang="es-CL" sz="1800" b="1" dirty="0">
                  <a:solidFill>
                    <a:srgbClr val="800000"/>
                  </a:solidFill>
                  <a:latin typeface="Garamond" panose="02020404030301010803" pitchFamily="18" charset="0"/>
                </a:rPr>
                <a:t>MTM :  +100</a:t>
              </a:r>
              <a:endParaRPr lang="en-US" sz="1800" b="1" dirty="0">
                <a:solidFill>
                  <a:srgbClr val="800000"/>
                </a:solidFill>
                <a:latin typeface="Garamond" panose="02020404030301010803" pitchFamily="18" charset="0"/>
              </a:endParaRPr>
            </a:p>
          </p:txBody>
        </p:sp>
        <p:sp>
          <p:nvSpPr>
            <p:cNvPr id="31" name="CuadroTexto 30"/>
            <p:cNvSpPr txBox="1"/>
            <p:nvPr/>
          </p:nvSpPr>
          <p:spPr>
            <a:xfrm>
              <a:off x="5806347" y="3380245"/>
              <a:ext cx="1385316" cy="369332"/>
            </a:xfrm>
            <a:prstGeom prst="rect">
              <a:avLst/>
            </a:prstGeom>
            <a:noFill/>
          </p:spPr>
          <p:txBody>
            <a:bodyPr wrap="none" rtlCol="0">
              <a:spAutoFit/>
            </a:bodyPr>
            <a:lstStyle/>
            <a:p>
              <a:r>
                <a:rPr lang="es-CL" sz="1800" b="1" dirty="0">
                  <a:solidFill>
                    <a:srgbClr val="800000"/>
                  </a:solidFill>
                  <a:latin typeface="Garamond" panose="02020404030301010803" pitchFamily="18" charset="0"/>
                </a:rPr>
                <a:t>MTM :  -100</a:t>
              </a:r>
              <a:endParaRPr lang="en-US" sz="1800" b="1" dirty="0">
                <a:solidFill>
                  <a:srgbClr val="800000"/>
                </a:solidFill>
                <a:latin typeface="Garamond" panose="02020404030301010803" pitchFamily="18" charset="0"/>
              </a:endParaRPr>
            </a:p>
          </p:txBody>
        </p:sp>
      </p:grpSp>
      <p:grpSp>
        <p:nvGrpSpPr>
          <p:cNvPr id="783" name="Grupo 782"/>
          <p:cNvGrpSpPr/>
          <p:nvPr/>
        </p:nvGrpSpPr>
        <p:grpSpPr>
          <a:xfrm>
            <a:off x="3705543" y="3855432"/>
            <a:ext cx="2789546" cy="930484"/>
            <a:chOff x="3705543" y="3855432"/>
            <a:chExt cx="2789546" cy="930484"/>
          </a:xfrm>
        </p:grpSpPr>
        <p:sp>
          <p:nvSpPr>
            <p:cNvPr id="26" name="Flecha curvada hacia abajo 25"/>
            <p:cNvSpPr/>
            <p:nvPr/>
          </p:nvSpPr>
          <p:spPr>
            <a:xfrm rot="10800000">
              <a:off x="3908611" y="3855432"/>
              <a:ext cx="2465455" cy="584947"/>
            </a:xfrm>
            <a:prstGeom prst="curvedDownArrow">
              <a:avLst/>
            </a:prstGeom>
            <a:solidFill>
              <a:srgbClr val="8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8" name="CuadroTexto 767"/>
            <p:cNvSpPr txBox="1"/>
            <p:nvPr/>
          </p:nvSpPr>
          <p:spPr>
            <a:xfrm>
              <a:off x="3705543" y="4478139"/>
              <a:ext cx="2789546" cy="307777"/>
            </a:xfrm>
            <a:prstGeom prst="rect">
              <a:avLst/>
            </a:prstGeom>
            <a:noFill/>
          </p:spPr>
          <p:txBody>
            <a:bodyPr wrap="none" rtlCol="0">
              <a:spAutoFit/>
            </a:bodyPr>
            <a:lstStyle/>
            <a:p>
              <a:r>
                <a:rPr lang="es-CL" dirty="0">
                  <a:solidFill>
                    <a:srgbClr val="800000"/>
                  </a:solidFill>
                </a:rPr>
                <a:t>Cash Remunerado a </a:t>
              </a:r>
              <a:r>
                <a:rPr lang="es-CL" dirty="0" err="1">
                  <a:solidFill>
                    <a:srgbClr val="800000"/>
                  </a:solidFill>
                </a:rPr>
                <a:t>Fed</a:t>
              </a:r>
              <a:r>
                <a:rPr lang="es-CL" dirty="0">
                  <a:solidFill>
                    <a:srgbClr val="800000"/>
                  </a:solidFill>
                </a:rPr>
                <a:t> </a:t>
              </a:r>
              <a:r>
                <a:rPr lang="es-CL" dirty="0" err="1">
                  <a:solidFill>
                    <a:srgbClr val="800000"/>
                  </a:solidFill>
                </a:rPr>
                <a:t>Funds</a:t>
              </a:r>
              <a:r>
                <a:rPr lang="es-CL" dirty="0">
                  <a:solidFill>
                    <a:srgbClr val="800000"/>
                  </a:solidFill>
                </a:rPr>
                <a:t>.</a:t>
              </a:r>
              <a:endParaRPr lang="en-US" dirty="0">
                <a:solidFill>
                  <a:srgbClr val="800000"/>
                </a:solidFill>
              </a:endParaRPr>
            </a:p>
          </p:txBody>
        </p:sp>
      </p:grpSp>
      <p:grpSp>
        <p:nvGrpSpPr>
          <p:cNvPr id="784" name="Grupo 783"/>
          <p:cNvGrpSpPr/>
          <p:nvPr/>
        </p:nvGrpSpPr>
        <p:grpSpPr>
          <a:xfrm>
            <a:off x="483167" y="2850901"/>
            <a:ext cx="2018326" cy="738664"/>
            <a:chOff x="483167" y="2850901"/>
            <a:chExt cx="2018326" cy="738664"/>
          </a:xfrm>
        </p:grpSpPr>
        <p:sp>
          <p:nvSpPr>
            <p:cNvPr id="769" name="CuadroTexto 768"/>
            <p:cNvSpPr txBox="1"/>
            <p:nvPr/>
          </p:nvSpPr>
          <p:spPr>
            <a:xfrm>
              <a:off x="483167" y="2850901"/>
              <a:ext cx="1335462" cy="738664"/>
            </a:xfrm>
            <a:prstGeom prst="rect">
              <a:avLst/>
            </a:prstGeom>
            <a:noFill/>
          </p:spPr>
          <p:txBody>
            <a:bodyPr wrap="square" rtlCol="0">
              <a:spAutoFit/>
            </a:bodyPr>
            <a:lstStyle/>
            <a:p>
              <a:r>
                <a:rPr lang="es-CL" b="1" dirty="0">
                  <a:solidFill>
                    <a:schemeClr val="bg2">
                      <a:lumMod val="90000"/>
                      <a:lumOff val="10000"/>
                    </a:schemeClr>
                  </a:solidFill>
                  <a:latin typeface="Garamond" panose="02020404030301010803" pitchFamily="18" charset="0"/>
                </a:rPr>
                <a:t>Cambio en Curva de descuento</a:t>
              </a:r>
              <a:endParaRPr lang="en-US" b="1" dirty="0">
                <a:solidFill>
                  <a:schemeClr val="bg2">
                    <a:lumMod val="90000"/>
                    <a:lumOff val="10000"/>
                  </a:schemeClr>
                </a:solidFill>
                <a:latin typeface="Garamond" panose="02020404030301010803" pitchFamily="18" charset="0"/>
              </a:endParaRPr>
            </a:p>
          </p:txBody>
        </p:sp>
        <p:sp>
          <p:nvSpPr>
            <p:cNvPr id="770" name="Flecha a la derecha con bandas 769"/>
            <p:cNvSpPr/>
            <p:nvPr/>
          </p:nvSpPr>
          <p:spPr>
            <a:xfrm>
              <a:off x="1680882" y="3012477"/>
              <a:ext cx="820611" cy="463124"/>
            </a:xfrm>
            <a:prstGeom prst="stripedRightArrow">
              <a:avLst>
                <a:gd name="adj1" fmla="val 50000"/>
                <a:gd name="adj2" fmla="val 38386"/>
              </a:avLst>
            </a:prstGeom>
            <a:solidFill>
              <a:schemeClr val="bg2">
                <a:lumMod val="75000"/>
                <a:lumOff val="2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6350">
                  <a:solidFill>
                    <a:schemeClr val="tx1"/>
                  </a:solidFill>
                </a:ln>
              </a:endParaRPr>
            </a:p>
          </p:txBody>
        </p:sp>
      </p:grpSp>
      <p:sp>
        <p:nvSpPr>
          <p:cNvPr id="39" name="CuadroTexto 38"/>
          <p:cNvSpPr txBox="1"/>
          <p:nvPr/>
        </p:nvSpPr>
        <p:spPr>
          <a:xfrm>
            <a:off x="3061328" y="3404899"/>
            <a:ext cx="1370888" cy="369332"/>
          </a:xfrm>
          <a:prstGeom prst="rect">
            <a:avLst/>
          </a:prstGeom>
          <a:solidFill>
            <a:schemeClr val="bg2">
              <a:lumMod val="10000"/>
              <a:lumOff val="90000"/>
            </a:schemeClr>
          </a:solidFill>
        </p:spPr>
        <p:txBody>
          <a:bodyPr wrap="none" rtlCol="0">
            <a:spAutoFit/>
          </a:bodyPr>
          <a:lstStyle/>
          <a:p>
            <a:r>
              <a:rPr lang="es-CL" sz="1800" b="1" dirty="0">
                <a:solidFill>
                  <a:schemeClr val="bg2">
                    <a:lumMod val="90000"/>
                    <a:lumOff val="10000"/>
                  </a:schemeClr>
                </a:solidFill>
                <a:latin typeface="Garamond" panose="02020404030301010803" pitchFamily="18" charset="0"/>
              </a:rPr>
              <a:t>MTM :  +99</a:t>
            </a:r>
            <a:endParaRPr lang="en-US" sz="1800" b="1" dirty="0">
              <a:solidFill>
                <a:schemeClr val="bg2">
                  <a:lumMod val="90000"/>
                  <a:lumOff val="10000"/>
                </a:schemeClr>
              </a:solidFill>
              <a:latin typeface="Garamond" panose="02020404030301010803" pitchFamily="18" charset="0"/>
            </a:endParaRPr>
          </a:p>
        </p:txBody>
      </p:sp>
      <p:sp>
        <p:nvSpPr>
          <p:cNvPr id="775" name="CuadroTexto 774"/>
          <p:cNvSpPr txBox="1"/>
          <p:nvPr/>
        </p:nvSpPr>
        <p:spPr>
          <a:xfrm>
            <a:off x="5002130" y="3454362"/>
            <a:ext cx="397866" cy="1015663"/>
          </a:xfrm>
          <a:prstGeom prst="rect">
            <a:avLst/>
          </a:prstGeom>
          <a:noFill/>
        </p:spPr>
        <p:txBody>
          <a:bodyPr wrap="none" rtlCol="0">
            <a:spAutoFit/>
          </a:bodyPr>
          <a:lstStyle/>
          <a:p>
            <a:r>
              <a:rPr lang="es-CL" sz="6000" dirty="0">
                <a:solidFill>
                  <a:schemeClr val="bg2">
                    <a:lumMod val="90000"/>
                    <a:lumOff val="10000"/>
                  </a:schemeClr>
                </a:solidFill>
              </a:rPr>
              <a:t>!</a:t>
            </a:r>
            <a:endParaRPr lang="en-US" sz="6000" dirty="0">
              <a:solidFill>
                <a:schemeClr val="bg2">
                  <a:lumMod val="90000"/>
                  <a:lumOff val="10000"/>
                </a:schemeClr>
              </a:solidFill>
            </a:endParaRPr>
          </a:p>
        </p:txBody>
      </p:sp>
      <p:grpSp>
        <p:nvGrpSpPr>
          <p:cNvPr id="786" name="Grupo 785"/>
          <p:cNvGrpSpPr/>
          <p:nvPr/>
        </p:nvGrpSpPr>
        <p:grpSpPr>
          <a:xfrm>
            <a:off x="3968335" y="667876"/>
            <a:ext cx="2885489" cy="1182499"/>
            <a:chOff x="3968335" y="667876"/>
            <a:chExt cx="2885489" cy="1182499"/>
          </a:xfrm>
        </p:grpSpPr>
        <p:sp>
          <p:nvSpPr>
            <p:cNvPr id="3" name="CuadroTexto 2"/>
            <p:cNvSpPr txBox="1"/>
            <p:nvPr/>
          </p:nvSpPr>
          <p:spPr>
            <a:xfrm>
              <a:off x="3968335" y="667876"/>
              <a:ext cx="2885489" cy="369332"/>
            </a:xfrm>
            <a:prstGeom prst="rect">
              <a:avLst/>
            </a:prstGeom>
            <a:noFill/>
          </p:spPr>
          <p:txBody>
            <a:bodyPr wrap="square" rtlCol="0">
              <a:spAutoFit/>
            </a:bodyPr>
            <a:lstStyle/>
            <a:p>
              <a:r>
                <a:rPr lang="es-CL" sz="1800" b="1" dirty="0">
                  <a:solidFill>
                    <a:schemeClr val="bg2">
                      <a:lumMod val="75000"/>
                      <a:lumOff val="25000"/>
                    </a:schemeClr>
                  </a:solidFill>
                  <a:latin typeface="Garamond" panose="02020404030301010803" pitchFamily="18" charset="0"/>
                </a:rPr>
                <a:t>Cambio de contrato CSA.</a:t>
              </a:r>
              <a:endParaRPr lang="en-US" sz="1800" b="1" dirty="0">
                <a:solidFill>
                  <a:schemeClr val="bg2">
                    <a:lumMod val="75000"/>
                    <a:lumOff val="25000"/>
                  </a:schemeClr>
                </a:solidFill>
                <a:latin typeface="Garamond" panose="02020404030301010803" pitchFamily="18" charset="0"/>
              </a:endParaRPr>
            </a:p>
          </p:txBody>
        </p:sp>
        <p:sp>
          <p:nvSpPr>
            <p:cNvPr id="778" name="Arco de bloque 777"/>
            <p:cNvSpPr/>
            <p:nvPr/>
          </p:nvSpPr>
          <p:spPr>
            <a:xfrm>
              <a:off x="3968335" y="1042249"/>
              <a:ext cx="2465456" cy="808126"/>
            </a:xfrm>
            <a:prstGeom prst="blockArc">
              <a:avLst>
                <a:gd name="adj1" fmla="val 10105689"/>
                <a:gd name="adj2" fmla="val 526928"/>
                <a:gd name="adj3" fmla="val 10859"/>
              </a:avLst>
            </a:prstGeom>
            <a:solidFill>
              <a:schemeClr val="bg2">
                <a:lumMod val="75000"/>
                <a:lumOff val="25000"/>
              </a:schemeClr>
            </a:solidFill>
            <a:ln w="3175">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7" name="Grupo 46"/>
          <p:cNvGrpSpPr/>
          <p:nvPr/>
        </p:nvGrpSpPr>
        <p:grpSpPr>
          <a:xfrm>
            <a:off x="1932545" y="2746353"/>
            <a:ext cx="2589283" cy="331467"/>
            <a:chOff x="89250" y="3868080"/>
            <a:chExt cx="2589283" cy="331467"/>
          </a:xfrm>
        </p:grpSpPr>
        <p:cxnSp>
          <p:nvCxnSpPr>
            <p:cNvPr id="48" name="Conector recto 47"/>
            <p:cNvCxnSpPr/>
            <p:nvPr/>
          </p:nvCxnSpPr>
          <p:spPr>
            <a:xfrm>
              <a:off x="89250" y="3868080"/>
              <a:ext cx="2502604" cy="0"/>
            </a:xfrm>
            <a:prstGeom prst="line">
              <a:avLst/>
            </a:prstGeom>
            <a:solidFill>
              <a:schemeClr val="accent3"/>
            </a:solidFill>
            <a:ln>
              <a:solidFill>
                <a:schemeClr val="bg2">
                  <a:lumMod val="90000"/>
                  <a:lumOff val="10000"/>
                </a:schemeClr>
              </a:solidFill>
            </a:ln>
          </p:spPr>
          <p:style>
            <a:lnRef idx="2">
              <a:schemeClr val="accent5">
                <a:shade val="50000"/>
              </a:schemeClr>
            </a:lnRef>
            <a:fillRef idx="1">
              <a:schemeClr val="accent5"/>
            </a:fillRef>
            <a:effectRef idx="0">
              <a:schemeClr val="accent5"/>
            </a:effectRef>
            <a:fontRef idx="minor">
              <a:schemeClr val="lt1"/>
            </a:fontRef>
          </p:style>
        </p:cxnSp>
        <p:sp>
          <p:nvSpPr>
            <p:cNvPr id="49" name="CuadroTexto 48"/>
            <p:cNvSpPr txBox="1"/>
            <p:nvPr/>
          </p:nvSpPr>
          <p:spPr>
            <a:xfrm>
              <a:off x="1075209" y="3891770"/>
              <a:ext cx="1603324" cy="307777"/>
            </a:xfrm>
            <a:prstGeom prst="rect">
              <a:avLst/>
            </a:prstGeom>
            <a:solidFill>
              <a:schemeClr val="bg2">
                <a:lumMod val="10000"/>
                <a:lumOff val="90000"/>
              </a:schemeClr>
            </a:solidFill>
          </p:spPr>
          <p:txBody>
            <a:bodyPr wrap="none" rtlCol="0">
              <a:spAutoFit/>
            </a:bodyPr>
            <a:lstStyle/>
            <a:p>
              <a:r>
                <a:rPr lang="es-CL" dirty="0">
                  <a:solidFill>
                    <a:schemeClr val="bg2">
                      <a:lumMod val="90000"/>
                      <a:lumOff val="10000"/>
                    </a:schemeClr>
                  </a:solidFill>
                  <a:latin typeface="Garamond" panose="02020404030301010803" pitchFamily="18" charset="0"/>
                </a:rPr>
                <a:t>Descuento SOFR    </a:t>
              </a:r>
              <a:endParaRPr lang="en-US" dirty="0">
                <a:solidFill>
                  <a:schemeClr val="bg2">
                    <a:lumMod val="90000"/>
                    <a:lumOff val="10000"/>
                  </a:schemeClr>
                </a:solidFill>
                <a:latin typeface="Garamond" panose="02020404030301010803" pitchFamily="18" charset="0"/>
              </a:endParaRPr>
            </a:p>
          </p:txBody>
        </p:sp>
      </p:grpSp>
      <p:grpSp>
        <p:nvGrpSpPr>
          <p:cNvPr id="788" name="Grupo 787"/>
          <p:cNvGrpSpPr/>
          <p:nvPr/>
        </p:nvGrpSpPr>
        <p:grpSpPr>
          <a:xfrm>
            <a:off x="5831990" y="2759828"/>
            <a:ext cx="2562038" cy="994803"/>
            <a:chOff x="5831990" y="2759828"/>
            <a:chExt cx="2562038" cy="994803"/>
          </a:xfrm>
        </p:grpSpPr>
        <p:grpSp>
          <p:nvGrpSpPr>
            <p:cNvPr id="50" name="Grupo 49"/>
            <p:cNvGrpSpPr/>
            <p:nvPr/>
          </p:nvGrpSpPr>
          <p:grpSpPr>
            <a:xfrm>
              <a:off x="5891424" y="2759828"/>
              <a:ext cx="2502604" cy="336440"/>
              <a:chOff x="671353" y="2537037"/>
              <a:chExt cx="2502604" cy="336440"/>
            </a:xfrm>
          </p:grpSpPr>
          <p:cxnSp>
            <p:nvCxnSpPr>
              <p:cNvPr id="51" name="Conector recto 50"/>
              <p:cNvCxnSpPr/>
              <p:nvPr/>
            </p:nvCxnSpPr>
            <p:spPr>
              <a:xfrm>
                <a:off x="671353" y="2537037"/>
                <a:ext cx="2502604" cy="0"/>
              </a:xfrm>
              <a:prstGeom prst="line">
                <a:avLst/>
              </a:prstGeom>
              <a:solidFill>
                <a:schemeClr val="accent3"/>
              </a:solidFill>
              <a:ln>
                <a:solidFill>
                  <a:schemeClr val="bg2">
                    <a:lumMod val="90000"/>
                    <a:lumOff val="10000"/>
                  </a:schemeClr>
                </a:solidFill>
              </a:ln>
            </p:spPr>
            <p:style>
              <a:lnRef idx="2">
                <a:schemeClr val="accent5">
                  <a:shade val="50000"/>
                </a:schemeClr>
              </a:lnRef>
              <a:fillRef idx="1">
                <a:schemeClr val="accent5"/>
              </a:fillRef>
              <a:effectRef idx="0">
                <a:schemeClr val="accent5"/>
              </a:effectRef>
              <a:fontRef idx="minor">
                <a:schemeClr val="lt1"/>
              </a:fontRef>
            </p:style>
          </p:cxnSp>
          <p:sp>
            <p:nvSpPr>
              <p:cNvPr id="52" name="CuadroTexto 51"/>
              <p:cNvSpPr txBox="1"/>
              <p:nvPr/>
            </p:nvSpPr>
            <p:spPr>
              <a:xfrm>
                <a:off x="679487" y="2565700"/>
                <a:ext cx="1576336" cy="307777"/>
              </a:xfrm>
              <a:prstGeom prst="rect">
                <a:avLst/>
              </a:prstGeom>
              <a:solidFill>
                <a:schemeClr val="bg2">
                  <a:lumMod val="10000"/>
                  <a:lumOff val="90000"/>
                </a:schemeClr>
              </a:solidFill>
            </p:spPr>
            <p:txBody>
              <a:bodyPr wrap="square" rtlCol="0">
                <a:spAutoFit/>
              </a:bodyPr>
              <a:lstStyle/>
              <a:p>
                <a:r>
                  <a:rPr lang="es-CL" dirty="0">
                    <a:solidFill>
                      <a:schemeClr val="bg2">
                        <a:lumMod val="90000"/>
                        <a:lumOff val="10000"/>
                      </a:schemeClr>
                    </a:solidFill>
                    <a:latin typeface="Garamond" panose="02020404030301010803" pitchFamily="18" charset="0"/>
                  </a:rPr>
                  <a:t>Descuento SOFR</a:t>
                </a:r>
                <a:endParaRPr lang="en-US" dirty="0">
                  <a:solidFill>
                    <a:schemeClr val="bg2">
                      <a:lumMod val="90000"/>
                      <a:lumOff val="10000"/>
                    </a:schemeClr>
                  </a:solidFill>
                  <a:latin typeface="Garamond" panose="02020404030301010803" pitchFamily="18" charset="0"/>
                </a:endParaRPr>
              </a:p>
            </p:txBody>
          </p:sp>
        </p:grpSp>
        <p:sp>
          <p:nvSpPr>
            <p:cNvPr id="56" name="CuadroTexto 55"/>
            <p:cNvSpPr txBox="1"/>
            <p:nvPr/>
          </p:nvSpPr>
          <p:spPr>
            <a:xfrm>
              <a:off x="5831990" y="3385299"/>
              <a:ext cx="1293944" cy="369332"/>
            </a:xfrm>
            <a:prstGeom prst="rect">
              <a:avLst/>
            </a:prstGeom>
            <a:solidFill>
              <a:schemeClr val="bg2">
                <a:lumMod val="10000"/>
                <a:lumOff val="90000"/>
              </a:schemeClr>
            </a:solidFill>
          </p:spPr>
          <p:txBody>
            <a:bodyPr wrap="none" rtlCol="0">
              <a:spAutoFit/>
            </a:bodyPr>
            <a:lstStyle/>
            <a:p>
              <a:r>
                <a:rPr lang="es-CL" sz="1800" b="1" dirty="0">
                  <a:solidFill>
                    <a:schemeClr val="bg2">
                      <a:lumMod val="90000"/>
                      <a:lumOff val="10000"/>
                    </a:schemeClr>
                  </a:solidFill>
                  <a:latin typeface="Garamond" panose="02020404030301010803" pitchFamily="18" charset="0"/>
                </a:rPr>
                <a:t>MTM :  -99</a:t>
              </a:r>
              <a:endParaRPr lang="en-US" sz="1800" b="1" dirty="0">
                <a:solidFill>
                  <a:schemeClr val="bg2">
                    <a:lumMod val="90000"/>
                    <a:lumOff val="10000"/>
                  </a:schemeClr>
                </a:solidFill>
                <a:latin typeface="Garamond" panose="02020404030301010803" pitchFamily="18" charset="0"/>
              </a:endParaRPr>
            </a:p>
          </p:txBody>
        </p:sp>
      </p:grpSp>
      <p:grpSp>
        <p:nvGrpSpPr>
          <p:cNvPr id="789" name="Grupo 788"/>
          <p:cNvGrpSpPr/>
          <p:nvPr/>
        </p:nvGrpSpPr>
        <p:grpSpPr>
          <a:xfrm>
            <a:off x="3747693" y="3851973"/>
            <a:ext cx="2682145" cy="937312"/>
            <a:chOff x="3747693" y="3851973"/>
            <a:chExt cx="2682145" cy="937312"/>
          </a:xfrm>
        </p:grpSpPr>
        <p:sp>
          <p:nvSpPr>
            <p:cNvPr id="57" name="Flecha curvada hacia abajo 56"/>
            <p:cNvSpPr/>
            <p:nvPr/>
          </p:nvSpPr>
          <p:spPr>
            <a:xfrm rot="10800000">
              <a:off x="3908611" y="3851973"/>
              <a:ext cx="2465455" cy="584947"/>
            </a:xfrm>
            <a:prstGeom prst="curvedDownArrow">
              <a:avLst/>
            </a:prstGeom>
            <a:solidFill>
              <a:schemeClr val="bg2">
                <a:lumMod val="75000"/>
                <a:lumOff val="25000"/>
              </a:schemeClr>
            </a:solidFill>
            <a:ln>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CuadroTexto 57"/>
            <p:cNvSpPr txBox="1"/>
            <p:nvPr/>
          </p:nvSpPr>
          <p:spPr>
            <a:xfrm>
              <a:off x="3747693" y="4481508"/>
              <a:ext cx="2682145" cy="307777"/>
            </a:xfrm>
            <a:prstGeom prst="rect">
              <a:avLst/>
            </a:prstGeom>
            <a:solidFill>
              <a:schemeClr val="bg2">
                <a:lumMod val="10000"/>
                <a:lumOff val="90000"/>
              </a:schemeClr>
            </a:solidFill>
          </p:spPr>
          <p:txBody>
            <a:bodyPr wrap="none" rtlCol="0">
              <a:spAutoFit/>
            </a:bodyPr>
            <a:lstStyle/>
            <a:p>
              <a:r>
                <a:rPr lang="es-CL" dirty="0">
                  <a:solidFill>
                    <a:schemeClr val="bg2">
                      <a:lumMod val="90000"/>
                      <a:lumOff val="10000"/>
                    </a:schemeClr>
                  </a:solidFill>
                </a:rPr>
                <a:t>Cash Remunerado a SOFR.     </a:t>
              </a:r>
              <a:endParaRPr lang="en-US" dirty="0">
                <a:solidFill>
                  <a:schemeClr val="bg2">
                    <a:lumMod val="90000"/>
                    <a:lumOff val="10000"/>
                  </a:schemeClr>
                </a:solidFill>
              </a:endParaRPr>
            </a:p>
          </p:txBody>
        </p:sp>
      </p:grpSp>
      <p:sp>
        <p:nvSpPr>
          <p:cNvPr id="779" name="CuadroTexto 778"/>
          <p:cNvSpPr txBox="1"/>
          <p:nvPr/>
        </p:nvSpPr>
        <p:spPr>
          <a:xfrm>
            <a:off x="4283120" y="3742177"/>
            <a:ext cx="1821332" cy="307777"/>
          </a:xfrm>
          <a:prstGeom prst="rect">
            <a:avLst/>
          </a:prstGeom>
          <a:solidFill>
            <a:schemeClr val="bg2">
              <a:lumMod val="10000"/>
              <a:lumOff val="90000"/>
            </a:schemeClr>
          </a:solidFill>
        </p:spPr>
        <p:txBody>
          <a:bodyPr wrap="none" rtlCol="0">
            <a:spAutoFit/>
          </a:bodyPr>
          <a:lstStyle/>
          <a:p>
            <a:r>
              <a:rPr lang="es-CL" b="1" dirty="0">
                <a:solidFill>
                  <a:schemeClr val="bg2">
                    <a:lumMod val="90000"/>
                    <a:lumOff val="10000"/>
                  </a:schemeClr>
                </a:solidFill>
                <a:latin typeface="Garamond" panose="02020404030301010803" pitchFamily="18" charset="0"/>
              </a:rPr>
              <a:t>¿Cómo se compensa?</a:t>
            </a:r>
          </a:p>
        </p:txBody>
      </p:sp>
    </p:spTree>
    <p:extLst>
      <p:ext uri="{BB962C8B-B14F-4D97-AF65-F5344CB8AC3E}">
        <p14:creationId xmlns:p14="http://schemas.microsoft.com/office/powerpoint/2010/main" val="13006729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0"/>
                                        </p:tgtEl>
                                        <p:attrNameLst>
                                          <p:attrName>style.visibility</p:attrName>
                                        </p:attrNameLst>
                                      </p:cBhvr>
                                      <p:to>
                                        <p:strVal val="visible"/>
                                      </p:to>
                                    </p:set>
                                    <p:animEffect transition="in" filter="fade">
                                      <p:cBhvr>
                                        <p:cTn id="7" dur="500"/>
                                        <p:tgtEl>
                                          <p:spTgt spid="78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82"/>
                                        </p:tgtEl>
                                        <p:attrNameLst>
                                          <p:attrName>style.visibility</p:attrName>
                                        </p:attrNameLst>
                                      </p:cBhvr>
                                      <p:to>
                                        <p:strVal val="visible"/>
                                      </p:to>
                                    </p:set>
                                    <p:animEffect transition="in" filter="fade">
                                      <p:cBhvr>
                                        <p:cTn id="24" dur="1000"/>
                                        <p:tgtEl>
                                          <p:spTgt spid="782"/>
                                        </p:tgtEl>
                                      </p:cBhvr>
                                    </p:animEffect>
                                    <p:anim calcmode="lin" valueType="num">
                                      <p:cBhvr>
                                        <p:cTn id="25" dur="1000" fill="hold"/>
                                        <p:tgtEl>
                                          <p:spTgt spid="782"/>
                                        </p:tgtEl>
                                        <p:attrNameLst>
                                          <p:attrName>ppt_x</p:attrName>
                                        </p:attrNameLst>
                                      </p:cBhvr>
                                      <p:tavLst>
                                        <p:tav tm="0">
                                          <p:val>
                                            <p:strVal val="#ppt_x"/>
                                          </p:val>
                                        </p:tav>
                                        <p:tav tm="100000">
                                          <p:val>
                                            <p:strVal val="#ppt_x"/>
                                          </p:val>
                                        </p:tav>
                                      </p:tavLst>
                                    </p:anim>
                                    <p:anim calcmode="lin" valueType="num">
                                      <p:cBhvr>
                                        <p:cTn id="26" dur="1000" fill="hold"/>
                                        <p:tgtEl>
                                          <p:spTgt spid="78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83"/>
                                        </p:tgtEl>
                                        <p:attrNameLst>
                                          <p:attrName>style.visibility</p:attrName>
                                        </p:attrNameLst>
                                      </p:cBhvr>
                                      <p:to>
                                        <p:strVal val="visible"/>
                                      </p:to>
                                    </p:set>
                                    <p:animEffect transition="in" filter="fade">
                                      <p:cBhvr>
                                        <p:cTn id="31" dur="1000"/>
                                        <p:tgtEl>
                                          <p:spTgt spid="783"/>
                                        </p:tgtEl>
                                      </p:cBhvr>
                                    </p:animEffect>
                                    <p:anim calcmode="lin" valueType="num">
                                      <p:cBhvr>
                                        <p:cTn id="32" dur="1000" fill="hold"/>
                                        <p:tgtEl>
                                          <p:spTgt spid="783"/>
                                        </p:tgtEl>
                                        <p:attrNameLst>
                                          <p:attrName>ppt_x</p:attrName>
                                        </p:attrNameLst>
                                      </p:cBhvr>
                                      <p:tavLst>
                                        <p:tav tm="0">
                                          <p:val>
                                            <p:strVal val="#ppt_x"/>
                                          </p:val>
                                        </p:tav>
                                        <p:tav tm="100000">
                                          <p:val>
                                            <p:strVal val="#ppt_x"/>
                                          </p:val>
                                        </p:tav>
                                      </p:tavLst>
                                    </p:anim>
                                    <p:anim calcmode="lin" valueType="num">
                                      <p:cBhvr>
                                        <p:cTn id="33" dur="1000" fill="hold"/>
                                        <p:tgtEl>
                                          <p:spTgt spid="78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784"/>
                                        </p:tgtEl>
                                        <p:attrNameLst>
                                          <p:attrName>style.visibility</p:attrName>
                                        </p:attrNameLst>
                                      </p:cBhvr>
                                      <p:to>
                                        <p:strVal val="visible"/>
                                      </p:to>
                                    </p:set>
                                    <p:anim calcmode="lin" valueType="num">
                                      <p:cBhvr additive="base">
                                        <p:cTn id="38" dur="500" fill="hold"/>
                                        <p:tgtEl>
                                          <p:spTgt spid="784"/>
                                        </p:tgtEl>
                                        <p:attrNameLst>
                                          <p:attrName>ppt_x</p:attrName>
                                        </p:attrNameLst>
                                      </p:cBhvr>
                                      <p:tavLst>
                                        <p:tav tm="0">
                                          <p:val>
                                            <p:strVal val="0-#ppt_w/2"/>
                                          </p:val>
                                        </p:tav>
                                        <p:tav tm="100000">
                                          <p:val>
                                            <p:strVal val="#ppt_x"/>
                                          </p:val>
                                        </p:tav>
                                      </p:tavLst>
                                    </p:anim>
                                    <p:anim calcmode="lin" valueType="num">
                                      <p:cBhvr additive="base">
                                        <p:cTn id="39" dur="500" fill="hold"/>
                                        <p:tgtEl>
                                          <p:spTgt spid="784"/>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nodeType="click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500" fill="hold"/>
                                        <p:tgtEl>
                                          <p:spTgt spid="47"/>
                                        </p:tgtEl>
                                        <p:attrNameLst>
                                          <p:attrName>ppt_x</p:attrName>
                                        </p:attrNameLst>
                                      </p:cBhvr>
                                      <p:tavLst>
                                        <p:tav tm="0">
                                          <p:val>
                                            <p:strVal val="#ppt_x"/>
                                          </p:val>
                                        </p:tav>
                                        <p:tav tm="100000">
                                          <p:val>
                                            <p:strVal val="#ppt_x"/>
                                          </p:val>
                                        </p:tav>
                                      </p:tavLst>
                                    </p:anim>
                                    <p:anim calcmode="lin" valueType="num">
                                      <p:cBhvr additive="base">
                                        <p:cTn id="45"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1000"/>
                                        <p:tgtEl>
                                          <p:spTgt spid="39"/>
                                        </p:tgtEl>
                                      </p:cBhvr>
                                    </p:animEffect>
                                    <p:anim calcmode="lin" valueType="num">
                                      <p:cBhvr>
                                        <p:cTn id="51" dur="1000" fill="hold"/>
                                        <p:tgtEl>
                                          <p:spTgt spid="39"/>
                                        </p:tgtEl>
                                        <p:attrNameLst>
                                          <p:attrName>ppt_x</p:attrName>
                                        </p:attrNameLst>
                                      </p:cBhvr>
                                      <p:tavLst>
                                        <p:tav tm="0">
                                          <p:val>
                                            <p:strVal val="#ppt_x"/>
                                          </p:val>
                                        </p:tav>
                                        <p:tav tm="100000">
                                          <p:val>
                                            <p:strVal val="#ppt_x"/>
                                          </p:val>
                                        </p:tav>
                                      </p:tavLst>
                                    </p:anim>
                                    <p:anim calcmode="lin" valueType="num">
                                      <p:cBhvr>
                                        <p:cTn id="5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5" presetClass="entr" presetSubtype="0" fill="hold" grpId="0" nodeType="clickEffect">
                                  <p:stCondLst>
                                    <p:cond delay="0"/>
                                  </p:stCondLst>
                                  <p:childTnLst>
                                    <p:set>
                                      <p:cBhvr>
                                        <p:cTn id="56" dur="1" fill="hold">
                                          <p:stCondLst>
                                            <p:cond delay="0"/>
                                          </p:stCondLst>
                                        </p:cTn>
                                        <p:tgtEl>
                                          <p:spTgt spid="775"/>
                                        </p:tgtEl>
                                        <p:attrNameLst>
                                          <p:attrName>style.visibility</p:attrName>
                                        </p:attrNameLst>
                                      </p:cBhvr>
                                      <p:to>
                                        <p:strVal val="visible"/>
                                      </p:to>
                                    </p:set>
                                    <p:animEffect transition="in" filter="fade">
                                      <p:cBhvr>
                                        <p:cTn id="57" dur="2000"/>
                                        <p:tgtEl>
                                          <p:spTgt spid="775"/>
                                        </p:tgtEl>
                                      </p:cBhvr>
                                    </p:animEffect>
                                    <p:anim calcmode="lin" valueType="num">
                                      <p:cBhvr>
                                        <p:cTn id="58" dur="2000" fill="hold"/>
                                        <p:tgtEl>
                                          <p:spTgt spid="775"/>
                                        </p:tgtEl>
                                        <p:attrNameLst>
                                          <p:attrName>ppt_w</p:attrName>
                                        </p:attrNameLst>
                                      </p:cBhvr>
                                      <p:tavLst>
                                        <p:tav tm="0" fmla="#ppt_w*sin(2.5*pi*$)">
                                          <p:val>
                                            <p:fltVal val="0"/>
                                          </p:val>
                                        </p:tav>
                                        <p:tav tm="100000">
                                          <p:val>
                                            <p:fltVal val="1"/>
                                          </p:val>
                                        </p:tav>
                                      </p:tavLst>
                                    </p:anim>
                                    <p:anim calcmode="lin" valueType="num">
                                      <p:cBhvr>
                                        <p:cTn id="59" dur="2000" fill="hold"/>
                                        <p:tgtEl>
                                          <p:spTgt spid="775"/>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786"/>
                                        </p:tgtEl>
                                        <p:attrNameLst>
                                          <p:attrName>style.visibility</p:attrName>
                                        </p:attrNameLst>
                                      </p:cBhvr>
                                      <p:to>
                                        <p:strVal val="visible"/>
                                      </p:to>
                                    </p:set>
                                    <p:animEffect transition="in" filter="fade">
                                      <p:cBhvr>
                                        <p:cTn id="64" dur="1000"/>
                                        <p:tgtEl>
                                          <p:spTgt spid="786"/>
                                        </p:tgtEl>
                                      </p:cBhvr>
                                    </p:animEffect>
                                    <p:anim calcmode="lin" valueType="num">
                                      <p:cBhvr>
                                        <p:cTn id="65" dur="1000" fill="hold"/>
                                        <p:tgtEl>
                                          <p:spTgt spid="786"/>
                                        </p:tgtEl>
                                        <p:attrNameLst>
                                          <p:attrName>ppt_x</p:attrName>
                                        </p:attrNameLst>
                                      </p:cBhvr>
                                      <p:tavLst>
                                        <p:tav tm="0">
                                          <p:val>
                                            <p:strVal val="#ppt_x"/>
                                          </p:val>
                                        </p:tav>
                                        <p:tav tm="100000">
                                          <p:val>
                                            <p:strVal val="#ppt_x"/>
                                          </p:val>
                                        </p:tav>
                                      </p:tavLst>
                                    </p:anim>
                                    <p:anim calcmode="lin" valueType="num">
                                      <p:cBhvr>
                                        <p:cTn id="66" dur="1000" fill="hold"/>
                                        <p:tgtEl>
                                          <p:spTgt spid="786"/>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788"/>
                                        </p:tgtEl>
                                        <p:attrNameLst>
                                          <p:attrName>style.visibility</p:attrName>
                                        </p:attrNameLst>
                                      </p:cBhvr>
                                      <p:to>
                                        <p:strVal val="visible"/>
                                      </p:to>
                                    </p:set>
                                    <p:animEffect transition="in" filter="fade">
                                      <p:cBhvr>
                                        <p:cTn id="71" dur="1000"/>
                                        <p:tgtEl>
                                          <p:spTgt spid="788"/>
                                        </p:tgtEl>
                                      </p:cBhvr>
                                    </p:animEffect>
                                    <p:anim calcmode="lin" valueType="num">
                                      <p:cBhvr>
                                        <p:cTn id="72" dur="1000" fill="hold"/>
                                        <p:tgtEl>
                                          <p:spTgt spid="788"/>
                                        </p:tgtEl>
                                        <p:attrNameLst>
                                          <p:attrName>ppt_x</p:attrName>
                                        </p:attrNameLst>
                                      </p:cBhvr>
                                      <p:tavLst>
                                        <p:tav tm="0">
                                          <p:val>
                                            <p:strVal val="#ppt_x"/>
                                          </p:val>
                                        </p:tav>
                                        <p:tav tm="100000">
                                          <p:val>
                                            <p:strVal val="#ppt_x"/>
                                          </p:val>
                                        </p:tav>
                                      </p:tavLst>
                                    </p:anim>
                                    <p:anim calcmode="lin" valueType="num">
                                      <p:cBhvr>
                                        <p:cTn id="73" dur="1000" fill="hold"/>
                                        <p:tgtEl>
                                          <p:spTgt spid="788"/>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789"/>
                                        </p:tgtEl>
                                        <p:attrNameLst>
                                          <p:attrName>style.visibility</p:attrName>
                                        </p:attrNameLst>
                                      </p:cBhvr>
                                      <p:to>
                                        <p:strVal val="visible"/>
                                      </p:to>
                                    </p:set>
                                    <p:animEffect transition="in" filter="fade">
                                      <p:cBhvr>
                                        <p:cTn id="78" dur="1000"/>
                                        <p:tgtEl>
                                          <p:spTgt spid="789"/>
                                        </p:tgtEl>
                                      </p:cBhvr>
                                    </p:animEffect>
                                    <p:anim calcmode="lin" valueType="num">
                                      <p:cBhvr>
                                        <p:cTn id="79" dur="1000" fill="hold"/>
                                        <p:tgtEl>
                                          <p:spTgt spid="789"/>
                                        </p:tgtEl>
                                        <p:attrNameLst>
                                          <p:attrName>ppt_x</p:attrName>
                                        </p:attrNameLst>
                                      </p:cBhvr>
                                      <p:tavLst>
                                        <p:tav tm="0">
                                          <p:val>
                                            <p:strVal val="#ppt_x"/>
                                          </p:val>
                                        </p:tav>
                                        <p:tav tm="100000">
                                          <p:val>
                                            <p:strVal val="#ppt_x"/>
                                          </p:val>
                                        </p:tav>
                                      </p:tavLst>
                                    </p:anim>
                                    <p:anim calcmode="lin" valueType="num">
                                      <p:cBhvr>
                                        <p:cTn id="80" dur="1000" fill="hold"/>
                                        <p:tgtEl>
                                          <p:spTgt spid="789"/>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5" presetClass="entr" presetSubtype="0" fill="hold" grpId="0" nodeType="clickEffect">
                                  <p:stCondLst>
                                    <p:cond delay="0"/>
                                  </p:stCondLst>
                                  <p:childTnLst>
                                    <p:set>
                                      <p:cBhvr>
                                        <p:cTn id="84" dur="1" fill="hold">
                                          <p:stCondLst>
                                            <p:cond delay="0"/>
                                          </p:stCondLst>
                                        </p:cTn>
                                        <p:tgtEl>
                                          <p:spTgt spid="779"/>
                                        </p:tgtEl>
                                        <p:attrNameLst>
                                          <p:attrName>style.visibility</p:attrName>
                                        </p:attrNameLst>
                                      </p:cBhvr>
                                      <p:to>
                                        <p:strVal val="visible"/>
                                      </p:to>
                                    </p:set>
                                    <p:animEffect transition="in" filter="fade">
                                      <p:cBhvr>
                                        <p:cTn id="85" dur="2000"/>
                                        <p:tgtEl>
                                          <p:spTgt spid="779"/>
                                        </p:tgtEl>
                                      </p:cBhvr>
                                    </p:animEffect>
                                    <p:anim calcmode="lin" valueType="num">
                                      <p:cBhvr>
                                        <p:cTn id="86" dur="2000" fill="hold"/>
                                        <p:tgtEl>
                                          <p:spTgt spid="779"/>
                                        </p:tgtEl>
                                        <p:attrNameLst>
                                          <p:attrName>ppt_w</p:attrName>
                                        </p:attrNameLst>
                                      </p:cBhvr>
                                      <p:tavLst>
                                        <p:tav tm="0" fmla="#ppt_w*sin(2.5*pi*$)">
                                          <p:val>
                                            <p:fltVal val="0"/>
                                          </p:val>
                                        </p:tav>
                                        <p:tav tm="100000">
                                          <p:val>
                                            <p:fltVal val="1"/>
                                          </p:val>
                                        </p:tav>
                                      </p:tavLst>
                                    </p:anim>
                                    <p:anim calcmode="lin" valueType="num">
                                      <p:cBhvr>
                                        <p:cTn id="87" dur="2000" fill="hold"/>
                                        <p:tgtEl>
                                          <p:spTgt spid="77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775" grpId="0"/>
      <p:bldP spid="77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989"/>
        <p:cNvGrpSpPr/>
        <p:nvPr/>
      </p:nvGrpSpPr>
      <p:grpSpPr>
        <a:xfrm>
          <a:off x="0" y="0"/>
          <a:ext cx="0" cy="0"/>
          <a:chOff x="0" y="0"/>
          <a:chExt cx="0" cy="0"/>
        </a:xfrm>
      </p:grpSpPr>
      <p:pic>
        <p:nvPicPr>
          <p:cNvPr id="59" name="Imagen 58"/>
          <p:cNvPicPr>
            <a:picLocks noChangeAspect="1"/>
          </p:cNvPicPr>
          <p:nvPr/>
        </p:nvPicPr>
        <p:blipFill rotWithShape="1">
          <a:blip r:embed="rId3">
            <a:duotone>
              <a:schemeClr val="accent6">
                <a:shade val="45000"/>
                <a:satMod val="135000"/>
              </a:schemeClr>
              <a:prstClr val="white"/>
            </a:duotone>
          </a:blip>
          <a:srcRect l="1618" r="23845"/>
          <a:stretch/>
        </p:blipFill>
        <p:spPr>
          <a:xfrm>
            <a:off x="6220737" y="0"/>
            <a:ext cx="2921002" cy="5148981"/>
          </a:xfrm>
          <a:prstGeom prst="rect">
            <a:avLst/>
          </a:prstGeom>
          <a:noFill/>
        </p:spPr>
      </p:pic>
      <p:cxnSp>
        <p:nvCxnSpPr>
          <p:cNvPr id="2995" name="Google Shape;2995;gd03d06478a_13_84"/>
          <p:cNvCxnSpPr/>
          <p:nvPr/>
        </p:nvCxnSpPr>
        <p:spPr>
          <a:xfrm>
            <a:off x="2201504" y="1053416"/>
            <a:ext cx="0" cy="1782000"/>
          </a:xfrm>
          <a:prstGeom prst="straightConnector1">
            <a:avLst/>
          </a:prstGeom>
          <a:noFill/>
          <a:ln w="38100" cap="flat" cmpd="sng">
            <a:solidFill>
              <a:srgbClr val="D8D8D8"/>
            </a:solidFill>
            <a:prstDash val="solid"/>
            <a:miter lim="800000"/>
            <a:headEnd type="none" w="sm" len="sm"/>
            <a:tailEnd type="none" w="sm" len="sm"/>
          </a:ln>
        </p:spPr>
      </p:cxnSp>
      <p:cxnSp>
        <p:nvCxnSpPr>
          <p:cNvPr id="2996" name="Google Shape;2996;gd03d06478a_13_84"/>
          <p:cNvCxnSpPr/>
          <p:nvPr/>
        </p:nvCxnSpPr>
        <p:spPr>
          <a:xfrm>
            <a:off x="3768640" y="1053416"/>
            <a:ext cx="0" cy="1782000"/>
          </a:xfrm>
          <a:prstGeom prst="straightConnector1">
            <a:avLst/>
          </a:prstGeom>
          <a:noFill/>
          <a:ln w="38100" cap="flat" cmpd="sng">
            <a:solidFill>
              <a:srgbClr val="D8D8D8"/>
            </a:solidFill>
            <a:prstDash val="solid"/>
            <a:miter lim="800000"/>
            <a:headEnd type="none" w="sm" len="sm"/>
            <a:tailEnd type="none" w="sm" len="sm"/>
          </a:ln>
        </p:spPr>
      </p:cxnSp>
      <p:cxnSp>
        <p:nvCxnSpPr>
          <p:cNvPr id="2997" name="Google Shape;2997;gd03d06478a_13_84"/>
          <p:cNvCxnSpPr/>
          <p:nvPr/>
        </p:nvCxnSpPr>
        <p:spPr>
          <a:xfrm>
            <a:off x="5335776" y="1053416"/>
            <a:ext cx="0" cy="1782000"/>
          </a:xfrm>
          <a:prstGeom prst="straightConnector1">
            <a:avLst/>
          </a:prstGeom>
          <a:noFill/>
          <a:ln w="38100" cap="flat" cmpd="sng">
            <a:solidFill>
              <a:srgbClr val="D8D8D8"/>
            </a:solidFill>
            <a:prstDash val="solid"/>
            <a:miter lim="800000"/>
            <a:headEnd type="none" w="sm" len="sm"/>
            <a:tailEnd type="none" w="sm" len="sm"/>
          </a:ln>
        </p:spPr>
      </p:cxnSp>
      <p:cxnSp>
        <p:nvCxnSpPr>
          <p:cNvPr id="2998" name="Google Shape;2998;gd03d06478a_13_84"/>
          <p:cNvCxnSpPr/>
          <p:nvPr/>
        </p:nvCxnSpPr>
        <p:spPr>
          <a:xfrm>
            <a:off x="6960062" y="1053416"/>
            <a:ext cx="0" cy="1782000"/>
          </a:xfrm>
          <a:prstGeom prst="straightConnector1">
            <a:avLst/>
          </a:prstGeom>
          <a:noFill/>
          <a:ln w="38100" cap="flat" cmpd="sng">
            <a:solidFill>
              <a:srgbClr val="D8D8D8"/>
            </a:solidFill>
            <a:prstDash val="solid"/>
            <a:miter lim="800000"/>
            <a:headEnd type="none" w="sm" len="sm"/>
            <a:tailEnd type="none" w="sm" len="sm"/>
          </a:ln>
        </p:spPr>
      </p:cxnSp>
      <p:sp>
        <p:nvSpPr>
          <p:cNvPr id="3019" name="Google Shape;3019;gd03d06478a_13_84"/>
          <p:cNvSpPr txBox="1"/>
          <p:nvPr/>
        </p:nvSpPr>
        <p:spPr>
          <a:xfrm>
            <a:off x="1217860" y="3942563"/>
            <a:ext cx="1342500" cy="111600"/>
          </a:xfrm>
          <a:prstGeom prst="rect">
            <a:avLst/>
          </a:prstGeom>
          <a:noFill/>
          <a:ln>
            <a:noFill/>
          </a:ln>
        </p:spPr>
        <p:txBody>
          <a:bodyPr spcFirstLastPara="1" wrap="square" lIns="34300" tIns="17150" rIns="34300" bIns="17150" anchor="b" anchorCtr="0">
            <a:spAutoFit/>
          </a:bodyPr>
          <a:lstStyle/>
          <a:p>
            <a:pPr marL="0" marR="0" lvl="0" indent="0" algn="ctr" rtl="0">
              <a:lnSpc>
                <a:spcPct val="100000"/>
              </a:lnSpc>
              <a:spcBef>
                <a:spcPts val="0"/>
              </a:spcBef>
              <a:spcAft>
                <a:spcPts val="0"/>
              </a:spcAft>
              <a:buClr>
                <a:srgbClr val="000000"/>
              </a:buClr>
              <a:buSzPts val="1200"/>
              <a:buFont typeface="Arial"/>
              <a:buNone/>
            </a:pPr>
            <a:endParaRPr sz="500" b="0" i="0" u="none" strike="noStrike" cap="none">
              <a:solidFill>
                <a:srgbClr val="000000"/>
              </a:solidFill>
              <a:latin typeface="Garamond" panose="02020404030301010803" pitchFamily="18" charset="0"/>
              <a:ea typeface="Raleway"/>
              <a:cs typeface="Raleway"/>
              <a:sym typeface="Raleway"/>
            </a:endParaRPr>
          </a:p>
        </p:txBody>
      </p:sp>
      <p:sp>
        <p:nvSpPr>
          <p:cNvPr id="3020" name="Google Shape;3020;gd03d06478a_13_84"/>
          <p:cNvSpPr txBox="1"/>
          <p:nvPr/>
        </p:nvSpPr>
        <p:spPr>
          <a:xfrm>
            <a:off x="3513679" y="3958837"/>
            <a:ext cx="1342500" cy="111600"/>
          </a:xfrm>
          <a:prstGeom prst="rect">
            <a:avLst/>
          </a:prstGeom>
          <a:noFill/>
          <a:ln>
            <a:noFill/>
          </a:ln>
        </p:spPr>
        <p:txBody>
          <a:bodyPr spcFirstLastPara="1" wrap="square" lIns="34300" tIns="17150" rIns="34300" bIns="17150" anchor="b" anchorCtr="0">
            <a:spAutoFit/>
          </a:bodyPr>
          <a:lstStyle/>
          <a:p>
            <a:pPr marL="0" marR="0" lvl="0" indent="0" algn="ctr" rtl="0">
              <a:lnSpc>
                <a:spcPct val="100000"/>
              </a:lnSpc>
              <a:spcBef>
                <a:spcPts val="0"/>
              </a:spcBef>
              <a:spcAft>
                <a:spcPts val="0"/>
              </a:spcAft>
              <a:buClr>
                <a:srgbClr val="000000"/>
              </a:buClr>
              <a:buSzPts val="1200"/>
              <a:buFont typeface="Arial"/>
              <a:buNone/>
            </a:pPr>
            <a:endParaRPr sz="500" b="0" i="0" u="none" strike="noStrike" cap="none">
              <a:solidFill>
                <a:srgbClr val="000000"/>
              </a:solidFill>
              <a:latin typeface="Garamond" panose="02020404030301010803" pitchFamily="18" charset="0"/>
              <a:ea typeface="Raleway"/>
              <a:cs typeface="Raleway"/>
              <a:sym typeface="Raleway"/>
            </a:endParaRPr>
          </a:p>
        </p:txBody>
      </p:sp>
      <p:cxnSp>
        <p:nvCxnSpPr>
          <p:cNvPr id="3021" name="Google Shape;3021;gd03d06478a_13_84"/>
          <p:cNvCxnSpPr/>
          <p:nvPr/>
        </p:nvCxnSpPr>
        <p:spPr>
          <a:xfrm>
            <a:off x="513349" y="3774980"/>
            <a:ext cx="8019000" cy="0"/>
          </a:xfrm>
          <a:prstGeom prst="straightConnector1">
            <a:avLst/>
          </a:prstGeom>
          <a:noFill/>
          <a:ln w="38100" cap="flat" cmpd="sng">
            <a:solidFill>
              <a:srgbClr val="D8D8D8"/>
            </a:solidFill>
            <a:prstDash val="solid"/>
            <a:miter lim="800000"/>
            <a:headEnd type="none" w="sm" len="sm"/>
            <a:tailEnd type="none" w="sm" len="sm"/>
          </a:ln>
        </p:spPr>
      </p:cxnSp>
      <p:cxnSp>
        <p:nvCxnSpPr>
          <p:cNvPr id="3022" name="Google Shape;3022;gd03d06478a_13_84"/>
          <p:cNvCxnSpPr/>
          <p:nvPr/>
        </p:nvCxnSpPr>
        <p:spPr>
          <a:xfrm>
            <a:off x="517412" y="3181734"/>
            <a:ext cx="2949900" cy="0"/>
          </a:xfrm>
          <a:prstGeom prst="straightConnector1">
            <a:avLst/>
          </a:prstGeom>
          <a:noFill/>
          <a:ln w="38100" cap="flat" cmpd="sng">
            <a:solidFill>
              <a:srgbClr val="D8D8D8"/>
            </a:solidFill>
            <a:prstDash val="solid"/>
            <a:miter lim="800000"/>
            <a:headEnd type="none" w="sm" len="sm"/>
            <a:tailEnd type="none" w="sm" len="sm"/>
          </a:ln>
        </p:spPr>
      </p:cxnSp>
      <p:sp>
        <p:nvSpPr>
          <p:cNvPr id="3024" name="Google Shape;3024;gd03d06478a_13_84"/>
          <p:cNvSpPr txBox="1"/>
          <p:nvPr/>
        </p:nvSpPr>
        <p:spPr>
          <a:xfrm>
            <a:off x="384152" y="240375"/>
            <a:ext cx="8759700" cy="300900"/>
          </a:xfrm>
          <a:prstGeom prst="rect">
            <a:avLst/>
          </a:prstGeom>
          <a:noFill/>
          <a:ln>
            <a:noFill/>
          </a:ln>
        </p:spPr>
        <p:txBody>
          <a:bodyPr spcFirstLastPara="1" wrap="square" lIns="0" tIns="0" rIns="68575" bIns="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s-CL" sz="2500" b="1" dirty="0">
                <a:solidFill>
                  <a:schemeClr val="accent1">
                    <a:lumMod val="50000"/>
                  </a:schemeClr>
                </a:solidFill>
                <a:latin typeface="Garamond" panose="02020404030301010803" pitchFamily="18" charset="0"/>
                <a:cs typeface="Poppins SemiBold"/>
                <a:sym typeface="Raleway"/>
              </a:rPr>
              <a:t>Definición de estrategia de remediación contractual </a:t>
            </a:r>
            <a:endParaRPr sz="2500" b="1" dirty="0">
              <a:solidFill>
                <a:schemeClr val="accent1">
                  <a:lumMod val="50000"/>
                </a:schemeClr>
              </a:solidFill>
              <a:latin typeface="Garamond" panose="02020404030301010803" pitchFamily="18" charset="0"/>
              <a:cs typeface="Poppins SemiBold"/>
            </a:endParaRPr>
          </a:p>
        </p:txBody>
      </p:sp>
      <p:grpSp>
        <p:nvGrpSpPr>
          <p:cNvPr id="2" name="Grupo 1"/>
          <p:cNvGrpSpPr/>
          <p:nvPr/>
        </p:nvGrpSpPr>
        <p:grpSpPr>
          <a:xfrm>
            <a:off x="464755" y="781418"/>
            <a:ext cx="1814450" cy="2825980"/>
            <a:chOff x="464755" y="781418"/>
            <a:chExt cx="1814450" cy="2825980"/>
          </a:xfrm>
        </p:grpSpPr>
        <p:sp>
          <p:nvSpPr>
            <p:cNvPr id="2993" name="Google Shape;2993;gd03d06478a_13_84"/>
            <p:cNvSpPr/>
            <p:nvPr/>
          </p:nvSpPr>
          <p:spPr>
            <a:xfrm>
              <a:off x="464756" y="781418"/>
              <a:ext cx="1814449" cy="184715"/>
            </a:xfrm>
            <a:custGeom>
              <a:avLst/>
              <a:gdLst/>
              <a:ahLst/>
              <a:cxnLst/>
              <a:rect l="l" t="t" r="r" b="b"/>
              <a:pathLst>
                <a:path w="5062" h="358" extrusionOk="0">
                  <a:moveTo>
                    <a:pt x="0" y="0"/>
                  </a:moveTo>
                  <a:lnTo>
                    <a:pt x="4715" y="0"/>
                  </a:lnTo>
                  <a:lnTo>
                    <a:pt x="5061" y="178"/>
                  </a:lnTo>
                  <a:lnTo>
                    <a:pt x="4715" y="357"/>
                  </a:lnTo>
                  <a:lnTo>
                    <a:pt x="0" y="357"/>
                  </a:lnTo>
                  <a:lnTo>
                    <a:pt x="0" y="0"/>
                  </a:lnTo>
                </a:path>
              </a:pathLst>
            </a:custGeom>
            <a:solidFill>
              <a:srgbClr val="073763"/>
            </a:solidFill>
            <a:ln>
              <a:noFill/>
            </a:ln>
          </p:spPr>
          <p:txBody>
            <a:bodyPr spcFirstLastPara="1" wrap="square" lIns="34300" tIns="17150" rIns="34300" bIns="17150" anchor="ctr" anchorCtr="0">
              <a:noAutofit/>
            </a:bodyPr>
            <a:lstStyle/>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Garamond" panose="02020404030301010803" pitchFamily="18" charset="0"/>
                <a:ea typeface="Open Sans Light"/>
                <a:cs typeface="Open Sans Light"/>
                <a:sym typeface="Open Sans Light"/>
              </a:endParaRPr>
            </a:p>
          </p:txBody>
        </p:sp>
        <p:sp>
          <p:nvSpPr>
            <p:cNvPr id="2999" name="Google Shape;2999;gd03d06478a_13_84"/>
            <p:cNvSpPr txBox="1"/>
            <p:nvPr/>
          </p:nvSpPr>
          <p:spPr>
            <a:xfrm>
              <a:off x="464755" y="1755340"/>
              <a:ext cx="1814100" cy="992549"/>
            </a:xfrm>
            <a:prstGeom prst="rect">
              <a:avLst/>
            </a:prstGeom>
            <a:noFill/>
            <a:ln>
              <a:noFill/>
            </a:ln>
          </p:spPr>
          <p:txBody>
            <a:bodyPr spcFirstLastPara="1" wrap="square" lIns="68575" tIns="34275" rIns="68575" bIns="34275" anchor="t" anchorCtr="0">
              <a:spAutoFit/>
            </a:bodyPr>
            <a:lstStyle/>
            <a:p>
              <a:pPr marL="215900" marR="0" lvl="0" indent="-215900" algn="l" rtl="0">
                <a:lnSpc>
                  <a:spcPct val="100000"/>
                </a:lnSpc>
                <a:spcBef>
                  <a:spcPts val="0"/>
                </a:spcBef>
                <a:spcAft>
                  <a:spcPts val="0"/>
                </a:spcAft>
                <a:buClr>
                  <a:schemeClr val="dk1"/>
                </a:buClr>
                <a:buSzPts val="1000"/>
                <a:buFont typeface="Arial"/>
                <a:buChar char="•"/>
              </a:pPr>
              <a:r>
                <a:rPr lang="es-CL" sz="1000" b="0" i="0" u="none" strike="noStrike" cap="none">
                  <a:solidFill>
                    <a:schemeClr val="dk1"/>
                  </a:solidFill>
                  <a:latin typeface="Garamond" panose="02020404030301010803" pitchFamily="18" charset="0"/>
                  <a:ea typeface="Raleway"/>
                  <a:cs typeface="Raleway"/>
                  <a:sym typeface="Raleway"/>
                </a:rPr>
                <a:t>Contrapartes</a:t>
              </a:r>
              <a:endParaRPr sz="1100" b="0" i="0" u="none" strike="noStrike" cap="none">
                <a:solidFill>
                  <a:srgbClr val="000000"/>
                </a:solidFill>
                <a:latin typeface="Garamond" panose="02020404030301010803" pitchFamily="18" charset="0"/>
                <a:sym typeface="Arial"/>
              </a:endParaRPr>
            </a:p>
            <a:p>
              <a:pPr marL="215900" marR="0" lvl="0" indent="-215900" algn="l" rtl="0">
                <a:lnSpc>
                  <a:spcPct val="100000"/>
                </a:lnSpc>
                <a:spcBef>
                  <a:spcPts val="0"/>
                </a:spcBef>
                <a:spcAft>
                  <a:spcPts val="0"/>
                </a:spcAft>
                <a:buClr>
                  <a:schemeClr val="dk1"/>
                </a:buClr>
                <a:buSzPts val="1000"/>
                <a:buFont typeface="Arial"/>
                <a:buChar char="•"/>
              </a:pPr>
              <a:r>
                <a:rPr lang="es-CL" sz="1000" b="0" i="0" u="none" strike="noStrike" cap="none">
                  <a:solidFill>
                    <a:schemeClr val="dk1"/>
                  </a:solidFill>
                  <a:latin typeface="Garamond" panose="02020404030301010803" pitchFamily="18" charset="0"/>
                  <a:ea typeface="Raleway"/>
                  <a:cs typeface="Raleway"/>
                  <a:sym typeface="Raleway"/>
                </a:rPr>
                <a:t>Montos</a:t>
              </a:r>
              <a:endParaRPr sz="1100" b="0" i="0" u="none" strike="noStrike" cap="none">
                <a:solidFill>
                  <a:srgbClr val="000000"/>
                </a:solidFill>
                <a:latin typeface="Garamond" panose="02020404030301010803" pitchFamily="18" charset="0"/>
                <a:sym typeface="Arial"/>
              </a:endParaRPr>
            </a:p>
            <a:p>
              <a:pPr marL="215900" marR="0" lvl="0" indent="-215900" algn="l" rtl="0">
                <a:lnSpc>
                  <a:spcPct val="100000"/>
                </a:lnSpc>
                <a:spcBef>
                  <a:spcPts val="0"/>
                </a:spcBef>
                <a:spcAft>
                  <a:spcPts val="0"/>
                </a:spcAft>
                <a:buClr>
                  <a:schemeClr val="dk1"/>
                </a:buClr>
                <a:buSzPts val="1000"/>
                <a:buFont typeface="Arial"/>
                <a:buChar char="•"/>
              </a:pPr>
              <a:r>
                <a:rPr lang="es-CL" sz="1000" b="0" i="0" u="none" strike="noStrike" cap="none">
                  <a:solidFill>
                    <a:schemeClr val="dk1"/>
                  </a:solidFill>
                  <a:latin typeface="Garamond" panose="02020404030301010803" pitchFamily="18" charset="0"/>
                  <a:ea typeface="Raleway"/>
                  <a:cs typeface="Raleway"/>
                  <a:sym typeface="Raleway"/>
                </a:rPr>
                <a:t>Plazo</a:t>
              </a:r>
              <a:endParaRPr sz="1100" b="0" i="0" u="none" strike="noStrike" cap="none">
                <a:solidFill>
                  <a:srgbClr val="000000"/>
                </a:solidFill>
                <a:latin typeface="Garamond" panose="02020404030301010803" pitchFamily="18" charset="0"/>
                <a:sym typeface="Arial"/>
              </a:endParaRPr>
            </a:p>
            <a:p>
              <a:pPr marL="215900" marR="0" lvl="0" indent="-215900" algn="l" rtl="0">
                <a:lnSpc>
                  <a:spcPct val="100000"/>
                </a:lnSpc>
                <a:spcBef>
                  <a:spcPts val="0"/>
                </a:spcBef>
                <a:spcAft>
                  <a:spcPts val="0"/>
                </a:spcAft>
                <a:buClr>
                  <a:schemeClr val="dk1"/>
                </a:buClr>
                <a:buSzPts val="1000"/>
                <a:buFont typeface="Arial"/>
                <a:buChar char="•"/>
              </a:pPr>
              <a:r>
                <a:rPr lang="es-CL" sz="1000" b="0" i="0" u="none" strike="noStrike" cap="none">
                  <a:solidFill>
                    <a:schemeClr val="dk1"/>
                  </a:solidFill>
                  <a:latin typeface="Garamond" panose="02020404030301010803" pitchFamily="18" charset="0"/>
                  <a:ea typeface="Raleway"/>
                  <a:cs typeface="Raleway"/>
                  <a:sym typeface="Raleway"/>
                </a:rPr>
                <a:t>Tenor Libor</a:t>
              </a:r>
              <a:endParaRPr sz="1100" b="0" i="0" u="none" strike="noStrike" cap="none">
                <a:solidFill>
                  <a:srgbClr val="000000"/>
                </a:solidFill>
                <a:latin typeface="Garamond" panose="02020404030301010803" pitchFamily="18" charset="0"/>
                <a:sym typeface="Arial"/>
              </a:endParaRPr>
            </a:p>
            <a:p>
              <a:pPr marL="215900" marR="0" lvl="0" indent="-215900" algn="l" rtl="0">
                <a:lnSpc>
                  <a:spcPct val="100000"/>
                </a:lnSpc>
                <a:spcBef>
                  <a:spcPts val="0"/>
                </a:spcBef>
                <a:spcAft>
                  <a:spcPts val="0"/>
                </a:spcAft>
                <a:buClr>
                  <a:schemeClr val="dk1"/>
                </a:buClr>
                <a:buSzPts val="1000"/>
                <a:buFont typeface="Arial"/>
                <a:buChar char="•"/>
              </a:pPr>
              <a:r>
                <a:rPr lang="es-CL" sz="1000">
                  <a:solidFill>
                    <a:schemeClr val="dk1"/>
                  </a:solidFill>
                  <a:latin typeface="Garamond" panose="02020404030301010803" pitchFamily="18" charset="0"/>
                  <a:ea typeface="Raleway"/>
                  <a:cs typeface="Raleway"/>
                  <a:sym typeface="Raleway"/>
                </a:rPr>
                <a:t>Cláusula</a:t>
              </a:r>
              <a:r>
                <a:rPr lang="es-CL" sz="1000" b="0" i="0" u="none" strike="noStrike" cap="none">
                  <a:solidFill>
                    <a:schemeClr val="dk1"/>
                  </a:solidFill>
                  <a:latin typeface="Garamond" panose="02020404030301010803" pitchFamily="18" charset="0"/>
                  <a:ea typeface="Raleway"/>
                  <a:cs typeface="Raleway"/>
                  <a:sym typeface="Raleway"/>
                </a:rPr>
                <a:t> Actual de reemplazo</a:t>
              </a:r>
              <a:endParaRPr sz="1100" b="0" i="0" u="none" strike="noStrike" cap="none">
                <a:solidFill>
                  <a:srgbClr val="000000"/>
                </a:solidFill>
                <a:latin typeface="Garamond" panose="02020404030301010803" pitchFamily="18" charset="0"/>
                <a:sym typeface="Arial"/>
              </a:endParaRPr>
            </a:p>
            <a:p>
              <a:pPr marL="215900" marR="0" lvl="0" indent="-215900" algn="l" rtl="0">
                <a:lnSpc>
                  <a:spcPct val="100000"/>
                </a:lnSpc>
                <a:spcBef>
                  <a:spcPts val="0"/>
                </a:spcBef>
                <a:spcAft>
                  <a:spcPts val="0"/>
                </a:spcAft>
                <a:buClr>
                  <a:schemeClr val="dk1"/>
                </a:buClr>
                <a:buSzPts val="1000"/>
                <a:buFont typeface="Arial"/>
                <a:buChar char="•"/>
              </a:pPr>
              <a:r>
                <a:rPr lang="es-CL" sz="1000">
                  <a:solidFill>
                    <a:schemeClr val="dk1"/>
                  </a:solidFill>
                  <a:latin typeface="Garamond" panose="02020404030301010803" pitchFamily="18" charset="0"/>
                  <a:ea typeface="Raleway"/>
                  <a:cs typeface="Raleway"/>
                  <a:sym typeface="Raleway"/>
                </a:rPr>
                <a:t>Cláusula</a:t>
              </a:r>
              <a:r>
                <a:rPr lang="es-CL" sz="1000" b="0" i="0" u="none" strike="noStrike" cap="none">
                  <a:solidFill>
                    <a:schemeClr val="dk1"/>
                  </a:solidFill>
                  <a:latin typeface="Garamond" panose="02020404030301010803" pitchFamily="18" charset="0"/>
                  <a:ea typeface="Raleway"/>
                  <a:cs typeface="Raleway"/>
                  <a:sym typeface="Raleway"/>
                </a:rPr>
                <a:t> Actual de prepago</a:t>
              </a:r>
              <a:endParaRPr sz="1100" b="0" i="0" u="none" strike="noStrike" cap="none">
                <a:solidFill>
                  <a:srgbClr val="000000"/>
                </a:solidFill>
                <a:latin typeface="Garamond" panose="02020404030301010803" pitchFamily="18" charset="0"/>
                <a:sym typeface="Arial"/>
              </a:endParaRPr>
            </a:p>
          </p:txBody>
        </p:sp>
        <p:grpSp>
          <p:nvGrpSpPr>
            <p:cNvPr id="3016" name="Google Shape;3016;gd03d06478a_13_84"/>
            <p:cNvGrpSpPr/>
            <p:nvPr/>
          </p:nvGrpSpPr>
          <p:grpSpPr>
            <a:xfrm>
              <a:off x="745879" y="1020627"/>
              <a:ext cx="1342575" cy="720003"/>
              <a:chOff x="994503" y="1598961"/>
              <a:chExt cx="1790100" cy="960004"/>
            </a:xfrm>
          </p:grpSpPr>
          <p:sp>
            <p:nvSpPr>
              <p:cNvPr id="3017" name="Google Shape;3017;gd03d06478a_13_84"/>
              <p:cNvSpPr txBox="1"/>
              <p:nvPr/>
            </p:nvSpPr>
            <p:spPr>
              <a:xfrm>
                <a:off x="994503" y="2143465"/>
                <a:ext cx="1790100" cy="415500"/>
              </a:xfrm>
              <a:prstGeom prst="rect">
                <a:avLst/>
              </a:prstGeom>
              <a:noFill/>
              <a:ln>
                <a:noFill/>
              </a:ln>
            </p:spPr>
            <p:txBody>
              <a:bodyPr spcFirstLastPara="1" wrap="square" lIns="34300" tIns="17150" rIns="34300" bIns="17150" anchor="b" anchorCtr="0">
                <a:spAutoFit/>
              </a:bodyPr>
              <a:lstStyle/>
              <a:p>
                <a:pPr marL="0" marR="0" lvl="0" indent="0" algn="ctr" rtl="0">
                  <a:lnSpc>
                    <a:spcPct val="100000"/>
                  </a:lnSpc>
                  <a:spcBef>
                    <a:spcPts val="0"/>
                  </a:spcBef>
                  <a:spcAft>
                    <a:spcPts val="0"/>
                  </a:spcAft>
                  <a:buClr>
                    <a:srgbClr val="000000"/>
                  </a:buClr>
                  <a:buSzPts val="900"/>
                  <a:buFont typeface="Arial"/>
                  <a:buNone/>
                </a:pPr>
                <a:r>
                  <a:rPr lang="es-CL" sz="900" b="1" dirty="0">
                    <a:solidFill>
                      <a:schemeClr val="dk2"/>
                    </a:solidFill>
                    <a:latin typeface="Garamond" panose="02020404030301010803" pitchFamily="18" charset="0"/>
                    <a:ea typeface="Poppins SemiBold"/>
                    <a:cs typeface="Poppins SemiBold"/>
                    <a:sym typeface="Poppins SemiBold"/>
                  </a:rPr>
                  <a:t>Definir Información a levantar</a:t>
                </a:r>
                <a:endParaRPr sz="300" b="0" i="0" u="none" strike="noStrike" cap="none" dirty="0">
                  <a:solidFill>
                    <a:srgbClr val="000000"/>
                  </a:solidFill>
                  <a:latin typeface="Garamond" panose="02020404030301010803" pitchFamily="18" charset="0"/>
                  <a:ea typeface="Raleway"/>
                  <a:cs typeface="Raleway"/>
                  <a:sym typeface="Raleway"/>
                </a:endParaRPr>
              </a:p>
            </p:txBody>
          </p:sp>
          <p:sp>
            <p:nvSpPr>
              <p:cNvPr id="3018" name="Google Shape;3018;gd03d06478a_13_84"/>
              <p:cNvSpPr/>
              <p:nvPr/>
            </p:nvSpPr>
            <p:spPr>
              <a:xfrm>
                <a:off x="1563614" y="1598961"/>
                <a:ext cx="378540" cy="432000"/>
              </a:xfrm>
              <a:custGeom>
                <a:avLst/>
                <a:gdLst/>
                <a:ahLst/>
                <a:cxnLst/>
                <a:rect l="l" t="t" r="r" b="b"/>
                <a:pathLst>
                  <a:path w="21600" h="21600" extrusionOk="0">
                    <a:moveTo>
                      <a:pt x="10800" y="8836"/>
                    </a:moveTo>
                    <a:lnTo>
                      <a:pt x="10800" y="5967"/>
                    </a:lnTo>
                    <a:lnTo>
                      <a:pt x="13929" y="8836"/>
                    </a:lnTo>
                    <a:cubicBezTo>
                      <a:pt x="13929" y="8836"/>
                      <a:pt x="10800" y="8836"/>
                      <a:pt x="10800" y="8836"/>
                    </a:cubicBezTo>
                    <a:close/>
                    <a:moveTo>
                      <a:pt x="14400" y="19636"/>
                    </a:moveTo>
                    <a:cubicBezTo>
                      <a:pt x="14400" y="20179"/>
                      <a:pt x="13862" y="20618"/>
                      <a:pt x="13200" y="20618"/>
                    </a:cubicBezTo>
                    <a:lnTo>
                      <a:pt x="2400" y="20618"/>
                    </a:lnTo>
                    <a:cubicBezTo>
                      <a:pt x="1738" y="20618"/>
                      <a:pt x="1200" y="20179"/>
                      <a:pt x="1200" y="19636"/>
                    </a:cubicBezTo>
                    <a:lnTo>
                      <a:pt x="1200" y="6873"/>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3"/>
                    </a:cubicBezTo>
                    <a:lnTo>
                      <a:pt x="0" y="19636"/>
                    </a:lnTo>
                    <a:cubicBezTo>
                      <a:pt x="0" y="20721"/>
                      <a:pt x="1075" y="21600"/>
                      <a:pt x="2400" y="21600"/>
                    </a:cubicBezTo>
                    <a:lnTo>
                      <a:pt x="13200" y="21600"/>
                    </a:lnTo>
                    <a:cubicBezTo>
                      <a:pt x="14525" y="21600"/>
                      <a:pt x="15600" y="20721"/>
                      <a:pt x="15600" y="19636"/>
                    </a:cubicBezTo>
                    <a:lnTo>
                      <a:pt x="15600" y="8836"/>
                    </a:lnTo>
                    <a:lnTo>
                      <a:pt x="11400" y="4909"/>
                    </a:lnTo>
                    <a:cubicBezTo>
                      <a:pt x="11400" y="4909"/>
                      <a:pt x="2400" y="4909"/>
                      <a:pt x="2400" y="4909"/>
                    </a:cubicBezTo>
                    <a:close/>
                    <a:moveTo>
                      <a:pt x="16800" y="3927"/>
                    </a:moveTo>
                    <a:lnTo>
                      <a:pt x="16800" y="1058"/>
                    </a:lnTo>
                    <a:lnTo>
                      <a:pt x="19929" y="3927"/>
                    </a:lnTo>
                    <a:cubicBezTo>
                      <a:pt x="19929" y="3927"/>
                      <a:pt x="16800" y="3927"/>
                      <a:pt x="16800" y="3927"/>
                    </a:cubicBezTo>
                    <a:close/>
                    <a:moveTo>
                      <a:pt x="17400" y="0"/>
                    </a:moveTo>
                    <a:lnTo>
                      <a:pt x="8400" y="0"/>
                    </a:lnTo>
                    <a:cubicBezTo>
                      <a:pt x="7075" y="0"/>
                      <a:pt x="6000" y="879"/>
                      <a:pt x="6000" y="1964"/>
                    </a:cubicBezTo>
                    <a:lnTo>
                      <a:pt x="6000" y="3436"/>
                    </a:lnTo>
                    <a:cubicBezTo>
                      <a:pt x="6000" y="3708"/>
                      <a:pt x="6268" y="3927"/>
                      <a:pt x="6600" y="3927"/>
                    </a:cubicBezTo>
                    <a:cubicBezTo>
                      <a:pt x="6932"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8" y="15709"/>
                      <a:pt x="16800" y="15929"/>
                      <a:pt x="16800" y="16200"/>
                    </a:cubicBezTo>
                    <a:cubicBezTo>
                      <a:pt x="16800" y="16472"/>
                      <a:pt x="17068" y="16691"/>
                      <a:pt x="17400" y="16691"/>
                    </a:cubicBezTo>
                    <a:lnTo>
                      <a:pt x="19200" y="16691"/>
                    </a:lnTo>
                    <a:cubicBezTo>
                      <a:pt x="20525" y="16691"/>
                      <a:pt x="21600" y="15812"/>
                      <a:pt x="21600" y="14727"/>
                    </a:cubicBezTo>
                    <a:lnTo>
                      <a:pt x="21600" y="3927"/>
                    </a:lnTo>
                    <a:cubicBezTo>
                      <a:pt x="21600" y="3927"/>
                      <a:pt x="17400" y="0"/>
                      <a:pt x="17400" y="0"/>
                    </a:cubicBezTo>
                    <a:close/>
                    <a:moveTo>
                      <a:pt x="3600" y="12273"/>
                    </a:moveTo>
                    <a:cubicBezTo>
                      <a:pt x="3600" y="12544"/>
                      <a:pt x="3868" y="12764"/>
                      <a:pt x="4200" y="12764"/>
                    </a:cubicBezTo>
                    <a:lnTo>
                      <a:pt x="11400" y="12764"/>
                    </a:lnTo>
                    <a:cubicBezTo>
                      <a:pt x="11732" y="12764"/>
                      <a:pt x="12000" y="12544"/>
                      <a:pt x="12000" y="12273"/>
                    </a:cubicBezTo>
                    <a:cubicBezTo>
                      <a:pt x="12000" y="12002"/>
                      <a:pt x="11732" y="11782"/>
                      <a:pt x="11400" y="11782"/>
                    </a:cubicBezTo>
                    <a:lnTo>
                      <a:pt x="4200" y="11782"/>
                    </a:lnTo>
                    <a:cubicBezTo>
                      <a:pt x="3868" y="11782"/>
                      <a:pt x="3600" y="12002"/>
                      <a:pt x="3600" y="12273"/>
                    </a:cubicBezTo>
                    <a:moveTo>
                      <a:pt x="4200" y="9818"/>
                    </a:moveTo>
                    <a:lnTo>
                      <a:pt x="6600" y="9818"/>
                    </a:lnTo>
                    <a:cubicBezTo>
                      <a:pt x="6932" y="9818"/>
                      <a:pt x="7200" y="9599"/>
                      <a:pt x="7200" y="9327"/>
                    </a:cubicBezTo>
                    <a:cubicBezTo>
                      <a:pt x="7200" y="9056"/>
                      <a:pt x="6932" y="8836"/>
                      <a:pt x="6600" y="8836"/>
                    </a:cubicBezTo>
                    <a:lnTo>
                      <a:pt x="4200" y="8836"/>
                    </a:lnTo>
                    <a:cubicBezTo>
                      <a:pt x="3868" y="8836"/>
                      <a:pt x="3600" y="9056"/>
                      <a:pt x="3600" y="9327"/>
                    </a:cubicBezTo>
                    <a:cubicBezTo>
                      <a:pt x="3600" y="9599"/>
                      <a:pt x="3868" y="9818"/>
                      <a:pt x="4200" y="9818"/>
                    </a:cubicBezTo>
                    <a:moveTo>
                      <a:pt x="9000" y="17673"/>
                    </a:moveTo>
                    <a:lnTo>
                      <a:pt x="4200" y="17673"/>
                    </a:lnTo>
                    <a:cubicBezTo>
                      <a:pt x="3868" y="17673"/>
                      <a:pt x="3600" y="17893"/>
                      <a:pt x="3600" y="18164"/>
                    </a:cubicBezTo>
                    <a:cubicBezTo>
                      <a:pt x="3600" y="18435"/>
                      <a:pt x="3868" y="18655"/>
                      <a:pt x="4200" y="18655"/>
                    </a:cubicBezTo>
                    <a:lnTo>
                      <a:pt x="9000" y="18655"/>
                    </a:lnTo>
                    <a:cubicBezTo>
                      <a:pt x="9332" y="18655"/>
                      <a:pt x="9600" y="18435"/>
                      <a:pt x="9600" y="18164"/>
                    </a:cubicBezTo>
                    <a:cubicBezTo>
                      <a:pt x="9600" y="17893"/>
                      <a:pt x="9332" y="17673"/>
                      <a:pt x="9000" y="17673"/>
                    </a:cubicBezTo>
                    <a:moveTo>
                      <a:pt x="11400" y="14727"/>
                    </a:moveTo>
                    <a:lnTo>
                      <a:pt x="4200" y="14727"/>
                    </a:lnTo>
                    <a:cubicBezTo>
                      <a:pt x="3868" y="14727"/>
                      <a:pt x="3600" y="14947"/>
                      <a:pt x="3600" y="15218"/>
                    </a:cubicBezTo>
                    <a:cubicBezTo>
                      <a:pt x="3600" y="15490"/>
                      <a:pt x="3868" y="15709"/>
                      <a:pt x="4200" y="15709"/>
                    </a:cubicBezTo>
                    <a:lnTo>
                      <a:pt x="11400" y="15709"/>
                    </a:lnTo>
                    <a:cubicBezTo>
                      <a:pt x="11732" y="15709"/>
                      <a:pt x="12000" y="15490"/>
                      <a:pt x="12000" y="15218"/>
                    </a:cubicBezTo>
                    <a:cubicBezTo>
                      <a:pt x="12000" y="14947"/>
                      <a:pt x="11732" y="14727"/>
                      <a:pt x="11400" y="14727"/>
                    </a:cubicBezTo>
                  </a:path>
                </a:pathLst>
              </a:custGeom>
              <a:solidFill>
                <a:srgbClr val="4A66AC"/>
              </a:solidFill>
              <a:ln>
                <a:noFill/>
              </a:ln>
            </p:spPr>
            <p:txBody>
              <a:bodyPr spcFirstLastPara="1" wrap="square" lIns="14275" tIns="14275" rIns="14275" bIns="1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Garamond" panose="02020404030301010803" pitchFamily="18" charset="0"/>
                  <a:ea typeface="Open Sans SemiBold"/>
                  <a:cs typeface="Open Sans SemiBold"/>
                  <a:sym typeface="Open Sans SemiBold"/>
                </a:endParaRPr>
              </a:p>
            </p:txBody>
          </p:sp>
        </p:grpSp>
        <p:pic>
          <p:nvPicPr>
            <p:cNvPr id="50" name="Google Shape;3025;gd03d06478a_13_84">
              <a:extLst>
                <a:ext uri="{FF2B5EF4-FFF2-40B4-BE49-F238E27FC236}">
                  <a16:creationId xmlns:a16="http://schemas.microsoft.com/office/drawing/2014/main" id="{AEE51AE4-40AA-4592-9A4E-0DB779D3EAE4}"/>
                </a:ext>
              </a:extLst>
            </p:cNvPr>
            <p:cNvPicPr preferRelativeResize="0"/>
            <p:nvPr/>
          </p:nvPicPr>
          <p:blipFill>
            <a:blip r:embed="rId4">
              <a:alphaModFix/>
              <a:duotone>
                <a:schemeClr val="accent1">
                  <a:shade val="45000"/>
                  <a:satMod val="135000"/>
                </a:schemeClr>
                <a:prstClr val="white"/>
              </a:duotone>
            </a:blip>
            <a:stretch>
              <a:fillRect/>
            </a:stretch>
          </p:blipFill>
          <p:spPr>
            <a:xfrm>
              <a:off x="943189" y="3235923"/>
              <a:ext cx="371475" cy="371475"/>
            </a:xfrm>
            <a:prstGeom prst="rect">
              <a:avLst/>
            </a:prstGeom>
            <a:noFill/>
            <a:ln>
              <a:noFill/>
            </a:ln>
          </p:spPr>
        </p:pic>
      </p:grpSp>
      <p:grpSp>
        <p:nvGrpSpPr>
          <p:cNvPr id="3" name="Grupo 2"/>
          <p:cNvGrpSpPr/>
          <p:nvPr/>
        </p:nvGrpSpPr>
        <p:grpSpPr>
          <a:xfrm>
            <a:off x="2201507" y="781418"/>
            <a:ext cx="1644837" cy="2834664"/>
            <a:chOff x="2201507" y="781418"/>
            <a:chExt cx="1644837" cy="2834664"/>
          </a:xfrm>
        </p:grpSpPr>
        <p:sp>
          <p:nvSpPr>
            <p:cNvPr id="2992" name="Google Shape;2992;gd03d06478a_13_84"/>
            <p:cNvSpPr/>
            <p:nvPr/>
          </p:nvSpPr>
          <p:spPr>
            <a:xfrm>
              <a:off x="2201507" y="781418"/>
              <a:ext cx="1644837" cy="184715"/>
            </a:xfrm>
            <a:custGeom>
              <a:avLst/>
              <a:gdLst/>
              <a:ahLst/>
              <a:cxnLst/>
              <a:rect l="l" t="t" r="r" b="b"/>
              <a:pathLst>
                <a:path w="4949" h="358" extrusionOk="0">
                  <a:moveTo>
                    <a:pt x="0" y="0"/>
                  </a:moveTo>
                  <a:lnTo>
                    <a:pt x="4603" y="0"/>
                  </a:lnTo>
                  <a:lnTo>
                    <a:pt x="4948" y="178"/>
                  </a:lnTo>
                  <a:lnTo>
                    <a:pt x="4603" y="357"/>
                  </a:lnTo>
                  <a:lnTo>
                    <a:pt x="0" y="357"/>
                  </a:lnTo>
                  <a:lnTo>
                    <a:pt x="345" y="178"/>
                  </a:lnTo>
                  <a:lnTo>
                    <a:pt x="0" y="0"/>
                  </a:lnTo>
                </a:path>
              </a:pathLst>
            </a:custGeom>
            <a:solidFill>
              <a:schemeClr val="bg2">
                <a:lumMod val="25000"/>
                <a:lumOff val="75000"/>
              </a:schemeClr>
            </a:solidFill>
            <a:ln>
              <a:noFill/>
            </a:ln>
          </p:spPr>
          <p:txBody>
            <a:bodyPr spcFirstLastPara="1" wrap="square" lIns="34300" tIns="17150" rIns="34300" bIns="17150" anchor="ctr" anchorCtr="0">
              <a:noAutofit/>
            </a:bodyPr>
            <a:lstStyle/>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chemeClr val="dk1"/>
                </a:solidFill>
                <a:latin typeface="Garamond" panose="02020404030301010803" pitchFamily="18" charset="0"/>
                <a:ea typeface="Open Sans Light"/>
                <a:cs typeface="Open Sans Light"/>
                <a:sym typeface="Open Sans Light"/>
              </a:endParaRPr>
            </a:p>
          </p:txBody>
        </p:sp>
        <p:grpSp>
          <p:nvGrpSpPr>
            <p:cNvPr id="3000" name="Google Shape;3000;gd03d06478a_13_84"/>
            <p:cNvGrpSpPr/>
            <p:nvPr/>
          </p:nvGrpSpPr>
          <p:grpSpPr>
            <a:xfrm>
              <a:off x="2353222" y="1063782"/>
              <a:ext cx="1342575" cy="676847"/>
              <a:chOff x="3137628" y="1656500"/>
              <a:chExt cx="1790100" cy="902463"/>
            </a:xfrm>
          </p:grpSpPr>
          <p:sp>
            <p:nvSpPr>
              <p:cNvPr id="3001" name="Google Shape;3001;gd03d06478a_13_84"/>
              <p:cNvSpPr/>
              <p:nvPr/>
            </p:nvSpPr>
            <p:spPr>
              <a:xfrm>
                <a:off x="3773389" y="1656500"/>
                <a:ext cx="366822" cy="366822"/>
              </a:xfrm>
              <a:custGeom>
                <a:avLst/>
                <a:gdLst/>
                <a:ahLst/>
                <a:cxnLst/>
                <a:rect l="l" t="t" r="r" b="b"/>
                <a:pathLst>
                  <a:path w="21600" h="21600" extrusionOk="0">
                    <a:moveTo>
                      <a:pt x="11291" y="17673"/>
                    </a:moveTo>
                    <a:cubicBezTo>
                      <a:pt x="11427" y="17673"/>
                      <a:pt x="11549" y="17618"/>
                      <a:pt x="11638" y="17529"/>
                    </a:cubicBezTo>
                    <a:lnTo>
                      <a:pt x="14583" y="14583"/>
                    </a:lnTo>
                    <a:cubicBezTo>
                      <a:pt x="14673" y="14495"/>
                      <a:pt x="14727" y="14372"/>
                      <a:pt x="14727" y="14236"/>
                    </a:cubicBezTo>
                    <a:cubicBezTo>
                      <a:pt x="14727" y="13966"/>
                      <a:pt x="14508" y="13745"/>
                      <a:pt x="14236" y="13745"/>
                    </a:cubicBezTo>
                    <a:cubicBezTo>
                      <a:pt x="14101" y="13745"/>
                      <a:pt x="13978" y="13801"/>
                      <a:pt x="13889" y="13890"/>
                    </a:cubicBezTo>
                    <a:lnTo>
                      <a:pt x="10944" y="16835"/>
                    </a:lnTo>
                    <a:cubicBezTo>
                      <a:pt x="10855" y="16924"/>
                      <a:pt x="10800" y="17047"/>
                      <a:pt x="10800" y="17183"/>
                    </a:cubicBezTo>
                    <a:cubicBezTo>
                      <a:pt x="10800" y="17453"/>
                      <a:pt x="11020" y="17673"/>
                      <a:pt x="11291" y="17673"/>
                    </a:cubicBezTo>
                    <a:moveTo>
                      <a:pt x="8980" y="14871"/>
                    </a:moveTo>
                    <a:cubicBezTo>
                      <a:pt x="8891" y="14961"/>
                      <a:pt x="8836" y="15083"/>
                      <a:pt x="8836" y="15218"/>
                    </a:cubicBezTo>
                    <a:cubicBezTo>
                      <a:pt x="8836" y="15490"/>
                      <a:pt x="9056" y="15709"/>
                      <a:pt x="9327" y="15709"/>
                    </a:cubicBezTo>
                    <a:cubicBezTo>
                      <a:pt x="9463" y="15709"/>
                      <a:pt x="9586" y="15655"/>
                      <a:pt x="9674" y="15565"/>
                    </a:cubicBezTo>
                    <a:lnTo>
                      <a:pt x="10656" y="14583"/>
                    </a:lnTo>
                    <a:cubicBezTo>
                      <a:pt x="10745" y="14495"/>
                      <a:pt x="10800" y="14372"/>
                      <a:pt x="10800" y="14236"/>
                    </a:cubicBezTo>
                    <a:cubicBezTo>
                      <a:pt x="10800" y="13966"/>
                      <a:pt x="10580" y="13745"/>
                      <a:pt x="10309" y="13745"/>
                    </a:cubicBezTo>
                    <a:cubicBezTo>
                      <a:pt x="10174" y="13745"/>
                      <a:pt x="10051" y="13801"/>
                      <a:pt x="9962" y="13890"/>
                    </a:cubicBezTo>
                    <a:cubicBezTo>
                      <a:pt x="9962" y="13890"/>
                      <a:pt x="8980" y="14871"/>
                      <a:pt x="8980" y="14871"/>
                    </a:cubicBezTo>
                    <a:close/>
                    <a:moveTo>
                      <a:pt x="11291" y="20415"/>
                    </a:moveTo>
                    <a:lnTo>
                      <a:pt x="982" y="10106"/>
                    </a:lnTo>
                    <a:lnTo>
                      <a:pt x="982" y="1473"/>
                    </a:lnTo>
                    <a:cubicBezTo>
                      <a:pt x="982" y="1202"/>
                      <a:pt x="1201" y="982"/>
                      <a:pt x="1473" y="982"/>
                    </a:cubicBezTo>
                    <a:lnTo>
                      <a:pt x="10106" y="982"/>
                    </a:lnTo>
                    <a:lnTo>
                      <a:pt x="20415" y="11291"/>
                    </a:lnTo>
                    <a:cubicBezTo>
                      <a:pt x="20415" y="11291"/>
                      <a:pt x="11291" y="20415"/>
                      <a:pt x="11291" y="20415"/>
                    </a:cubicBezTo>
                    <a:close/>
                    <a:moveTo>
                      <a:pt x="21456" y="10944"/>
                    </a:moveTo>
                    <a:lnTo>
                      <a:pt x="10656" y="144"/>
                    </a:lnTo>
                    <a:cubicBezTo>
                      <a:pt x="10567" y="55"/>
                      <a:pt x="10445" y="0"/>
                      <a:pt x="10309" y="0"/>
                    </a:cubicBezTo>
                    <a:lnTo>
                      <a:pt x="1473" y="0"/>
                    </a:lnTo>
                    <a:cubicBezTo>
                      <a:pt x="660" y="0"/>
                      <a:pt x="0" y="660"/>
                      <a:pt x="0" y="1473"/>
                    </a:cubicBezTo>
                    <a:lnTo>
                      <a:pt x="0" y="10310"/>
                    </a:lnTo>
                    <a:cubicBezTo>
                      <a:pt x="0" y="10445"/>
                      <a:pt x="55" y="10567"/>
                      <a:pt x="144" y="10656"/>
                    </a:cubicBezTo>
                    <a:lnTo>
                      <a:pt x="10944" y="21456"/>
                    </a:lnTo>
                    <a:cubicBezTo>
                      <a:pt x="11033" y="21546"/>
                      <a:pt x="11155" y="21600"/>
                      <a:pt x="11291" y="21600"/>
                    </a:cubicBezTo>
                    <a:cubicBezTo>
                      <a:pt x="11427" y="21600"/>
                      <a:pt x="11549" y="21546"/>
                      <a:pt x="11638" y="21456"/>
                    </a:cubicBezTo>
                    <a:lnTo>
                      <a:pt x="21456" y="11638"/>
                    </a:lnTo>
                    <a:cubicBezTo>
                      <a:pt x="21545" y="11549"/>
                      <a:pt x="21600" y="11427"/>
                      <a:pt x="21600" y="11291"/>
                    </a:cubicBezTo>
                    <a:cubicBezTo>
                      <a:pt x="21600" y="11156"/>
                      <a:pt x="21545" y="11033"/>
                      <a:pt x="21456" y="10944"/>
                    </a:cubicBezTo>
                    <a:moveTo>
                      <a:pt x="11782" y="13255"/>
                    </a:moveTo>
                    <a:cubicBezTo>
                      <a:pt x="11917" y="13255"/>
                      <a:pt x="12040" y="13200"/>
                      <a:pt x="12129" y="13111"/>
                    </a:cubicBezTo>
                    <a:lnTo>
                      <a:pt x="14093" y="11147"/>
                    </a:lnTo>
                    <a:cubicBezTo>
                      <a:pt x="14182" y="11058"/>
                      <a:pt x="14236" y="10936"/>
                      <a:pt x="14236" y="10800"/>
                    </a:cubicBezTo>
                    <a:cubicBezTo>
                      <a:pt x="14236" y="10529"/>
                      <a:pt x="14017" y="10310"/>
                      <a:pt x="13745" y="10310"/>
                    </a:cubicBezTo>
                    <a:cubicBezTo>
                      <a:pt x="13610" y="10310"/>
                      <a:pt x="13487" y="10364"/>
                      <a:pt x="13398" y="10453"/>
                    </a:cubicBezTo>
                    <a:lnTo>
                      <a:pt x="11435" y="12417"/>
                    </a:lnTo>
                    <a:cubicBezTo>
                      <a:pt x="11346" y="12506"/>
                      <a:pt x="11291" y="12629"/>
                      <a:pt x="11291" y="12764"/>
                    </a:cubicBezTo>
                    <a:cubicBezTo>
                      <a:pt x="11291" y="13035"/>
                      <a:pt x="11510" y="13255"/>
                      <a:pt x="11782" y="13255"/>
                    </a:cubicBezTo>
                    <a:moveTo>
                      <a:pt x="4418" y="4909"/>
                    </a:moveTo>
                    <a:cubicBezTo>
                      <a:pt x="4147" y="4909"/>
                      <a:pt x="3927" y="4690"/>
                      <a:pt x="3927" y="4418"/>
                    </a:cubicBezTo>
                    <a:cubicBezTo>
                      <a:pt x="3927" y="4147"/>
                      <a:pt x="4147" y="3927"/>
                      <a:pt x="4418" y="3927"/>
                    </a:cubicBezTo>
                    <a:cubicBezTo>
                      <a:pt x="4690" y="3927"/>
                      <a:pt x="4909" y="4147"/>
                      <a:pt x="4909" y="4418"/>
                    </a:cubicBezTo>
                    <a:cubicBezTo>
                      <a:pt x="4909" y="4690"/>
                      <a:pt x="4690" y="4909"/>
                      <a:pt x="4418" y="4909"/>
                    </a:cubicBezTo>
                    <a:moveTo>
                      <a:pt x="4418" y="2945"/>
                    </a:moveTo>
                    <a:cubicBezTo>
                      <a:pt x="3605" y="2945"/>
                      <a:pt x="2945" y="3605"/>
                      <a:pt x="2945" y="4418"/>
                    </a:cubicBezTo>
                    <a:cubicBezTo>
                      <a:pt x="2945" y="5232"/>
                      <a:pt x="3605" y="5891"/>
                      <a:pt x="4418" y="5891"/>
                    </a:cubicBezTo>
                    <a:cubicBezTo>
                      <a:pt x="5231" y="5891"/>
                      <a:pt x="5891" y="5232"/>
                      <a:pt x="5891" y="4418"/>
                    </a:cubicBezTo>
                    <a:cubicBezTo>
                      <a:pt x="5891" y="3605"/>
                      <a:pt x="5231" y="2945"/>
                      <a:pt x="4418" y="2945"/>
                    </a:cubicBezTo>
                  </a:path>
                </a:pathLst>
              </a:custGeom>
              <a:solidFill>
                <a:srgbClr val="629DD1"/>
              </a:solidFill>
              <a:ln>
                <a:noFill/>
              </a:ln>
            </p:spPr>
            <p:txBody>
              <a:bodyPr spcFirstLastPara="1" wrap="square" lIns="14275" tIns="14275" rIns="14275" bIns="1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Garamond" panose="02020404030301010803" pitchFamily="18" charset="0"/>
                  <a:ea typeface="Open Sans SemiBold"/>
                  <a:cs typeface="Open Sans SemiBold"/>
                  <a:sym typeface="Open Sans SemiBold"/>
                </a:endParaRPr>
              </a:p>
            </p:txBody>
          </p:sp>
          <p:sp>
            <p:nvSpPr>
              <p:cNvPr id="3002" name="Google Shape;3002;gd03d06478a_13_84"/>
              <p:cNvSpPr txBox="1"/>
              <p:nvPr/>
            </p:nvSpPr>
            <p:spPr>
              <a:xfrm>
                <a:off x="3137628" y="2143463"/>
                <a:ext cx="1790100" cy="415500"/>
              </a:xfrm>
              <a:prstGeom prst="rect">
                <a:avLst/>
              </a:prstGeom>
              <a:noFill/>
              <a:ln>
                <a:noFill/>
              </a:ln>
            </p:spPr>
            <p:txBody>
              <a:bodyPr spcFirstLastPara="1" wrap="square" lIns="34300" tIns="17150" rIns="34300" bIns="17150" anchor="b" anchorCtr="0">
                <a:spAutoFit/>
              </a:bodyPr>
              <a:lstStyle/>
              <a:p>
                <a:pPr marL="0" marR="0" lvl="0" indent="0" algn="ctr" rtl="0">
                  <a:lnSpc>
                    <a:spcPct val="100000"/>
                  </a:lnSpc>
                  <a:spcBef>
                    <a:spcPts val="0"/>
                  </a:spcBef>
                  <a:spcAft>
                    <a:spcPts val="0"/>
                  </a:spcAft>
                  <a:buClr>
                    <a:srgbClr val="000000"/>
                  </a:buClr>
                  <a:buSzPts val="900"/>
                  <a:buFont typeface="Arial"/>
                  <a:buNone/>
                </a:pPr>
                <a:r>
                  <a:rPr lang="es-CL" sz="900" b="1" dirty="0">
                    <a:solidFill>
                      <a:schemeClr val="dk2"/>
                    </a:solidFill>
                    <a:latin typeface="Garamond" panose="02020404030301010803" pitchFamily="18" charset="0"/>
                    <a:ea typeface="Poppins SemiBold"/>
                    <a:cs typeface="Poppins SemiBold"/>
                    <a:sym typeface="Poppins SemiBold"/>
                  </a:rPr>
                  <a:t>Levantamiento con Bancas</a:t>
                </a:r>
                <a:endParaRPr sz="300" b="0" i="0" u="none" strike="noStrike" cap="none" dirty="0">
                  <a:solidFill>
                    <a:srgbClr val="000000"/>
                  </a:solidFill>
                  <a:latin typeface="Garamond" panose="02020404030301010803" pitchFamily="18" charset="0"/>
                  <a:ea typeface="Raleway"/>
                  <a:cs typeface="Raleway"/>
                  <a:sym typeface="Raleway"/>
                </a:endParaRPr>
              </a:p>
            </p:txBody>
          </p:sp>
        </p:grpSp>
        <p:sp>
          <p:nvSpPr>
            <p:cNvPr id="3003" name="Google Shape;3003;gd03d06478a_13_84"/>
            <p:cNvSpPr txBox="1"/>
            <p:nvPr/>
          </p:nvSpPr>
          <p:spPr>
            <a:xfrm>
              <a:off x="2250692" y="1755339"/>
              <a:ext cx="1445100" cy="838661"/>
            </a:xfrm>
            <a:prstGeom prst="rect">
              <a:avLst/>
            </a:prstGeom>
            <a:noFill/>
            <a:ln>
              <a:noFill/>
            </a:ln>
          </p:spPr>
          <p:txBody>
            <a:bodyPr spcFirstLastPara="1" wrap="square" lIns="68575" tIns="34275" rIns="68575" bIns="34275" anchor="t" anchorCtr="0">
              <a:spAutoFit/>
            </a:bodyPr>
            <a:lstStyle/>
            <a:p>
              <a:pPr marL="215900" marR="0" lvl="0" indent="-215900" algn="l" rtl="0">
                <a:lnSpc>
                  <a:spcPct val="100000"/>
                </a:lnSpc>
                <a:spcBef>
                  <a:spcPts val="0"/>
                </a:spcBef>
                <a:spcAft>
                  <a:spcPts val="0"/>
                </a:spcAft>
                <a:buClr>
                  <a:schemeClr val="dk1"/>
                </a:buClr>
                <a:buSzPts val="1000"/>
                <a:buFont typeface="Arial"/>
                <a:buChar char="•"/>
              </a:pPr>
              <a:r>
                <a:rPr lang="es-CL" sz="1000" b="0" i="0" u="none" strike="noStrike" cap="none" dirty="0">
                  <a:solidFill>
                    <a:schemeClr val="dk1"/>
                  </a:solidFill>
                  <a:latin typeface="Garamond" panose="02020404030301010803" pitchFamily="18" charset="0"/>
                  <a:ea typeface="Raleway"/>
                  <a:cs typeface="Raleway"/>
                  <a:sym typeface="Raleway"/>
                </a:rPr>
                <a:t>Corporativa</a:t>
              </a:r>
              <a:endParaRPr sz="1100" b="0" i="0" u="none" strike="noStrike" cap="none" dirty="0">
                <a:solidFill>
                  <a:srgbClr val="000000"/>
                </a:solidFill>
                <a:latin typeface="Garamond" panose="02020404030301010803" pitchFamily="18" charset="0"/>
                <a:sym typeface="Arial"/>
              </a:endParaRPr>
            </a:p>
            <a:p>
              <a:pPr marL="215900" marR="0" lvl="0" indent="-215900" algn="l" rtl="0">
                <a:lnSpc>
                  <a:spcPct val="100000"/>
                </a:lnSpc>
                <a:spcBef>
                  <a:spcPts val="0"/>
                </a:spcBef>
                <a:spcAft>
                  <a:spcPts val="0"/>
                </a:spcAft>
                <a:buClr>
                  <a:schemeClr val="dk1"/>
                </a:buClr>
                <a:buSzPts val="1000"/>
                <a:buFont typeface="Arial"/>
                <a:buChar char="•"/>
              </a:pPr>
              <a:r>
                <a:rPr lang="es-CL" sz="1000" b="0" i="0" u="none" strike="noStrike" cap="none" dirty="0">
                  <a:solidFill>
                    <a:schemeClr val="dk1"/>
                  </a:solidFill>
                  <a:latin typeface="Garamond" panose="02020404030301010803" pitchFamily="18" charset="0"/>
                  <a:ea typeface="Raleway"/>
                  <a:cs typeface="Raleway"/>
                  <a:sym typeface="Raleway"/>
                </a:rPr>
                <a:t>Internacional</a:t>
              </a:r>
              <a:endParaRPr sz="1100" b="0" i="0" u="none" strike="noStrike" cap="none" dirty="0">
                <a:solidFill>
                  <a:srgbClr val="000000"/>
                </a:solidFill>
                <a:latin typeface="Garamond" panose="02020404030301010803" pitchFamily="18" charset="0"/>
                <a:sym typeface="Arial"/>
              </a:endParaRPr>
            </a:p>
            <a:p>
              <a:pPr marL="215900" marR="0" lvl="0" indent="-215900" algn="l" rtl="0">
                <a:lnSpc>
                  <a:spcPct val="100000"/>
                </a:lnSpc>
                <a:spcBef>
                  <a:spcPts val="0"/>
                </a:spcBef>
                <a:spcAft>
                  <a:spcPts val="0"/>
                </a:spcAft>
                <a:buClr>
                  <a:schemeClr val="dk1"/>
                </a:buClr>
                <a:buSzPts val="1000"/>
                <a:buFont typeface="Arial"/>
                <a:buChar char="•"/>
              </a:pPr>
              <a:r>
                <a:rPr lang="es-CL" sz="1000" b="0" i="0" u="none" strike="noStrike" cap="none" dirty="0">
                  <a:solidFill>
                    <a:schemeClr val="dk1"/>
                  </a:solidFill>
                  <a:latin typeface="Garamond" panose="02020404030301010803" pitchFamily="18" charset="0"/>
                  <a:ea typeface="Raleway"/>
                  <a:cs typeface="Raleway"/>
                  <a:sym typeface="Raleway"/>
                </a:rPr>
                <a:t>Grandes Empresas</a:t>
              </a:r>
              <a:endParaRPr sz="1100" b="0" i="0" u="none" strike="noStrike" cap="none" dirty="0">
                <a:solidFill>
                  <a:srgbClr val="000000"/>
                </a:solidFill>
                <a:latin typeface="Garamond" panose="02020404030301010803" pitchFamily="18" charset="0"/>
                <a:sym typeface="Arial"/>
              </a:endParaRPr>
            </a:p>
            <a:p>
              <a:pPr marL="215900" marR="0" lvl="0" indent="-215900" algn="l" rtl="0">
                <a:lnSpc>
                  <a:spcPct val="100000"/>
                </a:lnSpc>
                <a:spcBef>
                  <a:spcPts val="0"/>
                </a:spcBef>
                <a:spcAft>
                  <a:spcPts val="0"/>
                </a:spcAft>
                <a:buClr>
                  <a:schemeClr val="dk1"/>
                </a:buClr>
                <a:buSzPts val="1000"/>
                <a:buFont typeface="Arial"/>
                <a:buChar char="•"/>
              </a:pPr>
              <a:r>
                <a:rPr lang="es-CL" sz="1000" b="0" i="0" u="none" strike="noStrike" cap="none" dirty="0">
                  <a:solidFill>
                    <a:schemeClr val="dk1"/>
                  </a:solidFill>
                  <a:latin typeface="Garamond" panose="02020404030301010803" pitchFamily="18" charset="0"/>
                  <a:ea typeface="Raleway"/>
                  <a:cs typeface="Raleway"/>
                  <a:sym typeface="Raleway"/>
                </a:rPr>
                <a:t>Institucionales</a:t>
              </a:r>
              <a:endParaRPr sz="1100" b="0" i="0" u="none" strike="noStrike" cap="none" dirty="0">
                <a:solidFill>
                  <a:srgbClr val="000000"/>
                </a:solidFill>
                <a:latin typeface="Garamond" panose="02020404030301010803" pitchFamily="18" charset="0"/>
                <a:sym typeface="Arial"/>
              </a:endParaRPr>
            </a:p>
            <a:p>
              <a:pPr marL="215900" marR="0" lvl="0" indent="-215900" algn="l" rtl="0">
                <a:lnSpc>
                  <a:spcPct val="100000"/>
                </a:lnSpc>
                <a:spcBef>
                  <a:spcPts val="0"/>
                </a:spcBef>
                <a:spcAft>
                  <a:spcPts val="0"/>
                </a:spcAft>
                <a:buClr>
                  <a:schemeClr val="dk1"/>
                </a:buClr>
                <a:buSzPts val="1000"/>
                <a:buFont typeface="Arial"/>
                <a:buChar char="•"/>
              </a:pPr>
              <a:r>
                <a:rPr lang="es-CL" sz="1000" b="0" i="0" u="none" strike="noStrike" cap="none" dirty="0">
                  <a:solidFill>
                    <a:schemeClr val="dk1"/>
                  </a:solidFill>
                  <a:latin typeface="Garamond" panose="02020404030301010803" pitchFamily="18" charset="0"/>
                  <a:ea typeface="Raleway"/>
                  <a:cs typeface="Raleway"/>
                  <a:sym typeface="Raleway"/>
                </a:rPr>
                <a:t>Empresas</a:t>
              </a:r>
              <a:endParaRPr sz="1100" b="0" i="0" u="none" strike="noStrike" cap="none" dirty="0">
                <a:solidFill>
                  <a:srgbClr val="000000"/>
                </a:solidFill>
                <a:latin typeface="Garamond" panose="02020404030301010803" pitchFamily="18" charset="0"/>
                <a:sym typeface="Arial"/>
              </a:endParaRPr>
            </a:p>
          </p:txBody>
        </p:sp>
        <p:pic>
          <p:nvPicPr>
            <p:cNvPr id="53" name="Google Shape;3029;gd03d06478a_13_84">
              <a:extLst>
                <a:ext uri="{FF2B5EF4-FFF2-40B4-BE49-F238E27FC236}">
                  <a16:creationId xmlns:a16="http://schemas.microsoft.com/office/drawing/2014/main" id="{FD2AFDDC-F249-42D5-9819-71357AF762AA}"/>
                </a:ext>
              </a:extLst>
            </p:cNvPr>
            <p:cNvPicPr preferRelativeResize="0"/>
            <p:nvPr/>
          </p:nvPicPr>
          <p:blipFill>
            <a:blip r:embed="rId4">
              <a:alphaModFix/>
              <a:duotone>
                <a:schemeClr val="accent1">
                  <a:shade val="45000"/>
                  <a:satMod val="135000"/>
                </a:schemeClr>
                <a:prstClr val="white"/>
              </a:duotone>
            </a:blip>
            <a:stretch>
              <a:fillRect/>
            </a:stretch>
          </p:blipFill>
          <p:spPr>
            <a:xfrm>
              <a:off x="2554303" y="3244607"/>
              <a:ext cx="371475" cy="371475"/>
            </a:xfrm>
            <a:prstGeom prst="rect">
              <a:avLst/>
            </a:prstGeom>
            <a:solidFill>
              <a:srgbClr val="FFFF00"/>
            </a:solidFill>
            <a:ln>
              <a:noFill/>
            </a:ln>
          </p:spPr>
        </p:pic>
      </p:grpSp>
      <p:grpSp>
        <p:nvGrpSpPr>
          <p:cNvPr id="6" name="Grupo 5"/>
          <p:cNvGrpSpPr/>
          <p:nvPr/>
        </p:nvGrpSpPr>
        <p:grpSpPr>
          <a:xfrm>
            <a:off x="6909242" y="775470"/>
            <a:ext cx="2074439" cy="2855320"/>
            <a:chOff x="6909242" y="775470"/>
            <a:chExt cx="2074439" cy="2855320"/>
          </a:xfrm>
        </p:grpSpPr>
        <p:sp>
          <p:nvSpPr>
            <p:cNvPr id="2994" name="Google Shape;2994;gd03d06478a_13_84"/>
            <p:cNvSpPr/>
            <p:nvPr/>
          </p:nvSpPr>
          <p:spPr>
            <a:xfrm>
              <a:off x="6909242" y="775470"/>
              <a:ext cx="1644837" cy="184715"/>
            </a:xfrm>
            <a:custGeom>
              <a:avLst/>
              <a:gdLst/>
              <a:ahLst/>
              <a:cxnLst/>
              <a:rect l="l" t="t" r="r" b="b"/>
              <a:pathLst>
                <a:path w="4949" h="358" extrusionOk="0">
                  <a:moveTo>
                    <a:pt x="0" y="0"/>
                  </a:moveTo>
                  <a:lnTo>
                    <a:pt x="4603" y="0"/>
                  </a:lnTo>
                  <a:lnTo>
                    <a:pt x="4948" y="178"/>
                  </a:lnTo>
                  <a:lnTo>
                    <a:pt x="4603" y="357"/>
                  </a:lnTo>
                  <a:lnTo>
                    <a:pt x="0" y="357"/>
                  </a:lnTo>
                  <a:lnTo>
                    <a:pt x="345" y="178"/>
                  </a:lnTo>
                  <a:lnTo>
                    <a:pt x="0" y="0"/>
                  </a:lnTo>
                </a:path>
              </a:pathLst>
            </a:custGeom>
            <a:solidFill>
              <a:srgbClr val="073763"/>
            </a:solidFill>
            <a:ln>
              <a:noFill/>
            </a:ln>
          </p:spPr>
          <p:txBody>
            <a:bodyPr spcFirstLastPara="1" wrap="square" lIns="34300" tIns="17150" rIns="34300" bIns="17150" anchor="ctr" anchorCtr="0">
              <a:noAutofit/>
            </a:bodyPr>
            <a:lstStyle/>
            <a:p>
              <a:pPr marL="0" marR="0" lvl="0" indent="0" algn="l" rtl="0">
                <a:lnSpc>
                  <a:spcPct val="100000"/>
                </a:lnSpc>
                <a:spcBef>
                  <a:spcPts val="0"/>
                </a:spcBef>
                <a:spcAft>
                  <a:spcPts val="0"/>
                </a:spcAft>
                <a:buClr>
                  <a:srgbClr val="000000"/>
                </a:buClr>
                <a:buSzPts val="2500"/>
                <a:buFont typeface="Arial"/>
                <a:buNone/>
              </a:pPr>
              <a:endParaRPr sz="2500">
                <a:latin typeface="Garamond" panose="02020404030301010803" pitchFamily="18" charset="0"/>
                <a:ea typeface="Open Sans Light"/>
                <a:cs typeface="Open Sans Light"/>
                <a:sym typeface="Open Sans Light"/>
              </a:endParaRPr>
            </a:p>
          </p:txBody>
        </p:sp>
        <p:grpSp>
          <p:nvGrpSpPr>
            <p:cNvPr id="3009" name="Google Shape;3009;gd03d06478a_13_84"/>
            <p:cNvGrpSpPr/>
            <p:nvPr/>
          </p:nvGrpSpPr>
          <p:grpSpPr>
            <a:xfrm>
              <a:off x="7068096" y="1088778"/>
              <a:ext cx="1342575" cy="651852"/>
              <a:chOff x="9424128" y="1689829"/>
              <a:chExt cx="1790100" cy="869136"/>
            </a:xfrm>
          </p:grpSpPr>
          <p:sp>
            <p:nvSpPr>
              <p:cNvPr id="3010" name="Google Shape;3010;gd03d06478a_13_84"/>
              <p:cNvSpPr/>
              <p:nvPr/>
            </p:nvSpPr>
            <p:spPr>
              <a:xfrm>
                <a:off x="10125470" y="1689829"/>
                <a:ext cx="366822" cy="300132"/>
              </a:xfrm>
              <a:custGeom>
                <a:avLst/>
                <a:gdLst/>
                <a:ahLst/>
                <a:cxnLst/>
                <a:rect l="l" t="t"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rgbClr val="5AA2AE"/>
              </a:solidFill>
              <a:ln>
                <a:noFill/>
              </a:ln>
            </p:spPr>
            <p:txBody>
              <a:bodyPr spcFirstLastPara="1" wrap="square" lIns="14275" tIns="14275" rIns="14275" bIns="1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Garamond" panose="02020404030301010803" pitchFamily="18" charset="0"/>
                  <a:ea typeface="Open Sans SemiBold"/>
                  <a:cs typeface="Open Sans SemiBold"/>
                  <a:sym typeface="Open Sans SemiBold"/>
                </a:endParaRPr>
              </a:p>
            </p:txBody>
          </p:sp>
          <p:sp>
            <p:nvSpPr>
              <p:cNvPr id="3011" name="Google Shape;3011;gd03d06478a_13_84"/>
              <p:cNvSpPr txBox="1"/>
              <p:nvPr/>
            </p:nvSpPr>
            <p:spPr>
              <a:xfrm>
                <a:off x="9424128" y="2143465"/>
                <a:ext cx="1790100" cy="415500"/>
              </a:xfrm>
              <a:prstGeom prst="rect">
                <a:avLst/>
              </a:prstGeom>
              <a:noFill/>
              <a:ln>
                <a:noFill/>
              </a:ln>
            </p:spPr>
            <p:txBody>
              <a:bodyPr spcFirstLastPara="1" wrap="square" lIns="34300" tIns="17150" rIns="34300" bIns="17150" anchor="b" anchorCtr="0">
                <a:spAutoFit/>
              </a:bodyPr>
              <a:lstStyle/>
              <a:p>
                <a:pPr marL="0" marR="0" lvl="0" indent="0" algn="ctr" rtl="0">
                  <a:lnSpc>
                    <a:spcPct val="100000"/>
                  </a:lnSpc>
                  <a:spcBef>
                    <a:spcPts val="0"/>
                  </a:spcBef>
                  <a:spcAft>
                    <a:spcPts val="0"/>
                  </a:spcAft>
                  <a:buClr>
                    <a:srgbClr val="000000"/>
                  </a:buClr>
                  <a:buSzPts val="900"/>
                  <a:buFont typeface="Arial"/>
                  <a:buNone/>
                </a:pPr>
                <a:r>
                  <a:rPr lang="es-CL" sz="900" b="1">
                    <a:solidFill>
                      <a:schemeClr val="dk2"/>
                    </a:solidFill>
                    <a:latin typeface="Garamond" panose="02020404030301010803" pitchFamily="18" charset="0"/>
                    <a:ea typeface="Poppins SemiBold"/>
                    <a:cs typeface="Poppins SemiBold"/>
                    <a:sym typeface="Poppins SemiBold"/>
                  </a:rPr>
                  <a:t>Definir acercamiento a cliente</a:t>
                </a:r>
                <a:endParaRPr sz="300" b="0" i="0" u="none" strike="noStrike" cap="none">
                  <a:solidFill>
                    <a:srgbClr val="000000"/>
                  </a:solidFill>
                  <a:latin typeface="Garamond" panose="02020404030301010803" pitchFamily="18" charset="0"/>
                  <a:ea typeface="Raleway"/>
                  <a:cs typeface="Raleway"/>
                  <a:sym typeface="Raleway"/>
                </a:endParaRPr>
              </a:p>
            </p:txBody>
          </p:sp>
        </p:grpSp>
        <p:sp>
          <p:nvSpPr>
            <p:cNvPr id="3012" name="Google Shape;3012;gd03d06478a_13_84"/>
            <p:cNvSpPr txBox="1"/>
            <p:nvPr/>
          </p:nvSpPr>
          <p:spPr>
            <a:xfrm>
              <a:off x="6965566" y="1755339"/>
              <a:ext cx="1713678" cy="700161"/>
            </a:xfrm>
            <a:prstGeom prst="rect">
              <a:avLst/>
            </a:prstGeom>
            <a:noFill/>
            <a:ln>
              <a:noFill/>
            </a:ln>
          </p:spPr>
          <p:txBody>
            <a:bodyPr spcFirstLastPara="1" wrap="square" lIns="68575" tIns="34275" rIns="68575" bIns="34275" anchor="t" anchorCtr="0">
              <a:spAutoFit/>
            </a:bodyPr>
            <a:lstStyle/>
            <a:p>
              <a:pPr marL="215900" marR="0" lvl="0" indent="-215900" algn="l" rtl="0">
                <a:lnSpc>
                  <a:spcPct val="100000"/>
                </a:lnSpc>
                <a:spcBef>
                  <a:spcPts val="0"/>
                </a:spcBef>
                <a:spcAft>
                  <a:spcPts val="0"/>
                </a:spcAft>
                <a:buClr>
                  <a:schemeClr val="dk1"/>
                </a:buClr>
                <a:buSzPts val="1000"/>
                <a:buFont typeface="Arial"/>
                <a:buChar char="•"/>
              </a:pPr>
              <a:r>
                <a:rPr lang="es-CL" sz="1000" b="0" i="0" u="none" strike="noStrike" cap="none" dirty="0">
                  <a:solidFill>
                    <a:schemeClr val="dk1"/>
                  </a:solidFill>
                  <a:latin typeface="Garamond" panose="02020404030301010803" pitchFamily="18" charset="0"/>
                  <a:ea typeface="Raleway"/>
                  <a:cs typeface="Raleway"/>
                  <a:sym typeface="Raleway"/>
                </a:rPr>
                <a:t>Definir con fiscalía, área comercial y pasos a seguir para cada alternativa. </a:t>
              </a:r>
            </a:p>
            <a:p>
              <a:pPr marR="0" lvl="0" algn="l" rtl="0">
                <a:lnSpc>
                  <a:spcPct val="100000"/>
                </a:lnSpc>
                <a:spcBef>
                  <a:spcPts val="0"/>
                </a:spcBef>
                <a:spcAft>
                  <a:spcPts val="0"/>
                </a:spcAft>
                <a:buClr>
                  <a:schemeClr val="dk1"/>
                </a:buClr>
                <a:buSzPts val="1000"/>
              </a:pPr>
              <a:endParaRPr sz="1100" b="0" i="0" u="none" strike="noStrike" cap="none" dirty="0">
                <a:solidFill>
                  <a:srgbClr val="000000"/>
                </a:solidFill>
                <a:latin typeface="Garamond" panose="02020404030301010803" pitchFamily="18" charset="0"/>
                <a:sym typeface="Arial"/>
              </a:endParaRPr>
            </a:p>
          </p:txBody>
        </p:sp>
        <p:sp>
          <p:nvSpPr>
            <p:cNvPr id="54" name="Google Shape;3012;gd03d06478a_13_84">
              <a:extLst>
                <a:ext uri="{FF2B5EF4-FFF2-40B4-BE49-F238E27FC236}">
                  <a16:creationId xmlns:a16="http://schemas.microsoft.com/office/drawing/2014/main" id="{52F366CC-6FCF-4BE6-97F2-6CA8FC4B9220}"/>
                </a:ext>
              </a:extLst>
            </p:cNvPr>
            <p:cNvSpPr txBox="1"/>
            <p:nvPr/>
          </p:nvSpPr>
          <p:spPr>
            <a:xfrm>
              <a:off x="6986667" y="2394349"/>
              <a:ext cx="1997014" cy="792494"/>
            </a:xfrm>
            <a:prstGeom prst="rect">
              <a:avLst/>
            </a:prstGeom>
            <a:noFill/>
            <a:ln>
              <a:noFill/>
            </a:ln>
          </p:spPr>
          <p:txBody>
            <a:bodyPr spcFirstLastPara="1" wrap="square" lIns="68575" tIns="34275" rIns="68575" bIns="34275" anchor="t" anchorCtr="0">
              <a:spAutoFit/>
            </a:bodyPr>
            <a:lstStyle/>
            <a:p>
              <a:pPr marL="215900" marR="0" lvl="0" indent="-215900" algn="l" rtl="0">
                <a:lnSpc>
                  <a:spcPct val="100000"/>
                </a:lnSpc>
                <a:spcBef>
                  <a:spcPts val="0"/>
                </a:spcBef>
                <a:spcAft>
                  <a:spcPts val="0"/>
                </a:spcAft>
                <a:buClr>
                  <a:schemeClr val="dk1"/>
                </a:buClr>
                <a:buSzPts val="1000"/>
                <a:buFont typeface="Arial"/>
                <a:buChar char="•"/>
              </a:pPr>
              <a:r>
                <a:rPr lang="es-CL" sz="1200" b="1" i="0" u="none" strike="noStrike" cap="none" dirty="0">
                  <a:solidFill>
                    <a:schemeClr val="dk1"/>
                  </a:solidFill>
                  <a:latin typeface="Garamond" panose="02020404030301010803" pitchFamily="18" charset="0"/>
                  <a:ea typeface="Raleway"/>
                  <a:cs typeface="Raleway"/>
                  <a:sym typeface="Raleway"/>
                </a:rPr>
                <a:t>¿Cuando y cuales serían las razones para contactar al cliente?</a:t>
              </a:r>
            </a:p>
            <a:p>
              <a:pPr marL="215900" marR="0" lvl="0" indent="-215900" algn="l" rtl="0">
                <a:lnSpc>
                  <a:spcPct val="100000"/>
                </a:lnSpc>
                <a:spcBef>
                  <a:spcPts val="0"/>
                </a:spcBef>
                <a:spcAft>
                  <a:spcPts val="0"/>
                </a:spcAft>
                <a:buClr>
                  <a:schemeClr val="dk1"/>
                </a:buClr>
                <a:buSzPts val="1000"/>
                <a:buFont typeface="Arial"/>
                <a:buChar char="•"/>
              </a:pPr>
              <a:endParaRPr sz="1100" b="0" i="0" u="none" strike="noStrike" cap="none" dirty="0">
                <a:solidFill>
                  <a:srgbClr val="000000"/>
                </a:solidFill>
                <a:latin typeface="Garamond" panose="02020404030301010803" pitchFamily="18" charset="0"/>
                <a:sym typeface="Arial"/>
              </a:endParaRPr>
            </a:p>
          </p:txBody>
        </p:sp>
        <p:pic>
          <p:nvPicPr>
            <p:cNvPr id="55" name="Google Shape;3029;gd03d06478a_13_84">
              <a:extLst>
                <a:ext uri="{FF2B5EF4-FFF2-40B4-BE49-F238E27FC236}">
                  <a16:creationId xmlns:a16="http://schemas.microsoft.com/office/drawing/2014/main" id="{9DB67011-ADB7-41C6-99C0-FDC35ABC8CCF}"/>
                </a:ext>
              </a:extLst>
            </p:cNvPr>
            <p:cNvPicPr preferRelativeResize="0"/>
            <p:nvPr/>
          </p:nvPicPr>
          <p:blipFill>
            <a:blip r:embed="rId4">
              <a:alphaModFix/>
              <a:duotone>
                <a:schemeClr val="accent1">
                  <a:shade val="45000"/>
                  <a:satMod val="135000"/>
                </a:schemeClr>
                <a:prstClr val="white"/>
              </a:duotone>
            </a:blip>
            <a:stretch>
              <a:fillRect/>
            </a:stretch>
          </p:blipFill>
          <p:spPr>
            <a:xfrm>
              <a:off x="7683482" y="3259315"/>
              <a:ext cx="371475" cy="371475"/>
            </a:xfrm>
            <a:prstGeom prst="rect">
              <a:avLst/>
            </a:prstGeom>
            <a:solidFill>
              <a:srgbClr val="FFFF00"/>
            </a:solidFill>
            <a:ln>
              <a:noFill/>
            </a:ln>
            <a:effectLst>
              <a:glow rad="127000">
                <a:schemeClr val="bg1"/>
              </a:glow>
            </a:effectLst>
          </p:spPr>
        </p:pic>
      </p:grpSp>
      <p:grpSp>
        <p:nvGrpSpPr>
          <p:cNvPr id="5" name="Grupo 4"/>
          <p:cNvGrpSpPr/>
          <p:nvPr/>
        </p:nvGrpSpPr>
        <p:grpSpPr>
          <a:xfrm>
            <a:off x="5295213" y="781418"/>
            <a:ext cx="1686868" cy="2835332"/>
            <a:chOff x="5295213" y="781418"/>
            <a:chExt cx="1686868" cy="2835332"/>
          </a:xfrm>
        </p:grpSpPr>
        <p:sp>
          <p:nvSpPr>
            <p:cNvPr id="2990" name="Google Shape;2990;gd03d06478a_13_84"/>
            <p:cNvSpPr/>
            <p:nvPr/>
          </p:nvSpPr>
          <p:spPr>
            <a:xfrm>
              <a:off x="5337244" y="781418"/>
              <a:ext cx="1644837" cy="184715"/>
            </a:xfrm>
            <a:custGeom>
              <a:avLst/>
              <a:gdLst/>
              <a:ahLst/>
              <a:cxnLst/>
              <a:rect l="l" t="t" r="r" b="b"/>
              <a:pathLst>
                <a:path w="4949" h="358" extrusionOk="0">
                  <a:moveTo>
                    <a:pt x="0" y="0"/>
                  </a:moveTo>
                  <a:lnTo>
                    <a:pt x="4603" y="0"/>
                  </a:lnTo>
                  <a:lnTo>
                    <a:pt x="4948" y="178"/>
                  </a:lnTo>
                  <a:lnTo>
                    <a:pt x="4603" y="357"/>
                  </a:lnTo>
                  <a:lnTo>
                    <a:pt x="0" y="357"/>
                  </a:lnTo>
                  <a:lnTo>
                    <a:pt x="345" y="178"/>
                  </a:lnTo>
                  <a:lnTo>
                    <a:pt x="0" y="0"/>
                  </a:lnTo>
                </a:path>
              </a:pathLst>
            </a:custGeom>
            <a:solidFill>
              <a:schemeClr val="bg2">
                <a:lumMod val="25000"/>
                <a:lumOff val="75000"/>
              </a:schemeClr>
            </a:solidFill>
            <a:ln>
              <a:noFill/>
            </a:ln>
          </p:spPr>
          <p:txBody>
            <a:bodyPr spcFirstLastPara="1" wrap="square" lIns="34300" tIns="17150" rIns="34300" bIns="17150" anchor="ctr" anchorCtr="0">
              <a:noAutofit/>
            </a:bodyPr>
            <a:lstStyle/>
            <a:p>
              <a:pPr marL="0" marR="0" lvl="0" indent="0" algn="l" rtl="0">
                <a:lnSpc>
                  <a:spcPct val="100000"/>
                </a:lnSpc>
                <a:spcBef>
                  <a:spcPts val="0"/>
                </a:spcBef>
                <a:spcAft>
                  <a:spcPts val="0"/>
                </a:spcAft>
                <a:buClr>
                  <a:srgbClr val="000000"/>
                </a:buClr>
                <a:buSzPts val="2500"/>
                <a:buFont typeface="Arial"/>
                <a:buNone/>
              </a:pPr>
              <a:endParaRPr sz="2500">
                <a:solidFill>
                  <a:schemeClr val="dk1"/>
                </a:solidFill>
                <a:latin typeface="Garamond" panose="02020404030301010803" pitchFamily="18" charset="0"/>
                <a:ea typeface="Open Sans Light"/>
                <a:cs typeface="Open Sans Light"/>
                <a:sym typeface="Open Sans Light"/>
              </a:endParaRPr>
            </a:p>
          </p:txBody>
        </p:sp>
        <p:sp>
          <p:nvSpPr>
            <p:cNvPr id="3008" name="Google Shape;3008;gd03d06478a_13_84"/>
            <p:cNvSpPr txBox="1"/>
            <p:nvPr/>
          </p:nvSpPr>
          <p:spPr>
            <a:xfrm>
              <a:off x="5392926" y="1831539"/>
              <a:ext cx="1561631" cy="1177215"/>
            </a:xfrm>
            <a:prstGeom prst="rect">
              <a:avLst/>
            </a:prstGeom>
            <a:noFill/>
            <a:ln>
              <a:noFill/>
            </a:ln>
          </p:spPr>
          <p:txBody>
            <a:bodyPr spcFirstLastPara="1" wrap="square" lIns="68575" tIns="34275" rIns="68575" bIns="34275" anchor="t" anchorCtr="0">
              <a:spAutoFit/>
            </a:bodyPr>
            <a:lstStyle/>
            <a:p>
              <a:pPr marL="215900" marR="0" lvl="0" indent="-215900" algn="l" rtl="0">
                <a:lnSpc>
                  <a:spcPct val="100000"/>
                </a:lnSpc>
                <a:spcBef>
                  <a:spcPts val="0"/>
                </a:spcBef>
                <a:spcAft>
                  <a:spcPts val="0"/>
                </a:spcAft>
                <a:buClr>
                  <a:schemeClr val="dk1"/>
                </a:buClr>
                <a:buSzPts val="1000"/>
                <a:buChar char="•"/>
              </a:pPr>
              <a:r>
                <a:rPr lang="es-CL" sz="1000" dirty="0">
                  <a:solidFill>
                    <a:schemeClr val="dk1"/>
                  </a:solidFill>
                  <a:latin typeface="Garamond" panose="02020404030301010803" pitchFamily="18" charset="0"/>
                  <a:ea typeface="Raleway"/>
                  <a:cs typeface="Raleway"/>
                  <a:sym typeface="Raleway"/>
                </a:rPr>
                <a:t>SOFR Simple + Spread Ad.</a:t>
              </a:r>
            </a:p>
            <a:p>
              <a:pPr marL="215900" marR="0" lvl="0" indent="-215900" algn="l" rtl="0">
                <a:lnSpc>
                  <a:spcPct val="100000"/>
                </a:lnSpc>
                <a:spcBef>
                  <a:spcPts val="0"/>
                </a:spcBef>
                <a:spcAft>
                  <a:spcPts val="0"/>
                </a:spcAft>
                <a:buClr>
                  <a:schemeClr val="dk1"/>
                </a:buClr>
                <a:buSzPts val="1000"/>
                <a:buChar char="•"/>
              </a:pPr>
              <a:r>
                <a:rPr lang="es-CL" sz="1000" b="0" i="0" u="none" strike="noStrike" cap="none" dirty="0">
                  <a:solidFill>
                    <a:schemeClr val="dk1"/>
                  </a:solidFill>
                  <a:latin typeface="Garamond" panose="02020404030301010803" pitchFamily="18" charset="0"/>
                  <a:sym typeface="Raleway"/>
                </a:rPr>
                <a:t>Term SOFR</a:t>
              </a:r>
            </a:p>
            <a:p>
              <a:pPr marL="215900" marR="0" lvl="0" indent="-215900" algn="l" rtl="0">
                <a:lnSpc>
                  <a:spcPct val="100000"/>
                </a:lnSpc>
                <a:spcBef>
                  <a:spcPts val="0"/>
                </a:spcBef>
                <a:spcAft>
                  <a:spcPts val="0"/>
                </a:spcAft>
                <a:buClr>
                  <a:schemeClr val="dk1"/>
                </a:buClr>
                <a:buSzPts val="1000"/>
                <a:buChar char="•"/>
              </a:pPr>
              <a:r>
                <a:rPr lang="es-CL" sz="1000" dirty="0">
                  <a:solidFill>
                    <a:schemeClr val="dk1"/>
                  </a:solidFill>
                  <a:latin typeface="Garamond" panose="02020404030301010803" pitchFamily="18" charset="0"/>
                  <a:sym typeface="Raleway"/>
                </a:rPr>
                <a:t>SOFR Comp.</a:t>
              </a:r>
            </a:p>
            <a:p>
              <a:pPr marR="0" lvl="0" algn="l" rtl="0">
                <a:lnSpc>
                  <a:spcPct val="100000"/>
                </a:lnSpc>
                <a:spcBef>
                  <a:spcPts val="0"/>
                </a:spcBef>
                <a:spcAft>
                  <a:spcPts val="0"/>
                </a:spcAft>
                <a:buClr>
                  <a:schemeClr val="dk1"/>
                </a:buClr>
                <a:buSzPts val="1000"/>
              </a:pPr>
              <a:endParaRPr lang="es-CL" sz="1000" b="0" i="0" u="none" strike="noStrike" cap="none" dirty="0">
                <a:solidFill>
                  <a:schemeClr val="dk1"/>
                </a:solidFill>
                <a:latin typeface="Garamond" panose="02020404030301010803" pitchFamily="18" charset="0"/>
                <a:sym typeface="Raleway"/>
              </a:endParaRPr>
            </a:p>
            <a:p>
              <a:pPr marL="215900" indent="-215900">
                <a:buClr>
                  <a:schemeClr val="dk1"/>
                </a:buClr>
                <a:buSzPts val="1000"/>
                <a:buFont typeface="Arial"/>
                <a:buChar char="•"/>
              </a:pPr>
              <a:r>
                <a:rPr lang="es-CL" sz="1100" dirty="0">
                  <a:solidFill>
                    <a:schemeClr val="dk1"/>
                  </a:solidFill>
                  <a:latin typeface="Garamond" panose="02020404030301010803" pitchFamily="18" charset="0"/>
                  <a:sym typeface="Raleway"/>
                </a:rPr>
                <a:t>SOFR Comp.</a:t>
              </a:r>
              <a:endParaRPr lang="es-CL" sz="1100" dirty="0">
                <a:latin typeface="Garamond" panose="02020404030301010803" pitchFamily="18" charset="0"/>
              </a:endParaRPr>
            </a:p>
            <a:p>
              <a:pPr marL="215900" marR="0" lvl="0" indent="-215900" algn="l" rtl="0">
                <a:lnSpc>
                  <a:spcPct val="100000"/>
                </a:lnSpc>
                <a:spcBef>
                  <a:spcPts val="0"/>
                </a:spcBef>
                <a:spcAft>
                  <a:spcPts val="0"/>
                </a:spcAft>
                <a:buClr>
                  <a:schemeClr val="dk1"/>
                </a:buClr>
                <a:buSzPts val="1000"/>
                <a:buChar char="•"/>
              </a:pPr>
              <a:endParaRPr sz="1100" b="0" i="0" u="none" strike="noStrike" cap="none" dirty="0">
                <a:solidFill>
                  <a:srgbClr val="000000"/>
                </a:solidFill>
                <a:latin typeface="Garamond" panose="02020404030301010803" pitchFamily="18" charset="0"/>
                <a:sym typeface="Arial"/>
              </a:endParaRPr>
            </a:p>
          </p:txBody>
        </p:sp>
        <p:grpSp>
          <p:nvGrpSpPr>
            <p:cNvPr id="3013" name="Google Shape;3013;gd03d06478a_13_84"/>
            <p:cNvGrpSpPr/>
            <p:nvPr/>
          </p:nvGrpSpPr>
          <p:grpSpPr>
            <a:xfrm>
              <a:off x="5295213" y="1045621"/>
              <a:ext cx="1621125" cy="766570"/>
              <a:chOff x="7060282" y="1632288"/>
              <a:chExt cx="2161500" cy="1022093"/>
            </a:xfrm>
          </p:grpSpPr>
          <p:sp>
            <p:nvSpPr>
              <p:cNvPr id="3014" name="Google Shape;3014;gd03d06478a_13_84"/>
              <p:cNvSpPr txBox="1"/>
              <p:nvPr/>
            </p:nvSpPr>
            <p:spPr>
              <a:xfrm>
                <a:off x="7060282" y="2238869"/>
                <a:ext cx="2161500" cy="415512"/>
              </a:xfrm>
              <a:prstGeom prst="rect">
                <a:avLst/>
              </a:prstGeom>
              <a:noFill/>
              <a:ln>
                <a:noFill/>
              </a:ln>
            </p:spPr>
            <p:txBody>
              <a:bodyPr spcFirstLastPara="1" wrap="square" lIns="34300" tIns="17150" rIns="34300" bIns="17150" anchor="b" anchorCtr="0">
                <a:spAutoFit/>
              </a:bodyPr>
              <a:lstStyle/>
              <a:p>
                <a:pPr marL="0" marR="0" lvl="0" indent="0" algn="ctr" rtl="0">
                  <a:lnSpc>
                    <a:spcPct val="100000"/>
                  </a:lnSpc>
                  <a:spcBef>
                    <a:spcPts val="0"/>
                  </a:spcBef>
                  <a:spcAft>
                    <a:spcPts val="0"/>
                  </a:spcAft>
                  <a:buClr>
                    <a:srgbClr val="000000"/>
                  </a:buClr>
                  <a:buSzPts val="900"/>
                  <a:buFont typeface="Arial"/>
                  <a:buNone/>
                </a:pPr>
                <a:r>
                  <a:rPr lang="es-CL" sz="900" b="1" dirty="0">
                    <a:solidFill>
                      <a:schemeClr val="dk2"/>
                    </a:solidFill>
                    <a:latin typeface="Garamond" panose="02020404030301010803" pitchFamily="18" charset="0"/>
                    <a:ea typeface="Poppins SemiBold"/>
                    <a:cs typeface="Poppins SemiBold"/>
                    <a:sym typeface="Poppins SemiBold"/>
                  </a:rPr>
                  <a:t>Definir Estrategia Preliminar de cambios a Cliente</a:t>
                </a:r>
                <a:endParaRPr sz="300" b="0" i="0" u="none" strike="noStrike" cap="none" dirty="0">
                  <a:solidFill>
                    <a:srgbClr val="000000"/>
                  </a:solidFill>
                  <a:latin typeface="Garamond" panose="02020404030301010803" pitchFamily="18" charset="0"/>
                  <a:ea typeface="Raleway"/>
                  <a:cs typeface="Raleway"/>
                  <a:sym typeface="Raleway"/>
                </a:endParaRPr>
              </a:p>
            </p:txBody>
          </p:sp>
          <p:sp>
            <p:nvSpPr>
              <p:cNvPr id="3015" name="Google Shape;3015;gd03d06478a_13_84"/>
              <p:cNvSpPr/>
              <p:nvPr/>
            </p:nvSpPr>
            <p:spPr>
              <a:xfrm>
                <a:off x="8014880" y="1632288"/>
                <a:ext cx="395982" cy="395982"/>
              </a:xfrm>
              <a:custGeom>
                <a:avLst/>
                <a:gdLst/>
                <a:ahLst/>
                <a:cxnLst/>
                <a:rect l="l" t="t"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7F8FA9"/>
              </a:solidFill>
              <a:ln>
                <a:noFill/>
              </a:ln>
            </p:spPr>
            <p:txBody>
              <a:bodyPr spcFirstLastPara="1" wrap="square" lIns="14275" tIns="14275" rIns="14275" bIns="1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Garamond" panose="02020404030301010803" pitchFamily="18" charset="0"/>
                  <a:ea typeface="Open Sans SemiBold"/>
                  <a:cs typeface="Open Sans SemiBold"/>
                  <a:sym typeface="Open Sans SemiBold"/>
                </a:endParaRPr>
              </a:p>
            </p:txBody>
          </p:sp>
        </p:grpSp>
        <p:pic>
          <p:nvPicPr>
            <p:cNvPr id="58" name="Google Shape;3029;gd03d06478a_13_84">
              <a:extLst>
                <a:ext uri="{FF2B5EF4-FFF2-40B4-BE49-F238E27FC236}">
                  <a16:creationId xmlns:a16="http://schemas.microsoft.com/office/drawing/2014/main" id="{AB774796-FB3F-4E81-B4FA-2305EF696AD2}"/>
                </a:ext>
              </a:extLst>
            </p:cNvPr>
            <p:cNvPicPr preferRelativeResize="0"/>
            <p:nvPr/>
          </p:nvPicPr>
          <p:blipFill>
            <a:blip r:embed="rId4">
              <a:alphaModFix/>
              <a:duotone>
                <a:schemeClr val="accent1">
                  <a:shade val="45000"/>
                  <a:satMod val="135000"/>
                </a:schemeClr>
                <a:prstClr val="white"/>
              </a:duotone>
            </a:blip>
            <a:stretch>
              <a:fillRect/>
            </a:stretch>
          </p:blipFill>
          <p:spPr>
            <a:xfrm>
              <a:off x="5802266" y="3245275"/>
              <a:ext cx="371475" cy="371475"/>
            </a:xfrm>
            <a:prstGeom prst="rect">
              <a:avLst/>
            </a:prstGeom>
            <a:noFill/>
            <a:ln>
              <a:noFill/>
            </a:ln>
          </p:spPr>
        </p:pic>
      </p:grpSp>
      <p:grpSp>
        <p:nvGrpSpPr>
          <p:cNvPr id="4" name="Grupo 3"/>
          <p:cNvGrpSpPr/>
          <p:nvPr/>
        </p:nvGrpSpPr>
        <p:grpSpPr>
          <a:xfrm>
            <a:off x="3768643" y="781418"/>
            <a:ext cx="1644837" cy="2852701"/>
            <a:chOff x="3768643" y="781418"/>
            <a:chExt cx="1644837" cy="2852701"/>
          </a:xfrm>
        </p:grpSpPr>
        <p:sp>
          <p:nvSpPr>
            <p:cNvPr id="2991" name="Google Shape;2991;gd03d06478a_13_84"/>
            <p:cNvSpPr/>
            <p:nvPr/>
          </p:nvSpPr>
          <p:spPr>
            <a:xfrm>
              <a:off x="3768643" y="781418"/>
              <a:ext cx="1644837" cy="184715"/>
            </a:xfrm>
            <a:custGeom>
              <a:avLst/>
              <a:gdLst/>
              <a:ahLst/>
              <a:cxnLst/>
              <a:rect l="l" t="t" r="r" b="b"/>
              <a:pathLst>
                <a:path w="4949" h="358" extrusionOk="0">
                  <a:moveTo>
                    <a:pt x="0" y="0"/>
                  </a:moveTo>
                  <a:lnTo>
                    <a:pt x="4603" y="0"/>
                  </a:lnTo>
                  <a:lnTo>
                    <a:pt x="4948" y="178"/>
                  </a:lnTo>
                  <a:lnTo>
                    <a:pt x="4603" y="357"/>
                  </a:lnTo>
                  <a:lnTo>
                    <a:pt x="0" y="357"/>
                  </a:lnTo>
                  <a:lnTo>
                    <a:pt x="345" y="178"/>
                  </a:lnTo>
                  <a:lnTo>
                    <a:pt x="0" y="0"/>
                  </a:lnTo>
                </a:path>
              </a:pathLst>
            </a:custGeom>
            <a:solidFill>
              <a:srgbClr val="073763"/>
            </a:solidFill>
            <a:ln>
              <a:noFill/>
            </a:ln>
          </p:spPr>
          <p:txBody>
            <a:bodyPr spcFirstLastPara="1" wrap="square" lIns="34300" tIns="17150" rIns="34300" bIns="17150" anchor="ctr" anchorCtr="0">
              <a:noAutofit/>
            </a:bodyPr>
            <a:lstStyle/>
            <a:p>
              <a:pPr marL="0" marR="0" lvl="0" indent="0" algn="l" rtl="0">
                <a:lnSpc>
                  <a:spcPct val="100000"/>
                </a:lnSpc>
                <a:spcBef>
                  <a:spcPts val="0"/>
                </a:spcBef>
                <a:spcAft>
                  <a:spcPts val="0"/>
                </a:spcAft>
                <a:buClr>
                  <a:srgbClr val="000000"/>
                </a:buClr>
                <a:buSzPts val="2500"/>
                <a:buFont typeface="Arial"/>
                <a:buNone/>
              </a:pPr>
              <a:endParaRPr sz="2500">
                <a:latin typeface="Garamond" panose="02020404030301010803" pitchFamily="18" charset="0"/>
                <a:ea typeface="Open Sans Light"/>
                <a:cs typeface="Open Sans Light"/>
                <a:sym typeface="Open Sans Light"/>
              </a:endParaRPr>
            </a:p>
          </p:txBody>
        </p:sp>
        <p:sp>
          <p:nvSpPr>
            <p:cNvPr id="46" name="Google Shape;3048;gd03d06478a_13_130"/>
            <p:cNvSpPr txBox="1"/>
            <p:nvPr/>
          </p:nvSpPr>
          <p:spPr>
            <a:xfrm>
              <a:off x="3846344" y="1474628"/>
              <a:ext cx="1342500" cy="173134"/>
            </a:xfrm>
            <a:prstGeom prst="rect">
              <a:avLst/>
            </a:prstGeom>
            <a:noFill/>
            <a:ln>
              <a:noFill/>
            </a:ln>
          </p:spPr>
          <p:txBody>
            <a:bodyPr spcFirstLastPara="1" wrap="square" lIns="34300" tIns="17150" rIns="34300" bIns="17150" anchor="b" anchorCtr="0">
              <a:spAutoFit/>
            </a:bodyPr>
            <a:lstStyle/>
            <a:p>
              <a:pPr marL="0" marR="0" lvl="0" indent="0" algn="ctr" rtl="0">
                <a:lnSpc>
                  <a:spcPct val="100000"/>
                </a:lnSpc>
                <a:spcBef>
                  <a:spcPts val="0"/>
                </a:spcBef>
                <a:spcAft>
                  <a:spcPts val="0"/>
                </a:spcAft>
                <a:buClr>
                  <a:srgbClr val="000000"/>
                </a:buClr>
                <a:buSzPts val="900"/>
                <a:buFont typeface="Arial"/>
                <a:buNone/>
              </a:pPr>
              <a:r>
                <a:rPr lang="es-CL" sz="900" b="1" i="0" u="none" strike="noStrike" cap="none" dirty="0">
                  <a:solidFill>
                    <a:schemeClr val="dk2"/>
                  </a:solidFill>
                  <a:latin typeface="Garamond" panose="02020404030301010803" pitchFamily="18" charset="0"/>
                  <a:ea typeface="Poppins SemiBold"/>
                  <a:cs typeface="Poppins SemiBold"/>
                  <a:sym typeface="Poppins SemiBold"/>
                </a:rPr>
                <a:t>Asociado a derivado</a:t>
              </a:r>
              <a:endParaRPr sz="300" b="0" i="0" u="none" strike="noStrike" cap="none" dirty="0">
                <a:solidFill>
                  <a:srgbClr val="000000"/>
                </a:solidFill>
                <a:latin typeface="Garamond" panose="02020404030301010803" pitchFamily="18" charset="0"/>
                <a:sym typeface="Arial"/>
              </a:endParaRPr>
            </a:p>
          </p:txBody>
        </p:sp>
        <p:sp>
          <p:nvSpPr>
            <p:cNvPr id="47" name="Google Shape;3081;gd03d06478a_13_130"/>
            <p:cNvSpPr/>
            <p:nvPr/>
          </p:nvSpPr>
          <p:spPr>
            <a:xfrm>
              <a:off x="4348020" y="1064966"/>
              <a:ext cx="297000" cy="297000"/>
            </a:xfrm>
            <a:custGeom>
              <a:avLst/>
              <a:gdLst/>
              <a:ahLst/>
              <a:cxnLst/>
              <a:rect l="l" t="t" r="r" b="b"/>
              <a:pathLst>
                <a:path w="21600" h="21600" extrusionOk="0">
                  <a:moveTo>
                    <a:pt x="18429" y="14128"/>
                  </a:moveTo>
                  <a:cubicBezTo>
                    <a:pt x="17041" y="13430"/>
                    <a:pt x="15777" y="12523"/>
                    <a:pt x="14684" y="11440"/>
                  </a:cubicBezTo>
                  <a:cubicBezTo>
                    <a:pt x="15214" y="10618"/>
                    <a:pt x="15664" y="9739"/>
                    <a:pt x="16034" y="8820"/>
                  </a:cubicBezTo>
                  <a:cubicBezTo>
                    <a:pt x="16089" y="8826"/>
                    <a:pt x="16143" y="8836"/>
                    <a:pt x="16200" y="8836"/>
                  </a:cubicBezTo>
                  <a:cubicBezTo>
                    <a:pt x="17013" y="8836"/>
                    <a:pt x="17673" y="8177"/>
                    <a:pt x="17673" y="7364"/>
                  </a:cubicBezTo>
                  <a:cubicBezTo>
                    <a:pt x="17673" y="6787"/>
                    <a:pt x="17339" y="6294"/>
                    <a:pt x="16856" y="6052"/>
                  </a:cubicBezTo>
                  <a:cubicBezTo>
                    <a:pt x="17033" y="5170"/>
                    <a:pt x="17144" y="4264"/>
                    <a:pt x="17167" y="3336"/>
                  </a:cubicBezTo>
                  <a:cubicBezTo>
                    <a:pt x="19277" y="5136"/>
                    <a:pt x="20618" y="7809"/>
                    <a:pt x="20618" y="10800"/>
                  </a:cubicBezTo>
                  <a:cubicBezTo>
                    <a:pt x="20618" y="11764"/>
                    <a:pt x="20469" y="12689"/>
                    <a:pt x="20209" y="13568"/>
                  </a:cubicBezTo>
                  <a:cubicBezTo>
                    <a:pt x="19628" y="13783"/>
                    <a:pt x="19034" y="13971"/>
                    <a:pt x="18429" y="14128"/>
                  </a:cubicBezTo>
                  <a:moveTo>
                    <a:pt x="10800" y="20618"/>
                  </a:moveTo>
                  <a:cubicBezTo>
                    <a:pt x="8406" y="20618"/>
                    <a:pt x="6213" y="19759"/>
                    <a:pt x="4509" y="18335"/>
                  </a:cubicBezTo>
                  <a:cubicBezTo>
                    <a:pt x="6552" y="17934"/>
                    <a:pt x="8450" y="17135"/>
                    <a:pt x="10128" y="16031"/>
                  </a:cubicBezTo>
                  <a:cubicBezTo>
                    <a:pt x="10330" y="16135"/>
                    <a:pt x="10556" y="16200"/>
                    <a:pt x="10800" y="16200"/>
                  </a:cubicBezTo>
                  <a:cubicBezTo>
                    <a:pt x="11273" y="16200"/>
                    <a:pt x="11689" y="15973"/>
                    <a:pt x="11959" y="15627"/>
                  </a:cubicBezTo>
                  <a:cubicBezTo>
                    <a:pt x="12547" y="15680"/>
                    <a:pt x="13142" y="15709"/>
                    <a:pt x="13745" y="15709"/>
                  </a:cubicBezTo>
                  <a:cubicBezTo>
                    <a:pt x="15323" y="15709"/>
                    <a:pt x="16852" y="15508"/>
                    <a:pt x="18322" y="15156"/>
                  </a:cubicBezTo>
                  <a:cubicBezTo>
                    <a:pt x="18660" y="15317"/>
                    <a:pt x="18998" y="15480"/>
                    <a:pt x="19350" y="15618"/>
                  </a:cubicBezTo>
                  <a:cubicBezTo>
                    <a:pt x="17665" y="18601"/>
                    <a:pt x="14470" y="20618"/>
                    <a:pt x="10800" y="20618"/>
                  </a:cubicBezTo>
                  <a:moveTo>
                    <a:pt x="3539" y="17392"/>
                  </a:moveTo>
                  <a:cubicBezTo>
                    <a:pt x="3476" y="16840"/>
                    <a:pt x="3436" y="16279"/>
                    <a:pt x="3436" y="15709"/>
                  </a:cubicBezTo>
                  <a:cubicBezTo>
                    <a:pt x="3436" y="14763"/>
                    <a:pt x="3536" y="13842"/>
                    <a:pt x="3707" y="12946"/>
                  </a:cubicBezTo>
                  <a:cubicBezTo>
                    <a:pt x="5455" y="13988"/>
                    <a:pt x="7377" y="14767"/>
                    <a:pt x="9421" y="15226"/>
                  </a:cubicBezTo>
                  <a:cubicBezTo>
                    <a:pt x="9431" y="15253"/>
                    <a:pt x="9436" y="15282"/>
                    <a:pt x="9447" y="15308"/>
                  </a:cubicBezTo>
                  <a:cubicBezTo>
                    <a:pt x="7724" y="16421"/>
                    <a:pt x="5761" y="17193"/>
                    <a:pt x="3643" y="17506"/>
                  </a:cubicBezTo>
                  <a:cubicBezTo>
                    <a:pt x="3608" y="17469"/>
                    <a:pt x="3573" y="17430"/>
                    <a:pt x="3539" y="17392"/>
                  </a:cubicBezTo>
                  <a:moveTo>
                    <a:pt x="3075" y="11369"/>
                  </a:moveTo>
                  <a:cubicBezTo>
                    <a:pt x="2361" y="10869"/>
                    <a:pt x="1683" y="10321"/>
                    <a:pt x="1046" y="9729"/>
                  </a:cubicBezTo>
                  <a:cubicBezTo>
                    <a:pt x="1528" y="5299"/>
                    <a:pt x="4955" y="1762"/>
                    <a:pt x="9331" y="1104"/>
                  </a:cubicBezTo>
                  <a:cubicBezTo>
                    <a:pt x="9335" y="1629"/>
                    <a:pt x="9363" y="2148"/>
                    <a:pt x="9417" y="2660"/>
                  </a:cubicBezTo>
                  <a:cubicBezTo>
                    <a:pt x="8572" y="3227"/>
                    <a:pt x="7787" y="3879"/>
                    <a:pt x="7069" y="4596"/>
                  </a:cubicBezTo>
                  <a:cubicBezTo>
                    <a:pt x="6863" y="4486"/>
                    <a:pt x="6632" y="4418"/>
                    <a:pt x="6382" y="4418"/>
                  </a:cubicBezTo>
                  <a:cubicBezTo>
                    <a:pt x="5569" y="4418"/>
                    <a:pt x="4909" y="5078"/>
                    <a:pt x="4909" y="5891"/>
                  </a:cubicBezTo>
                  <a:cubicBezTo>
                    <a:pt x="4909" y="6236"/>
                    <a:pt x="5033" y="6549"/>
                    <a:pt x="5231" y="6800"/>
                  </a:cubicBezTo>
                  <a:cubicBezTo>
                    <a:pt x="4279" y="8179"/>
                    <a:pt x="3550" y="9719"/>
                    <a:pt x="3075" y="11369"/>
                  </a:cubicBezTo>
                  <a:moveTo>
                    <a:pt x="2466" y="15973"/>
                  </a:moveTo>
                  <a:cubicBezTo>
                    <a:pt x="1563" y="14521"/>
                    <a:pt x="1025" y="12821"/>
                    <a:pt x="989" y="10995"/>
                  </a:cubicBezTo>
                  <a:cubicBezTo>
                    <a:pt x="1570" y="11492"/>
                    <a:pt x="2180" y="11955"/>
                    <a:pt x="2817" y="12383"/>
                  </a:cubicBezTo>
                  <a:cubicBezTo>
                    <a:pt x="2585" y="13456"/>
                    <a:pt x="2455" y="14567"/>
                    <a:pt x="2455" y="15709"/>
                  </a:cubicBezTo>
                  <a:cubicBezTo>
                    <a:pt x="2455" y="15798"/>
                    <a:pt x="2464" y="15885"/>
                    <a:pt x="2466" y="15973"/>
                  </a:cubicBezTo>
                  <a:moveTo>
                    <a:pt x="13428" y="11540"/>
                  </a:moveTo>
                  <a:cubicBezTo>
                    <a:pt x="12907" y="12264"/>
                    <a:pt x="12315" y="12931"/>
                    <a:pt x="11674" y="13548"/>
                  </a:cubicBezTo>
                  <a:cubicBezTo>
                    <a:pt x="11429" y="13366"/>
                    <a:pt x="11129" y="13255"/>
                    <a:pt x="10800" y="13255"/>
                  </a:cubicBezTo>
                  <a:cubicBezTo>
                    <a:pt x="10166" y="13255"/>
                    <a:pt x="9631" y="13657"/>
                    <a:pt x="9423" y="14218"/>
                  </a:cubicBezTo>
                  <a:cubicBezTo>
                    <a:pt x="7455" y="13751"/>
                    <a:pt x="5607" y="12973"/>
                    <a:pt x="3936" y="11937"/>
                  </a:cubicBezTo>
                  <a:cubicBezTo>
                    <a:pt x="4379" y="10266"/>
                    <a:pt x="5100" y="8708"/>
                    <a:pt x="6060" y="7326"/>
                  </a:cubicBezTo>
                  <a:cubicBezTo>
                    <a:pt x="6164" y="7349"/>
                    <a:pt x="6271" y="7364"/>
                    <a:pt x="6382" y="7364"/>
                  </a:cubicBezTo>
                  <a:cubicBezTo>
                    <a:pt x="7195" y="7364"/>
                    <a:pt x="7855" y="6704"/>
                    <a:pt x="7855" y="5891"/>
                  </a:cubicBezTo>
                  <a:cubicBezTo>
                    <a:pt x="7855" y="5688"/>
                    <a:pt x="7813" y="5493"/>
                    <a:pt x="7739" y="5317"/>
                  </a:cubicBezTo>
                  <a:cubicBezTo>
                    <a:pt x="8307" y="4747"/>
                    <a:pt x="8920" y="4221"/>
                    <a:pt x="9575" y="3749"/>
                  </a:cubicBezTo>
                  <a:cubicBezTo>
                    <a:pt x="10104" y="6723"/>
                    <a:pt x="11479" y="9397"/>
                    <a:pt x="13428" y="11540"/>
                  </a:cubicBezTo>
                  <a:moveTo>
                    <a:pt x="10800" y="982"/>
                  </a:moveTo>
                  <a:cubicBezTo>
                    <a:pt x="11347" y="982"/>
                    <a:pt x="11881" y="1038"/>
                    <a:pt x="12403" y="1125"/>
                  </a:cubicBezTo>
                  <a:cubicBezTo>
                    <a:pt x="11696" y="1400"/>
                    <a:pt x="11005" y="1707"/>
                    <a:pt x="10354" y="2081"/>
                  </a:cubicBezTo>
                  <a:cubicBezTo>
                    <a:pt x="10328" y="1726"/>
                    <a:pt x="10311" y="1368"/>
                    <a:pt x="10310" y="1007"/>
                  </a:cubicBezTo>
                  <a:cubicBezTo>
                    <a:pt x="10474" y="999"/>
                    <a:pt x="10635" y="982"/>
                    <a:pt x="10800" y="982"/>
                  </a:cubicBezTo>
                  <a:moveTo>
                    <a:pt x="14120" y="12262"/>
                  </a:moveTo>
                  <a:cubicBezTo>
                    <a:pt x="14982" y="13097"/>
                    <a:pt x="15950" y="13819"/>
                    <a:pt x="16986" y="14440"/>
                  </a:cubicBezTo>
                  <a:cubicBezTo>
                    <a:pt x="15933" y="14626"/>
                    <a:pt x="14852" y="14727"/>
                    <a:pt x="13745" y="14727"/>
                  </a:cubicBezTo>
                  <a:cubicBezTo>
                    <a:pt x="13246" y="14727"/>
                    <a:pt x="12754" y="14702"/>
                    <a:pt x="12265" y="14664"/>
                  </a:cubicBezTo>
                  <a:cubicBezTo>
                    <a:pt x="12259" y="14569"/>
                    <a:pt x="12250" y="14475"/>
                    <a:pt x="12229" y="14385"/>
                  </a:cubicBezTo>
                  <a:cubicBezTo>
                    <a:pt x="12921" y="13737"/>
                    <a:pt x="13555" y="13027"/>
                    <a:pt x="14120" y="12262"/>
                  </a:cubicBezTo>
                  <a:moveTo>
                    <a:pt x="16188" y="2597"/>
                  </a:moveTo>
                  <a:cubicBezTo>
                    <a:pt x="16191" y="2713"/>
                    <a:pt x="16200" y="2828"/>
                    <a:pt x="16200" y="2945"/>
                  </a:cubicBezTo>
                  <a:cubicBezTo>
                    <a:pt x="16200" y="3967"/>
                    <a:pt x="16092" y="4962"/>
                    <a:pt x="15894" y="5924"/>
                  </a:cubicBezTo>
                  <a:cubicBezTo>
                    <a:pt x="15227" y="6065"/>
                    <a:pt x="14727" y="6656"/>
                    <a:pt x="14727" y="7364"/>
                  </a:cubicBezTo>
                  <a:cubicBezTo>
                    <a:pt x="14727" y="7765"/>
                    <a:pt x="14888" y="8127"/>
                    <a:pt x="15149" y="8393"/>
                  </a:cubicBezTo>
                  <a:cubicBezTo>
                    <a:pt x="14827" y="9199"/>
                    <a:pt x="14443" y="9973"/>
                    <a:pt x="13991" y="10701"/>
                  </a:cubicBezTo>
                  <a:cubicBezTo>
                    <a:pt x="12159" y="8620"/>
                    <a:pt x="10894" y="6025"/>
                    <a:pt x="10469" y="3152"/>
                  </a:cubicBezTo>
                  <a:cubicBezTo>
                    <a:pt x="11590" y="2463"/>
                    <a:pt x="12813" y="1934"/>
                    <a:pt x="14106" y="1565"/>
                  </a:cubicBezTo>
                  <a:cubicBezTo>
                    <a:pt x="14844" y="1829"/>
                    <a:pt x="15544" y="2173"/>
                    <a:pt x="16188" y="2597"/>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629DD1"/>
            </a:solidFill>
            <a:ln>
              <a:noFill/>
            </a:ln>
          </p:spPr>
          <p:txBody>
            <a:bodyPr spcFirstLastPara="1" wrap="square" lIns="28550" tIns="28550" rIns="28550" bIns="2855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chemeClr val="dk1"/>
                </a:solidFill>
                <a:latin typeface="Garamond" panose="02020404030301010803" pitchFamily="18" charset="0"/>
                <a:ea typeface="Open Sans SemiBold"/>
                <a:cs typeface="Open Sans SemiBold"/>
                <a:sym typeface="Open Sans SemiBold"/>
              </a:endParaRPr>
            </a:p>
          </p:txBody>
        </p:sp>
        <p:sp>
          <p:nvSpPr>
            <p:cNvPr id="45" name="Google Shape;3007;gd03d06478a_13_84">
              <a:extLst>
                <a:ext uri="{FF2B5EF4-FFF2-40B4-BE49-F238E27FC236}">
                  <a16:creationId xmlns:a16="http://schemas.microsoft.com/office/drawing/2014/main" id="{E8E75458-1EEA-43D5-8E8B-3A3540176DEA}"/>
                </a:ext>
              </a:extLst>
            </p:cNvPr>
            <p:cNvSpPr txBox="1"/>
            <p:nvPr/>
          </p:nvSpPr>
          <p:spPr>
            <a:xfrm>
              <a:off x="3800886" y="1755338"/>
              <a:ext cx="1445100" cy="1146437"/>
            </a:xfrm>
            <a:prstGeom prst="rect">
              <a:avLst/>
            </a:prstGeom>
            <a:noFill/>
            <a:ln>
              <a:noFill/>
            </a:ln>
          </p:spPr>
          <p:txBody>
            <a:bodyPr spcFirstLastPara="1" wrap="square" lIns="68575" tIns="34275" rIns="68575" bIns="34275" anchor="t" anchorCtr="0">
              <a:spAutoFit/>
            </a:bodyPr>
            <a:lstStyle/>
            <a:p>
              <a:pPr lvl="1"/>
              <a:r>
                <a:rPr lang="es-CL" sz="1000" b="1" dirty="0">
                  <a:solidFill>
                    <a:schemeClr val="dk1"/>
                  </a:solidFill>
                  <a:latin typeface="Garamond" panose="02020404030301010803" pitchFamily="18" charset="0"/>
                  <a:ea typeface="Raleway"/>
                  <a:cs typeface="Raleway"/>
                  <a:sym typeface="Raleway"/>
                </a:rPr>
                <a:t>                                                                                                                                                                                                No</a:t>
              </a:r>
            </a:p>
            <a:p>
              <a:pPr marL="0" marR="0" lvl="0" indent="0" algn="l" rtl="0">
                <a:lnSpc>
                  <a:spcPct val="100000"/>
                </a:lnSpc>
                <a:spcBef>
                  <a:spcPts val="0"/>
                </a:spcBef>
                <a:spcAft>
                  <a:spcPts val="0"/>
                </a:spcAft>
                <a:buNone/>
              </a:pPr>
              <a:endParaRPr lang="es-CL" sz="1000" b="1" dirty="0">
                <a:solidFill>
                  <a:schemeClr val="dk1"/>
                </a:solidFill>
                <a:latin typeface="Garamond" panose="02020404030301010803" pitchFamily="18" charset="0"/>
                <a:ea typeface="Raleway"/>
                <a:cs typeface="Raleway"/>
                <a:sym typeface="Raleway"/>
              </a:endParaRPr>
            </a:p>
            <a:p>
              <a:pPr marL="0" marR="0" lvl="0" indent="0" algn="l" rtl="0">
                <a:lnSpc>
                  <a:spcPct val="100000"/>
                </a:lnSpc>
                <a:spcBef>
                  <a:spcPts val="0"/>
                </a:spcBef>
                <a:spcAft>
                  <a:spcPts val="0"/>
                </a:spcAft>
                <a:buNone/>
              </a:pPr>
              <a:endParaRPr lang="es-CL" sz="1000" b="1" dirty="0">
                <a:solidFill>
                  <a:schemeClr val="dk1"/>
                </a:solidFill>
                <a:latin typeface="Garamond" panose="02020404030301010803" pitchFamily="18" charset="0"/>
                <a:ea typeface="Raleway"/>
                <a:cs typeface="Raleway"/>
                <a:sym typeface="Raleway"/>
              </a:endParaRPr>
            </a:p>
            <a:p>
              <a:pPr marL="0" marR="0" lvl="0" indent="0" algn="l" rtl="0">
                <a:lnSpc>
                  <a:spcPct val="100000"/>
                </a:lnSpc>
                <a:spcBef>
                  <a:spcPts val="0"/>
                </a:spcBef>
                <a:spcAft>
                  <a:spcPts val="0"/>
                </a:spcAft>
                <a:buNone/>
              </a:pPr>
              <a:endParaRPr lang="es-CL" sz="1000" b="1" dirty="0">
                <a:solidFill>
                  <a:schemeClr val="dk1"/>
                </a:solidFill>
                <a:latin typeface="Garamond" panose="02020404030301010803" pitchFamily="18" charset="0"/>
                <a:ea typeface="Raleway"/>
                <a:cs typeface="Raleway"/>
                <a:sym typeface="Raleway"/>
              </a:endParaRPr>
            </a:p>
            <a:p>
              <a:pPr marL="0" marR="0" lvl="0" indent="0" algn="l" rtl="0">
                <a:lnSpc>
                  <a:spcPct val="100000"/>
                </a:lnSpc>
                <a:spcBef>
                  <a:spcPts val="0"/>
                </a:spcBef>
                <a:spcAft>
                  <a:spcPts val="0"/>
                </a:spcAft>
                <a:buNone/>
              </a:pPr>
              <a:endParaRPr lang="es-CL" sz="1000" b="1" dirty="0">
                <a:solidFill>
                  <a:schemeClr val="dk1"/>
                </a:solidFill>
                <a:latin typeface="Garamond" panose="02020404030301010803" pitchFamily="18" charset="0"/>
                <a:ea typeface="Raleway"/>
                <a:cs typeface="Raleway"/>
                <a:sym typeface="Raleway"/>
              </a:endParaRPr>
            </a:p>
            <a:p>
              <a:pPr marL="0" marR="0" lvl="0" indent="0" algn="l" rtl="0">
                <a:lnSpc>
                  <a:spcPct val="100000"/>
                </a:lnSpc>
                <a:spcBef>
                  <a:spcPts val="0"/>
                </a:spcBef>
                <a:spcAft>
                  <a:spcPts val="0"/>
                </a:spcAft>
                <a:buNone/>
              </a:pPr>
              <a:r>
                <a:rPr lang="es-CL" sz="1000" b="1" dirty="0">
                  <a:solidFill>
                    <a:schemeClr val="dk1"/>
                  </a:solidFill>
                  <a:latin typeface="Garamond" panose="02020404030301010803" pitchFamily="18" charset="0"/>
                  <a:ea typeface="Raleway"/>
                  <a:cs typeface="Raleway"/>
                  <a:sym typeface="Raleway"/>
                </a:rPr>
                <a:t> Si </a:t>
              </a:r>
              <a:endParaRPr sz="1000" b="1" dirty="0">
                <a:solidFill>
                  <a:schemeClr val="dk1"/>
                </a:solidFill>
                <a:latin typeface="Garamond" panose="02020404030301010803" pitchFamily="18" charset="0"/>
                <a:ea typeface="Raleway"/>
                <a:cs typeface="Raleway"/>
                <a:sym typeface="Raleway"/>
              </a:endParaRPr>
            </a:p>
          </p:txBody>
        </p:sp>
        <p:cxnSp>
          <p:nvCxnSpPr>
            <p:cNvPr id="48" name="Conector recto de flecha 47">
              <a:extLst>
                <a:ext uri="{FF2B5EF4-FFF2-40B4-BE49-F238E27FC236}">
                  <a16:creationId xmlns:a16="http://schemas.microsoft.com/office/drawing/2014/main" id="{A262E177-F704-4897-8B47-462896B4F0BA}"/>
                </a:ext>
              </a:extLst>
            </p:cNvPr>
            <p:cNvCxnSpPr/>
            <p:nvPr/>
          </p:nvCxnSpPr>
          <p:spPr>
            <a:xfrm>
              <a:off x="4348020" y="1999716"/>
              <a:ext cx="7196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a:extLst>
                <a:ext uri="{FF2B5EF4-FFF2-40B4-BE49-F238E27FC236}">
                  <a16:creationId xmlns:a16="http://schemas.microsoft.com/office/drawing/2014/main" id="{C3F485A4-BCDD-48B5-932C-76E3CA07BC5F}"/>
                </a:ext>
              </a:extLst>
            </p:cNvPr>
            <p:cNvCxnSpPr/>
            <p:nvPr/>
          </p:nvCxnSpPr>
          <p:spPr>
            <a:xfrm>
              <a:off x="4348020" y="2732061"/>
              <a:ext cx="7196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1" name="Google Shape;3029;gd03d06478a_13_84">
              <a:extLst>
                <a:ext uri="{FF2B5EF4-FFF2-40B4-BE49-F238E27FC236}">
                  <a16:creationId xmlns:a16="http://schemas.microsoft.com/office/drawing/2014/main" id="{9F409131-F908-4182-99F8-67F965038F6B}"/>
                </a:ext>
              </a:extLst>
            </p:cNvPr>
            <p:cNvPicPr preferRelativeResize="0"/>
            <p:nvPr/>
          </p:nvPicPr>
          <p:blipFill>
            <a:blip r:embed="rId4">
              <a:alphaModFix/>
              <a:duotone>
                <a:schemeClr val="accent1">
                  <a:shade val="45000"/>
                  <a:satMod val="135000"/>
                </a:schemeClr>
                <a:prstClr val="white"/>
              </a:duotone>
            </a:blip>
            <a:stretch>
              <a:fillRect/>
            </a:stretch>
          </p:blipFill>
          <p:spPr>
            <a:xfrm>
              <a:off x="4258326" y="3262644"/>
              <a:ext cx="371475" cy="371475"/>
            </a:xfrm>
            <a:prstGeom prst="rect">
              <a:avLst/>
            </a:prstGeom>
            <a:solidFill>
              <a:srgbClr val="FFFF00"/>
            </a:solidFill>
            <a:ln>
              <a:noFill/>
            </a:ln>
            <a:effectLst>
              <a:glow rad="127000">
                <a:schemeClr val="bg1"/>
              </a:glow>
            </a:effectLst>
          </p:spPr>
        </p:pic>
      </p:grpSp>
      <p:pic>
        <p:nvPicPr>
          <p:cNvPr id="56" name="Imagen 55"/>
          <p:cNvPicPr>
            <a:picLocks noChangeAspect="1"/>
          </p:cNvPicPr>
          <p:nvPr/>
        </p:nvPicPr>
        <p:blipFill>
          <a:blip r:embed="rId5">
            <a:clrChange>
              <a:clrFrom>
                <a:srgbClr val="FFFFFF"/>
              </a:clrFrom>
              <a:clrTo>
                <a:srgbClr val="FFFFFF">
                  <a:alpha val="0"/>
                </a:srgbClr>
              </a:clrTo>
            </a:clrChange>
          </a:blip>
          <a:stretch>
            <a:fillRect/>
          </a:stretch>
        </p:blipFill>
        <p:spPr>
          <a:xfrm>
            <a:off x="7069990" y="4731710"/>
            <a:ext cx="2074010" cy="302561"/>
          </a:xfrm>
          <a:prstGeom prst="rect">
            <a:avLst/>
          </a:prstGeom>
        </p:spPr>
      </p:pic>
    </p:spTree>
    <p:extLst>
      <p:ext uri="{BB962C8B-B14F-4D97-AF65-F5344CB8AC3E}">
        <p14:creationId xmlns:p14="http://schemas.microsoft.com/office/powerpoint/2010/main" val="266906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797"/>
        <p:cNvGrpSpPr/>
        <p:nvPr/>
      </p:nvGrpSpPr>
      <p:grpSpPr>
        <a:xfrm>
          <a:off x="0" y="0"/>
          <a:ext cx="0" cy="0"/>
          <a:chOff x="0" y="0"/>
          <a:chExt cx="0" cy="0"/>
        </a:xfrm>
      </p:grpSpPr>
      <p:pic>
        <p:nvPicPr>
          <p:cNvPr id="29" name="Imagen 28"/>
          <p:cNvPicPr>
            <a:picLocks noChangeAspect="1"/>
          </p:cNvPicPr>
          <p:nvPr/>
        </p:nvPicPr>
        <p:blipFill rotWithShape="1">
          <a:blip r:embed="rId3">
            <a:duotone>
              <a:schemeClr val="accent6">
                <a:shade val="45000"/>
                <a:satMod val="135000"/>
              </a:schemeClr>
              <a:prstClr val="white"/>
            </a:duotone>
          </a:blip>
          <a:srcRect l="1618" r="23845"/>
          <a:stretch/>
        </p:blipFill>
        <p:spPr>
          <a:xfrm>
            <a:off x="6223000" y="-5481"/>
            <a:ext cx="2921002" cy="5148981"/>
          </a:xfrm>
          <a:prstGeom prst="rect">
            <a:avLst/>
          </a:prstGeom>
        </p:spPr>
      </p:pic>
      <p:sp>
        <p:nvSpPr>
          <p:cNvPr id="799" name="Google Shape;799;p14"/>
          <p:cNvSpPr txBox="1"/>
          <p:nvPr/>
        </p:nvSpPr>
        <p:spPr>
          <a:xfrm>
            <a:off x="313028" y="264216"/>
            <a:ext cx="4868573" cy="300938"/>
          </a:xfrm>
          <a:prstGeom prst="rect">
            <a:avLst/>
          </a:prstGeom>
          <a:noFill/>
          <a:ln>
            <a:noFill/>
          </a:ln>
        </p:spPr>
        <p:txBody>
          <a:bodyPr spcFirstLastPara="1" wrap="square" lIns="0" tIns="0" rIns="68550" bIns="0" anchor="ctr" anchorCtr="0">
            <a:noAutofit/>
          </a:bodyPr>
          <a:lstStyle/>
          <a:p>
            <a:pPr>
              <a:buClr>
                <a:srgbClr val="000000"/>
              </a:buClr>
              <a:buSzPts val="1899"/>
            </a:pPr>
            <a:r>
              <a:rPr lang="es-CL" sz="2500" b="1" dirty="0">
                <a:solidFill>
                  <a:schemeClr val="accent1">
                    <a:lumMod val="50000"/>
                  </a:schemeClr>
                </a:solidFill>
                <a:latin typeface="Garamond" panose="02020404030301010803" pitchFamily="18" charset="0"/>
                <a:cs typeface="Poppins SemiBold"/>
                <a:sym typeface="Raleway"/>
              </a:rPr>
              <a:t>Restricciones de modalidad SOFR </a:t>
            </a:r>
            <a:endParaRPr sz="2500" b="1" dirty="0">
              <a:solidFill>
                <a:schemeClr val="accent1">
                  <a:lumMod val="50000"/>
                </a:schemeClr>
              </a:solidFill>
              <a:latin typeface="Garamond" panose="02020404030301010803" pitchFamily="18" charset="0"/>
              <a:cs typeface="Poppins SemiBold"/>
              <a:sym typeface="Raleway"/>
            </a:endParaRPr>
          </a:p>
        </p:txBody>
      </p:sp>
      <p:sp>
        <p:nvSpPr>
          <p:cNvPr id="98" name="Rectángulo 97"/>
          <p:cNvSpPr/>
          <p:nvPr/>
        </p:nvSpPr>
        <p:spPr>
          <a:xfrm>
            <a:off x="1723384" y="1042355"/>
            <a:ext cx="2108269" cy="461665"/>
          </a:xfrm>
          <a:prstGeom prst="rect">
            <a:avLst/>
          </a:prstGeom>
        </p:spPr>
        <p:txBody>
          <a:bodyPr wrap="none">
            <a:spAutoFit/>
          </a:bodyPr>
          <a:lstStyle/>
          <a:p>
            <a:pPr lvl="0" algn="ctr">
              <a:buClr>
                <a:srgbClr val="202E55"/>
              </a:buClr>
              <a:buSzPts val="825"/>
            </a:pPr>
            <a:r>
              <a:rPr lang="es-CL" sz="1200" b="1" dirty="0">
                <a:solidFill>
                  <a:schemeClr val="bg2">
                    <a:lumMod val="90000"/>
                    <a:lumOff val="10000"/>
                  </a:schemeClr>
                </a:solidFill>
                <a:latin typeface="Garamond" panose="02020404030301010803" pitchFamily="18" charset="0"/>
                <a:sym typeface="Raleway"/>
              </a:rPr>
              <a:t>Financiamiento Estructurado</a:t>
            </a:r>
          </a:p>
          <a:p>
            <a:pPr lvl="0" algn="ctr">
              <a:buClr>
                <a:srgbClr val="202E55"/>
              </a:buClr>
              <a:buSzPts val="825"/>
            </a:pPr>
            <a:r>
              <a:rPr lang="es-CL" sz="1200" b="1" dirty="0">
                <a:solidFill>
                  <a:schemeClr val="bg2">
                    <a:lumMod val="90000"/>
                    <a:lumOff val="10000"/>
                  </a:schemeClr>
                </a:solidFill>
                <a:latin typeface="Garamond" panose="02020404030301010803" pitchFamily="18" charset="0"/>
                <a:sym typeface="Raleway"/>
              </a:rPr>
              <a:t>Reemplazo Libor -&gt; SOFR</a:t>
            </a:r>
          </a:p>
        </p:txBody>
      </p:sp>
      <p:cxnSp>
        <p:nvCxnSpPr>
          <p:cNvPr id="99" name="24 Conector recto">
            <a:extLst>
              <a:ext uri="{FF2B5EF4-FFF2-40B4-BE49-F238E27FC236}">
                <a16:creationId xmlns:a16="http://schemas.microsoft.com/office/drawing/2014/main" id="{A156EBAC-00A5-4480-BBF1-49E96822E996}"/>
              </a:ext>
            </a:extLst>
          </p:cNvPr>
          <p:cNvCxnSpPr/>
          <p:nvPr/>
        </p:nvCxnSpPr>
        <p:spPr bwMode="auto">
          <a:xfrm rot="5400000">
            <a:off x="1967654" y="2314469"/>
            <a:ext cx="1440000"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0" name="25 Conector recto">
            <a:extLst>
              <a:ext uri="{FF2B5EF4-FFF2-40B4-BE49-F238E27FC236}">
                <a16:creationId xmlns:a16="http://schemas.microsoft.com/office/drawing/2014/main" id="{0080A0FA-19A3-48A2-A720-9386B1D52EEE}"/>
              </a:ext>
            </a:extLst>
          </p:cNvPr>
          <p:cNvCxnSpPr/>
          <p:nvPr/>
        </p:nvCxnSpPr>
        <p:spPr bwMode="auto">
          <a:xfrm>
            <a:off x="1159457" y="1910974"/>
            <a:ext cx="3132000"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37 CuadroTexto">
            <a:extLst>
              <a:ext uri="{FF2B5EF4-FFF2-40B4-BE49-F238E27FC236}">
                <a16:creationId xmlns:a16="http://schemas.microsoft.com/office/drawing/2014/main" id="{3426EBED-AF62-4719-979B-ABFBE6AA351C}"/>
              </a:ext>
            </a:extLst>
          </p:cNvPr>
          <p:cNvSpPr txBox="1">
            <a:spLocks noChangeArrowheads="1"/>
          </p:cNvSpPr>
          <p:nvPr/>
        </p:nvSpPr>
        <p:spPr bwMode="auto">
          <a:xfrm>
            <a:off x="1427656" y="1664753"/>
            <a:ext cx="873833" cy="246221"/>
          </a:xfrm>
          <a:prstGeom prst="rect">
            <a:avLst/>
          </a:prstGeom>
          <a:noFill/>
          <a:ln w="9525">
            <a:noFill/>
            <a:miter lim="800000"/>
            <a:headEnd/>
            <a:tailEnd/>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9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9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9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9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9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9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9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9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96" b="0" i="0" u="none" strike="noStrike" cap="none">
                <a:solidFill>
                  <a:srgbClr val="000000"/>
                </a:solidFill>
                <a:latin typeface="Arial"/>
                <a:ea typeface="Arial"/>
                <a:cs typeface="Arial"/>
                <a:sym typeface="Arial"/>
              </a:defRPr>
            </a:lvl9pPr>
          </a:lstStyle>
          <a:p>
            <a:pPr algn="ctr"/>
            <a:r>
              <a:rPr lang="es-CL" sz="1000" b="1" dirty="0">
                <a:solidFill>
                  <a:schemeClr val="bg2">
                    <a:lumMod val="90000"/>
                    <a:lumOff val="10000"/>
                  </a:schemeClr>
                </a:solidFill>
                <a:latin typeface="Garamond" panose="02020404030301010803" pitchFamily="18" charset="0"/>
              </a:rPr>
              <a:t>ACTIVO</a:t>
            </a:r>
            <a:endParaRPr lang="es-ES" sz="1000" b="1" dirty="0">
              <a:solidFill>
                <a:schemeClr val="bg2">
                  <a:lumMod val="90000"/>
                  <a:lumOff val="10000"/>
                </a:schemeClr>
              </a:solidFill>
              <a:latin typeface="Garamond" panose="02020404030301010803" pitchFamily="18" charset="0"/>
            </a:endParaRPr>
          </a:p>
        </p:txBody>
      </p:sp>
      <p:sp>
        <p:nvSpPr>
          <p:cNvPr id="102" name="37 CuadroTexto">
            <a:extLst>
              <a:ext uri="{FF2B5EF4-FFF2-40B4-BE49-F238E27FC236}">
                <a16:creationId xmlns:a16="http://schemas.microsoft.com/office/drawing/2014/main" id="{577A06D2-5254-4696-B3F7-ED858C3EDC69}"/>
              </a:ext>
            </a:extLst>
          </p:cNvPr>
          <p:cNvSpPr txBox="1">
            <a:spLocks noChangeArrowheads="1"/>
          </p:cNvSpPr>
          <p:nvPr/>
        </p:nvSpPr>
        <p:spPr bwMode="auto">
          <a:xfrm>
            <a:off x="3091910" y="1662744"/>
            <a:ext cx="896624" cy="246221"/>
          </a:xfrm>
          <a:prstGeom prst="rect">
            <a:avLst/>
          </a:prstGeom>
          <a:noFill/>
          <a:ln w="9525">
            <a:noFill/>
            <a:miter lim="800000"/>
            <a:headEnd/>
            <a:tailEnd/>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9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9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9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9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9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9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9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9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96" b="0" i="0" u="none" strike="noStrike" cap="none">
                <a:solidFill>
                  <a:srgbClr val="000000"/>
                </a:solidFill>
                <a:latin typeface="Arial"/>
                <a:ea typeface="Arial"/>
                <a:cs typeface="Arial"/>
                <a:sym typeface="Arial"/>
              </a:defRPr>
            </a:lvl9pPr>
          </a:lstStyle>
          <a:p>
            <a:pPr algn="ctr"/>
            <a:r>
              <a:rPr lang="es-CL" sz="1000" b="1" dirty="0">
                <a:solidFill>
                  <a:schemeClr val="bg2">
                    <a:lumMod val="90000"/>
                    <a:lumOff val="10000"/>
                  </a:schemeClr>
                </a:solidFill>
                <a:latin typeface="Garamond" panose="02020404030301010803" pitchFamily="18" charset="0"/>
              </a:rPr>
              <a:t>PASIVO</a:t>
            </a:r>
            <a:endParaRPr lang="es-ES" sz="1000" b="1" dirty="0">
              <a:solidFill>
                <a:schemeClr val="bg2">
                  <a:lumMod val="90000"/>
                  <a:lumOff val="10000"/>
                </a:schemeClr>
              </a:solidFill>
              <a:latin typeface="Garamond" panose="02020404030301010803" pitchFamily="18" charset="0"/>
            </a:endParaRPr>
          </a:p>
        </p:txBody>
      </p:sp>
      <p:sp>
        <p:nvSpPr>
          <p:cNvPr id="103" name="38 Rectángulo redondeado">
            <a:extLst>
              <a:ext uri="{FF2B5EF4-FFF2-40B4-BE49-F238E27FC236}">
                <a16:creationId xmlns:a16="http://schemas.microsoft.com/office/drawing/2014/main" id="{E6049FAA-04EC-4DA2-B522-17F688F6C92F}"/>
              </a:ext>
            </a:extLst>
          </p:cNvPr>
          <p:cNvSpPr/>
          <p:nvPr/>
        </p:nvSpPr>
        <p:spPr>
          <a:xfrm>
            <a:off x="2777519" y="1987716"/>
            <a:ext cx="1487089" cy="585587"/>
          </a:xfrm>
          <a:prstGeom prst="roundRect">
            <a:avLst/>
          </a:prstGeom>
          <a:solidFill>
            <a:schemeClr val="bg2">
              <a:lumMod val="90000"/>
              <a:lumOff val="10000"/>
            </a:schemeClr>
          </a:solidFill>
          <a:ln>
            <a:noFill/>
          </a:ln>
        </p:spPr>
        <p:txBody>
          <a:bodyPr spcFirstLastPara="1" wrap="square" lIns="34275" tIns="17125" rIns="34275" bIns="17125" anchor="ctr" anchorCtr="0">
            <a:noAutofit/>
          </a:bodyPr>
          <a:lstStyle/>
          <a:p>
            <a:pPr algn="ctr">
              <a:buSzPts val="1350"/>
            </a:pPr>
            <a:r>
              <a:rPr lang="es-CL" sz="1000" b="1" dirty="0">
                <a:solidFill>
                  <a:schemeClr val="bg2">
                    <a:lumMod val="10000"/>
                    <a:lumOff val="90000"/>
                  </a:schemeClr>
                </a:solidFill>
                <a:latin typeface="Garamond" panose="02020404030301010803" pitchFamily="18" charset="0"/>
                <a:ea typeface="Raleway"/>
                <a:cs typeface="Raleway"/>
              </a:rPr>
              <a:t>SOFR + </a:t>
            </a:r>
          </a:p>
          <a:p>
            <a:pPr algn="ctr">
              <a:buSzPts val="1350"/>
            </a:pPr>
            <a:r>
              <a:rPr lang="es-CL" sz="1000" b="1" dirty="0">
                <a:solidFill>
                  <a:schemeClr val="bg2">
                    <a:lumMod val="10000"/>
                    <a:lumOff val="90000"/>
                  </a:schemeClr>
                </a:solidFill>
                <a:latin typeface="Garamond" panose="02020404030301010803" pitchFamily="18" charset="0"/>
                <a:ea typeface="Raleway"/>
                <a:cs typeface="Raleway"/>
              </a:rPr>
              <a:t>Spread Ajuste</a:t>
            </a:r>
          </a:p>
        </p:txBody>
      </p:sp>
      <p:sp>
        <p:nvSpPr>
          <p:cNvPr id="104" name="38 Rectángulo redondeado">
            <a:extLst>
              <a:ext uri="{FF2B5EF4-FFF2-40B4-BE49-F238E27FC236}">
                <a16:creationId xmlns:a16="http://schemas.microsoft.com/office/drawing/2014/main" id="{C47A14E1-18B7-4AE3-BBD5-F7298D5D0E83}"/>
              </a:ext>
            </a:extLst>
          </p:cNvPr>
          <p:cNvSpPr/>
          <p:nvPr/>
        </p:nvSpPr>
        <p:spPr>
          <a:xfrm>
            <a:off x="2784493" y="2690072"/>
            <a:ext cx="1486808" cy="543466"/>
          </a:xfrm>
          <a:prstGeom prst="roundRect">
            <a:avLst/>
          </a:prstGeom>
          <a:solidFill>
            <a:schemeClr val="bg2">
              <a:lumMod val="25000"/>
              <a:lumOff val="75000"/>
            </a:schemeClr>
          </a:solidFill>
          <a:ln>
            <a:noFill/>
          </a:ln>
        </p:spPr>
        <p:txBody>
          <a:bodyPr spcFirstLastPara="1" wrap="square" lIns="34275" tIns="17125" rIns="34275" bIns="17125" anchor="ctr" anchorCtr="0">
            <a:noAutofit/>
          </a:bodyPr>
          <a:lstStyle/>
          <a:p>
            <a:pPr algn="ctr">
              <a:buSzPts val="1350"/>
            </a:pPr>
            <a:r>
              <a:rPr lang="es-CL" sz="1000" b="1" dirty="0">
                <a:solidFill>
                  <a:schemeClr val="bg2">
                    <a:lumMod val="90000"/>
                    <a:lumOff val="10000"/>
                  </a:schemeClr>
                </a:solidFill>
                <a:latin typeface="Garamond" panose="02020404030301010803" pitchFamily="18" charset="0"/>
                <a:ea typeface="Raleway"/>
                <a:cs typeface="Raleway"/>
              </a:rPr>
              <a:t>Tasa Fija USD</a:t>
            </a:r>
          </a:p>
        </p:txBody>
      </p:sp>
      <p:sp>
        <p:nvSpPr>
          <p:cNvPr id="105" name="38 Rectángulo redondeado">
            <a:extLst>
              <a:ext uri="{FF2B5EF4-FFF2-40B4-BE49-F238E27FC236}">
                <a16:creationId xmlns:a16="http://schemas.microsoft.com/office/drawing/2014/main" id="{E6049FAA-04EC-4DA2-B522-17F688F6C92F}"/>
              </a:ext>
            </a:extLst>
          </p:cNvPr>
          <p:cNvSpPr/>
          <p:nvPr/>
        </p:nvSpPr>
        <p:spPr>
          <a:xfrm>
            <a:off x="1103710" y="2712805"/>
            <a:ext cx="1487089" cy="532421"/>
          </a:xfrm>
          <a:prstGeom prst="roundRect">
            <a:avLst/>
          </a:prstGeom>
          <a:solidFill>
            <a:schemeClr val="bg2">
              <a:lumMod val="90000"/>
              <a:lumOff val="10000"/>
            </a:schemeClr>
          </a:solidFill>
          <a:ln>
            <a:noFill/>
          </a:ln>
        </p:spPr>
        <p:txBody>
          <a:bodyPr spcFirstLastPara="1" wrap="square" lIns="34275" tIns="17125" rIns="34275" bIns="17125" anchor="ctr" anchorCtr="0">
            <a:noAutofit/>
          </a:bodyPr>
          <a:lstStyle/>
          <a:p>
            <a:pPr algn="ctr">
              <a:buSzPts val="1350"/>
            </a:pPr>
            <a:r>
              <a:rPr lang="es-CL" sz="1000" b="1" dirty="0">
                <a:solidFill>
                  <a:schemeClr val="bg2">
                    <a:lumMod val="10000"/>
                    <a:lumOff val="90000"/>
                  </a:schemeClr>
                </a:solidFill>
                <a:latin typeface="Garamond" panose="02020404030301010803" pitchFamily="18" charset="0"/>
                <a:ea typeface="Raleway"/>
                <a:cs typeface="Raleway"/>
              </a:rPr>
              <a:t>SOFR + </a:t>
            </a:r>
          </a:p>
          <a:p>
            <a:pPr algn="ctr">
              <a:buSzPts val="1350"/>
            </a:pPr>
            <a:r>
              <a:rPr lang="es-CL" sz="1000" b="1" dirty="0">
                <a:solidFill>
                  <a:schemeClr val="bg2">
                    <a:lumMod val="10000"/>
                    <a:lumOff val="90000"/>
                  </a:schemeClr>
                </a:solidFill>
                <a:latin typeface="Garamond" panose="02020404030301010803" pitchFamily="18" charset="0"/>
                <a:ea typeface="Raleway"/>
                <a:cs typeface="Raleway"/>
              </a:rPr>
              <a:t>Spread Ajuste</a:t>
            </a:r>
          </a:p>
        </p:txBody>
      </p:sp>
      <p:sp>
        <p:nvSpPr>
          <p:cNvPr id="106" name="Rectángulo redondeado 105"/>
          <p:cNvSpPr/>
          <p:nvPr/>
        </p:nvSpPr>
        <p:spPr>
          <a:xfrm>
            <a:off x="1002551" y="2631094"/>
            <a:ext cx="3448746" cy="671923"/>
          </a:xfrm>
          <a:prstGeom prst="roundRect">
            <a:avLst/>
          </a:prstGeom>
          <a:noFill/>
          <a:ln w="127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200">
              <a:solidFill>
                <a:schemeClr val="bg2">
                  <a:lumMod val="90000"/>
                  <a:lumOff val="10000"/>
                </a:schemeClr>
              </a:solidFill>
              <a:latin typeface="Garamond" panose="02020404030301010803" pitchFamily="18" charset="0"/>
            </a:endParaRPr>
          </a:p>
        </p:txBody>
      </p:sp>
      <p:sp>
        <p:nvSpPr>
          <p:cNvPr id="53" name="Flecha derecha 52"/>
          <p:cNvSpPr/>
          <p:nvPr/>
        </p:nvSpPr>
        <p:spPr>
          <a:xfrm>
            <a:off x="4613663" y="1987715"/>
            <a:ext cx="1156229" cy="495300"/>
          </a:xfrm>
          <a:prstGeom prst="rightArrow">
            <a:avLst/>
          </a:prstGeom>
          <a:solidFill>
            <a:schemeClr val="bg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200">
              <a:solidFill>
                <a:schemeClr val="bg2">
                  <a:lumMod val="90000"/>
                  <a:lumOff val="10000"/>
                </a:schemeClr>
              </a:solidFill>
              <a:latin typeface="Garamond" panose="02020404030301010803" pitchFamily="18" charset="0"/>
            </a:endParaRPr>
          </a:p>
        </p:txBody>
      </p:sp>
      <p:sp>
        <p:nvSpPr>
          <p:cNvPr id="56" name="Flecha derecha 55"/>
          <p:cNvSpPr/>
          <p:nvPr/>
        </p:nvSpPr>
        <p:spPr>
          <a:xfrm rot="5400000">
            <a:off x="1633199" y="3399398"/>
            <a:ext cx="428110" cy="495300"/>
          </a:xfrm>
          <a:prstGeom prst="rightArrow">
            <a:avLst/>
          </a:prstGeom>
          <a:solidFill>
            <a:schemeClr val="bg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200">
              <a:solidFill>
                <a:schemeClr val="bg2">
                  <a:lumMod val="90000"/>
                  <a:lumOff val="10000"/>
                </a:schemeClr>
              </a:solidFill>
              <a:latin typeface="Garamond" panose="02020404030301010803" pitchFamily="18" charset="0"/>
            </a:endParaRPr>
          </a:p>
        </p:txBody>
      </p:sp>
      <p:sp>
        <p:nvSpPr>
          <p:cNvPr id="2" name="Rectángulo 1"/>
          <p:cNvSpPr/>
          <p:nvPr/>
        </p:nvSpPr>
        <p:spPr>
          <a:xfrm>
            <a:off x="684281" y="3968343"/>
            <a:ext cx="2451312" cy="646331"/>
          </a:xfrm>
          <a:prstGeom prst="rect">
            <a:avLst/>
          </a:prstGeom>
        </p:spPr>
        <p:txBody>
          <a:bodyPr wrap="none">
            <a:spAutoFit/>
          </a:bodyPr>
          <a:lstStyle/>
          <a:p>
            <a:pPr lvl="0">
              <a:buClr>
                <a:srgbClr val="202E55"/>
              </a:buClr>
              <a:buSzPts val="825"/>
            </a:pPr>
            <a:r>
              <a:rPr lang="es-CL" sz="1200" b="1" dirty="0">
                <a:solidFill>
                  <a:schemeClr val="bg2">
                    <a:lumMod val="90000"/>
                    <a:lumOff val="10000"/>
                  </a:schemeClr>
                </a:solidFill>
                <a:latin typeface="Garamond" panose="02020404030301010803" pitchFamily="18" charset="0"/>
                <a:sym typeface="Raleway"/>
              </a:rPr>
              <a:t>MODALIDADES DISPONIBLES</a:t>
            </a:r>
          </a:p>
          <a:p>
            <a:pPr lvl="0">
              <a:buClr>
                <a:srgbClr val="202E55"/>
              </a:buClr>
              <a:buSzPts val="825"/>
            </a:pPr>
            <a:endParaRPr lang="es-CL" sz="1200" b="1" dirty="0">
              <a:solidFill>
                <a:schemeClr val="bg2">
                  <a:lumMod val="90000"/>
                  <a:lumOff val="10000"/>
                </a:schemeClr>
              </a:solidFill>
              <a:latin typeface="Garamond" panose="02020404030301010803" pitchFamily="18" charset="0"/>
              <a:sym typeface="Raleway"/>
            </a:endParaRPr>
          </a:p>
          <a:p>
            <a:pPr marL="285743" indent="-285743">
              <a:buClr>
                <a:srgbClr val="202E55"/>
              </a:buClr>
              <a:buSzPts val="825"/>
              <a:buFont typeface="Arial" panose="020B0604020202020204" pitchFamily="34" charset="0"/>
              <a:buChar char="•"/>
            </a:pPr>
            <a:r>
              <a:rPr lang="es-CL" sz="1200" b="1" dirty="0">
                <a:solidFill>
                  <a:schemeClr val="bg2">
                    <a:lumMod val="90000"/>
                    <a:lumOff val="10000"/>
                  </a:schemeClr>
                </a:solidFill>
                <a:latin typeface="Garamond" panose="02020404030301010803" pitchFamily="18" charset="0"/>
                <a:sym typeface="Raleway"/>
              </a:rPr>
              <a:t>SOFR COMPUESTA</a:t>
            </a:r>
          </a:p>
        </p:txBody>
      </p:sp>
      <p:sp>
        <p:nvSpPr>
          <p:cNvPr id="58" name="Rectángulo 57"/>
          <p:cNvSpPr/>
          <p:nvPr/>
        </p:nvSpPr>
        <p:spPr>
          <a:xfrm>
            <a:off x="6253426" y="1323581"/>
            <a:ext cx="2451312" cy="276999"/>
          </a:xfrm>
          <a:prstGeom prst="rect">
            <a:avLst/>
          </a:prstGeom>
        </p:spPr>
        <p:txBody>
          <a:bodyPr wrap="none">
            <a:spAutoFit/>
          </a:bodyPr>
          <a:lstStyle/>
          <a:p>
            <a:pPr lvl="0">
              <a:buClr>
                <a:srgbClr val="202E55"/>
              </a:buClr>
              <a:buSzPts val="825"/>
            </a:pPr>
            <a:r>
              <a:rPr lang="es-CL" sz="1200" b="1" dirty="0">
                <a:solidFill>
                  <a:schemeClr val="bg2">
                    <a:lumMod val="90000"/>
                    <a:lumOff val="10000"/>
                  </a:schemeClr>
                </a:solidFill>
                <a:latin typeface="Garamond" panose="02020404030301010803" pitchFamily="18" charset="0"/>
                <a:sym typeface="Raleway"/>
              </a:rPr>
              <a:t>MODALIDADES DISPONIBLES</a:t>
            </a:r>
          </a:p>
        </p:txBody>
      </p:sp>
      <p:sp>
        <p:nvSpPr>
          <p:cNvPr id="59" name="Google Shape;1187;p18"/>
          <p:cNvSpPr txBox="1"/>
          <p:nvPr/>
        </p:nvSpPr>
        <p:spPr>
          <a:xfrm>
            <a:off x="3211368" y="3584144"/>
            <a:ext cx="2558524" cy="276959"/>
          </a:xfrm>
          <a:prstGeom prst="rect">
            <a:avLst/>
          </a:prstGeom>
          <a:noFill/>
          <a:ln>
            <a:noFill/>
          </a:ln>
        </p:spPr>
        <p:txBody>
          <a:bodyPr spcFirstLastPara="1" wrap="square" lIns="91425" tIns="45700" rIns="91425" bIns="45700" anchor="t" anchorCtr="0">
            <a:spAutoFit/>
          </a:bodyPr>
          <a:lstStyle/>
          <a:p>
            <a:pPr algn="ctr">
              <a:buClr>
                <a:srgbClr val="202E55"/>
              </a:buClr>
              <a:buSzPts val="825"/>
            </a:pPr>
            <a:r>
              <a:rPr lang="es-CL" sz="1200" b="1" dirty="0">
                <a:solidFill>
                  <a:schemeClr val="bg2">
                    <a:lumMod val="90000"/>
                    <a:lumOff val="10000"/>
                  </a:schemeClr>
                </a:solidFill>
                <a:latin typeface="Garamond" panose="02020404030301010803" pitchFamily="18" charset="0"/>
                <a:sym typeface="Raleway"/>
              </a:rPr>
              <a:t>Fórmula Tasa compuesta</a:t>
            </a:r>
            <a:endParaRPr sz="2000" dirty="0">
              <a:solidFill>
                <a:schemeClr val="bg2">
                  <a:lumMod val="90000"/>
                  <a:lumOff val="10000"/>
                </a:schemeClr>
              </a:solidFill>
              <a:latin typeface="Garamond" panose="02020404030301010803" pitchFamily="18" charset="0"/>
            </a:endParaRPr>
          </a:p>
        </p:txBody>
      </p:sp>
      <p:pic>
        <p:nvPicPr>
          <p:cNvPr id="4" name="Imagen 3"/>
          <p:cNvPicPr>
            <a:picLocks noChangeAspect="1"/>
          </p:cNvPicPr>
          <p:nvPr/>
        </p:nvPicPr>
        <p:blipFill>
          <a:blip r:embed="rId4">
            <a:clrChange>
              <a:clrFrom>
                <a:srgbClr val="FFFFFF"/>
              </a:clrFrom>
              <a:clrTo>
                <a:srgbClr val="FFFFFF">
                  <a:alpha val="0"/>
                </a:srgbClr>
              </a:clrTo>
            </a:clrChange>
          </a:blip>
          <a:stretch>
            <a:fillRect/>
          </a:stretch>
        </p:blipFill>
        <p:spPr>
          <a:xfrm>
            <a:off x="3150879" y="3896917"/>
            <a:ext cx="2925567" cy="786371"/>
          </a:xfrm>
          <a:prstGeom prst="rect">
            <a:avLst/>
          </a:prstGeom>
        </p:spPr>
      </p:pic>
      <p:sp>
        <p:nvSpPr>
          <p:cNvPr id="64" name="Google Shape;1187;p18"/>
          <p:cNvSpPr txBox="1"/>
          <p:nvPr/>
        </p:nvSpPr>
        <p:spPr>
          <a:xfrm>
            <a:off x="5579114" y="3036152"/>
            <a:ext cx="4168662" cy="276959"/>
          </a:xfrm>
          <a:prstGeom prst="rect">
            <a:avLst/>
          </a:prstGeom>
          <a:noFill/>
          <a:ln>
            <a:noFill/>
          </a:ln>
        </p:spPr>
        <p:txBody>
          <a:bodyPr spcFirstLastPara="1" wrap="square" lIns="91425" tIns="45700" rIns="91425" bIns="45700" anchor="t" anchorCtr="0">
            <a:spAutoFit/>
          </a:bodyPr>
          <a:lstStyle/>
          <a:p>
            <a:pPr algn="ctr">
              <a:buClr>
                <a:srgbClr val="202E55"/>
              </a:buClr>
              <a:buSzPts val="825"/>
            </a:pPr>
            <a:r>
              <a:rPr lang="es-CL" sz="1200" b="1" dirty="0">
                <a:solidFill>
                  <a:srgbClr val="202E55"/>
                </a:solidFill>
                <a:latin typeface="Garamond" panose="02020404030301010803" pitchFamily="18" charset="0"/>
                <a:sym typeface="Raleway"/>
              </a:rPr>
              <a:t>Fórmula Tasa Compuesta a través de índice</a:t>
            </a:r>
            <a:endParaRPr sz="2000" dirty="0">
              <a:latin typeface="Garamond" panose="02020404030301010803" pitchFamily="18" charset="0"/>
            </a:endParaRPr>
          </a:p>
        </p:txBody>
      </p:sp>
      <p:pic>
        <p:nvPicPr>
          <p:cNvPr id="5" name="Imagen 4"/>
          <p:cNvPicPr>
            <a:picLocks noChangeAspect="1"/>
          </p:cNvPicPr>
          <p:nvPr/>
        </p:nvPicPr>
        <p:blipFill>
          <a:blip r:embed="rId5">
            <a:clrChange>
              <a:clrFrom>
                <a:srgbClr val="FFFFFF"/>
              </a:clrFrom>
              <a:clrTo>
                <a:srgbClr val="FFFFFF">
                  <a:alpha val="0"/>
                </a:srgbClr>
              </a:clrTo>
            </a:clrChange>
          </a:blip>
          <a:stretch>
            <a:fillRect/>
          </a:stretch>
        </p:blipFill>
        <p:spPr>
          <a:xfrm>
            <a:off x="6336560" y="3331018"/>
            <a:ext cx="2783448" cy="621165"/>
          </a:xfrm>
          <a:prstGeom prst="rect">
            <a:avLst/>
          </a:prstGeom>
        </p:spPr>
      </p:pic>
      <p:sp>
        <p:nvSpPr>
          <p:cNvPr id="24" name="Rectángulo 23"/>
          <p:cNvSpPr/>
          <p:nvPr/>
        </p:nvSpPr>
        <p:spPr>
          <a:xfrm>
            <a:off x="6244863" y="1890087"/>
            <a:ext cx="1377300" cy="276999"/>
          </a:xfrm>
          <a:prstGeom prst="rect">
            <a:avLst/>
          </a:prstGeom>
        </p:spPr>
        <p:txBody>
          <a:bodyPr wrap="none">
            <a:spAutoFit/>
          </a:bodyPr>
          <a:lstStyle/>
          <a:p>
            <a:pPr marL="285743" indent="-285743">
              <a:buClr>
                <a:srgbClr val="202E55"/>
              </a:buClr>
              <a:buSzPts val="825"/>
              <a:buFont typeface="Arial" panose="020B0604020202020204" pitchFamily="34" charset="0"/>
              <a:buChar char="•"/>
            </a:pPr>
            <a:r>
              <a:rPr lang="es-CL" sz="1200" b="1" dirty="0">
                <a:solidFill>
                  <a:schemeClr val="bg2">
                    <a:lumMod val="90000"/>
                    <a:lumOff val="10000"/>
                  </a:schemeClr>
                </a:solidFill>
                <a:latin typeface="Garamond" panose="02020404030301010803" pitchFamily="18" charset="0"/>
                <a:sym typeface="Raleway"/>
              </a:rPr>
              <a:t>TERM SOFR</a:t>
            </a:r>
          </a:p>
        </p:txBody>
      </p:sp>
      <p:sp>
        <p:nvSpPr>
          <p:cNvPr id="25" name="Rectángulo 24"/>
          <p:cNvSpPr/>
          <p:nvPr/>
        </p:nvSpPr>
        <p:spPr>
          <a:xfrm>
            <a:off x="6244862" y="1621431"/>
            <a:ext cx="1495922" cy="276999"/>
          </a:xfrm>
          <a:prstGeom prst="rect">
            <a:avLst/>
          </a:prstGeom>
        </p:spPr>
        <p:txBody>
          <a:bodyPr wrap="none">
            <a:spAutoFit/>
          </a:bodyPr>
          <a:lstStyle/>
          <a:p>
            <a:pPr marL="285743" indent="-285743">
              <a:buClr>
                <a:srgbClr val="202E55"/>
              </a:buClr>
              <a:buSzPts val="825"/>
              <a:buFont typeface="Arial" panose="020B0604020202020204" pitchFamily="34" charset="0"/>
              <a:buChar char="•"/>
            </a:pPr>
            <a:r>
              <a:rPr lang="es-CL" sz="1200" b="1" dirty="0">
                <a:solidFill>
                  <a:schemeClr val="bg2">
                    <a:lumMod val="90000"/>
                    <a:lumOff val="10000"/>
                  </a:schemeClr>
                </a:solidFill>
                <a:latin typeface="Garamond" panose="02020404030301010803" pitchFamily="18" charset="0"/>
                <a:sym typeface="Raleway"/>
              </a:rPr>
              <a:t>SOFR SIMPLE</a:t>
            </a:r>
          </a:p>
        </p:txBody>
      </p:sp>
      <p:sp>
        <p:nvSpPr>
          <p:cNvPr id="26" name="Rectángulo 25"/>
          <p:cNvSpPr/>
          <p:nvPr/>
        </p:nvSpPr>
        <p:spPr>
          <a:xfrm>
            <a:off x="6253426" y="2180861"/>
            <a:ext cx="1887055" cy="276999"/>
          </a:xfrm>
          <a:prstGeom prst="rect">
            <a:avLst/>
          </a:prstGeom>
        </p:spPr>
        <p:txBody>
          <a:bodyPr wrap="none">
            <a:spAutoFit/>
          </a:bodyPr>
          <a:lstStyle/>
          <a:p>
            <a:pPr marL="285743" indent="-285743">
              <a:buClr>
                <a:srgbClr val="202E55"/>
              </a:buClr>
              <a:buSzPts val="825"/>
              <a:buFont typeface="Arial" panose="020B0604020202020204" pitchFamily="34" charset="0"/>
              <a:buChar char="•"/>
            </a:pPr>
            <a:r>
              <a:rPr lang="es-CL" sz="1200" b="1" dirty="0">
                <a:solidFill>
                  <a:schemeClr val="bg2">
                    <a:lumMod val="90000"/>
                    <a:lumOff val="10000"/>
                  </a:schemeClr>
                </a:solidFill>
                <a:latin typeface="Garamond" panose="02020404030301010803" pitchFamily="18" charset="0"/>
                <a:sym typeface="Raleway"/>
              </a:rPr>
              <a:t>SOFR COMPUESTA</a:t>
            </a:r>
          </a:p>
        </p:txBody>
      </p:sp>
      <p:sp>
        <p:nvSpPr>
          <p:cNvPr id="3" name="Rectángulo 2"/>
          <p:cNvSpPr/>
          <p:nvPr/>
        </p:nvSpPr>
        <p:spPr>
          <a:xfrm>
            <a:off x="6300340" y="1626086"/>
            <a:ext cx="2020126" cy="5932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200">
              <a:solidFill>
                <a:schemeClr val="bg2">
                  <a:lumMod val="90000"/>
                  <a:lumOff val="10000"/>
                </a:schemeClr>
              </a:solidFill>
              <a:latin typeface="Garamond" panose="02020404030301010803" pitchFamily="18" charset="0"/>
            </a:endParaRPr>
          </a:p>
        </p:txBody>
      </p:sp>
      <p:sp>
        <p:nvSpPr>
          <p:cNvPr id="6" name="Rectángulo 5"/>
          <p:cNvSpPr/>
          <p:nvPr/>
        </p:nvSpPr>
        <p:spPr>
          <a:xfrm>
            <a:off x="6336560" y="2505406"/>
            <a:ext cx="2747227" cy="369332"/>
          </a:xfrm>
          <a:prstGeom prst="rect">
            <a:avLst/>
          </a:prstGeom>
        </p:spPr>
        <p:txBody>
          <a:bodyPr wrap="square">
            <a:spAutoFit/>
          </a:bodyPr>
          <a:lstStyle/>
          <a:p>
            <a:pPr lvl="0" algn="just">
              <a:buClr>
                <a:srgbClr val="202E55"/>
              </a:buClr>
              <a:buSzPts val="825"/>
            </a:pPr>
            <a:r>
              <a:rPr lang="es-CL" sz="900" b="1" dirty="0">
                <a:solidFill>
                  <a:schemeClr val="bg2">
                    <a:lumMod val="90000"/>
                    <a:lumOff val="10000"/>
                  </a:schemeClr>
                </a:solidFill>
                <a:latin typeface="Garamond" panose="02020404030301010803" pitchFamily="18" charset="0"/>
                <a:sym typeface="Raleway"/>
              </a:rPr>
              <a:t>Por simplicidad, el crédito puede utilizar índice SOFR (similar al índice promedio cámara ICP)</a:t>
            </a:r>
          </a:p>
        </p:txBody>
      </p:sp>
      <p:pic>
        <p:nvPicPr>
          <p:cNvPr id="61" name="Google Shape;758;p12" descr="Visto Bueno - Wealth &amp; Trust"/>
          <p:cNvPicPr preferRelativeResize="0"/>
          <p:nvPr/>
        </p:nvPicPr>
        <p:blipFill rotWithShape="1">
          <a:blip r:embed="rId6">
            <a:alphaModFix/>
            <a:duotone>
              <a:prstClr val="black"/>
              <a:schemeClr val="accent3">
                <a:tint val="45000"/>
                <a:satMod val="400000"/>
              </a:schemeClr>
            </a:duotone>
          </a:blip>
          <a:srcRect/>
          <a:stretch/>
        </p:blipFill>
        <p:spPr>
          <a:xfrm>
            <a:off x="8320266" y="2009877"/>
            <a:ext cx="494881" cy="506757"/>
          </a:xfrm>
          <a:prstGeom prst="rect">
            <a:avLst/>
          </a:prstGeom>
          <a:noFill/>
          <a:ln>
            <a:noFill/>
          </a:ln>
        </p:spPr>
      </p:pic>
      <p:pic>
        <p:nvPicPr>
          <p:cNvPr id="62" name="Google Shape;758;p12" descr="Visto Bueno - Wealth &amp; Trust"/>
          <p:cNvPicPr preferRelativeResize="0"/>
          <p:nvPr/>
        </p:nvPicPr>
        <p:blipFill rotWithShape="1">
          <a:blip r:embed="rId6">
            <a:duotone>
              <a:prstClr val="black"/>
              <a:schemeClr val="accent3">
                <a:tint val="45000"/>
                <a:satMod val="400000"/>
              </a:schemeClr>
            </a:duotone>
            <a:alphaModFix/>
          </a:blip>
          <a:srcRect/>
          <a:stretch/>
        </p:blipFill>
        <p:spPr>
          <a:xfrm>
            <a:off x="2478016" y="4207916"/>
            <a:ext cx="494881" cy="506757"/>
          </a:xfrm>
          <a:prstGeom prst="rect">
            <a:avLst/>
          </a:prstGeom>
          <a:noFill/>
          <a:ln>
            <a:noFill/>
          </a:ln>
        </p:spPr>
      </p:pic>
      <p:pic>
        <p:nvPicPr>
          <p:cNvPr id="30" name="Imagen 29"/>
          <p:cNvPicPr>
            <a:picLocks noChangeAspect="1"/>
          </p:cNvPicPr>
          <p:nvPr/>
        </p:nvPicPr>
        <p:blipFill>
          <a:blip r:embed="rId7">
            <a:clrChange>
              <a:clrFrom>
                <a:srgbClr val="FFFFFF"/>
              </a:clrFrom>
              <a:clrTo>
                <a:srgbClr val="FFFFFF">
                  <a:alpha val="0"/>
                </a:srgbClr>
              </a:clrTo>
            </a:clrChange>
          </a:blip>
          <a:stretch>
            <a:fillRect/>
          </a:stretch>
        </p:blipFill>
        <p:spPr>
          <a:xfrm>
            <a:off x="7069990" y="4731710"/>
            <a:ext cx="2074010" cy="302561"/>
          </a:xfrm>
          <a:prstGeom prst="rect">
            <a:avLst/>
          </a:prstGeom>
        </p:spPr>
      </p:pic>
    </p:spTree>
    <p:extLst>
      <p:ext uri="{BB962C8B-B14F-4D97-AF65-F5344CB8AC3E}">
        <p14:creationId xmlns:p14="http://schemas.microsoft.com/office/powerpoint/2010/main" val="14467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nodePh="1">
                                  <p:stCondLst>
                                    <p:cond delay="0"/>
                                  </p:stCondLst>
                                  <p:endCondLst>
                                    <p:cond evt="begin" delay="0">
                                      <p:tn val="36"/>
                                    </p:cond>
                                  </p:end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par>
                                <p:cTn id="39" presetID="10" presetClass="entr" presetSubtype="0" fill="hold"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par>
                                <p:cTn id="42" presetID="10" presetClass="entr" presetSubtype="0" fill="hold"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500"/>
                                        <p:tgtEl>
                                          <p:spTgt spid="6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500"/>
                                        <p:tgtEl>
                                          <p:spTgt spid="59"/>
                                        </p:tgtEl>
                                      </p:cBhvr>
                                    </p:animEffect>
                                  </p:childTnLst>
                                </p:cTn>
                              </p:par>
                              <p:par>
                                <p:cTn id="50" presetID="10" presetClass="entr" presetSubtype="0"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500"/>
                                        <p:tgtEl>
                                          <p:spTgt spid="64"/>
                                        </p:tgtEl>
                                      </p:cBhvr>
                                    </p:animEffect>
                                  </p:childTnLst>
                                </p:cTn>
                              </p:par>
                              <p:par>
                                <p:cTn id="63" presetID="10" presetClass="entr" presetSubtype="0" fill="hold"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500"/>
                                        <p:tgtEl>
                                          <p:spTgt spid="5"/>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nodeType="clickEffect">
                                  <p:stCondLst>
                                    <p:cond delay="0"/>
                                  </p:stCondLst>
                                  <p:childTnLst>
                                    <p:animMotion origin="layout" path="M 8.33333E-7 -4.81481E-6 L 0.02465 0.25247 " pathEditMode="relative" rAng="0" ptsTypes="AA">
                                      <p:cBhvr>
                                        <p:cTn id="69" dur="2000" fill="hold"/>
                                        <p:tgtEl>
                                          <p:spTgt spid="61"/>
                                        </p:tgtEl>
                                        <p:attrNameLst>
                                          <p:attrName>ppt_x</p:attrName>
                                          <p:attrName>ppt_y</p:attrName>
                                        </p:attrNameLst>
                                      </p:cBhvr>
                                      <p:rCtr x="1233" y="12623"/>
                                    </p:animMotion>
                                  </p:childTnLst>
                                </p:cTn>
                              </p:par>
                              <p:par>
                                <p:cTn id="70" presetID="42" presetClass="path" presetSubtype="0" accel="50000" decel="50000" fill="hold" nodeType="withEffect">
                                  <p:stCondLst>
                                    <p:cond delay="0"/>
                                  </p:stCondLst>
                                  <p:childTnLst>
                                    <p:animMotion origin="layout" path="M -2.77778E-7 -3.95062E-6 L 0.38854 0.03272 " pathEditMode="relative" rAng="0" ptsTypes="AA">
                                      <p:cBhvr>
                                        <p:cTn id="71" dur="2000" fill="hold"/>
                                        <p:tgtEl>
                                          <p:spTgt spid="62"/>
                                        </p:tgtEl>
                                        <p:attrNameLst>
                                          <p:attrName>ppt_x</p:attrName>
                                          <p:attrName>ppt_y</p:attrName>
                                        </p:attrNameLst>
                                      </p:cBhvr>
                                      <p:rCtr x="19427" y="16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6" grpId="0" animBg="1"/>
      <p:bldP spid="2" grpId="0"/>
      <p:bldP spid="58" grpId="0"/>
      <p:bldP spid="59" grpId="0"/>
      <p:bldP spid="64" grpId="0"/>
      <p:bldP spid="24" grpId="0"/>
      <p:bldP spid="25" grpId="0"/>
      <p:bldP spid="26" grpId="0"/>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809"/>
        <p:cNvGrpSpPr/>
        <p:nvPr/>
      </p:nvGrpSpPr>
      <p:grpSpPr>
        <a:xfrm>
          <a:off x="0" y="0"/>
          <a:ext cx="0" cy="0"/>
          <a:chOff x="0" y="0"/>
          <a:chExt cx="0" cy="0"/>
        </a:xfrm>
      </p:grpSpPr>
      <p:pic>
        <p:nvPicPr>
          <p:cNvPr id="75" name="Imagen 74"/>
          <p:cNvPicPr>
            <a:picLocks noChangeAspect="1"/>
          </p:cNvPicPr>
          <p:nvPr/>
        </p:nvPicPr>
        <p:blipFill rotWithShape="1">
          <a:blip r:embed="rId3">
            <a:duotone>
              <a:schemeClr val="accent6">
                <a:shade val="45000"/>
                <a:satMod val="135000"/>
              </a:schemeClr>
              <a:prstClr val="white"/>
            </a:duotone>
          </a:blip>
          <a:srcRect l="1618" r="23845"/>
          <a:stretch/>
        </p:blipFill>
        <p:spPr>
          <a:xfrm>
            <a:off x="6223000" y="-5481"/>
            <a:ext cx="2921002" cy="5148981"/>
          </a:xfrm>
          <a:prstGeom prst="rect">
            <a:avLst/>
          </a:prstGeom>
        </p:spPr>
      </p:pic>
      <p:pic>
        <p:nvPicPr>
          <p:cNvPr id="810" name="Google Shape;810;p15"/>
          <p:cNvPicPr preferRelativeResize="0"/>
          <p:nvPr/>
        </p:nvPicPr>
        <p:blipFill rotWithShape="1">
          <a:blip r:embed="rId4">
            <a:alphaModFix/>
          </a:blip>
          <a:srcRect/>
          <a:stretch/>
        </p:blipFill>
        <p:spPr>
          <a:xfrm flipH="1">
            <a:off x="1261204" y="1729726"/>
            <a:ext cx="208506" cy="327359"/>
          </a:xfrm>
          <a:prstGeom prst="rect">
            <a:avLst/>
          </a:prstGeom>
          <a:noFill/>
          <a:ln>
            <a:noFill/>
          </a:ln>
        </p:spPr>
      </p:pic>
      <p:sp>
        <p:nvSpPr>
          <p:cNvPr id="818" name="Google Shape;818;p15"/>
          <p:cNvSpPr txBox="1"/>
          <p:nvPr/>
        </p:nvSpPr>
        <p:spPr>
          <a:xfrm>
            <a:off x="237817" y="240863"/>
            <a:ext cx="8759700" cy="300900"/>
          </a:xfrm>
          <a:prstGeom prst="rect">
            <a:avLst/>
          </a:prstGeom>
          <a:noFill/>
          <a:ln>
            <a:noFill/>
          </a:ln>
        </p:spPr>
        <p:txBody>
          <a:bodyPr spcFirstLastPara="1" wrap="square" lIns="0" tIns="0" rIns="68550" bIns="0" anchor="ctr" anchorCtr="0">
            <a:noAutofit/>
          </a:bodyPr>
          <a:lstStyle/>
          <a:p>
            <a:pPr>
              <a:buClr>
                <a:srgbClr val="000000"/>
              </a:buClr>
              <a:buSzPts val="1900"/>
            </a:pPr>
            <a:r>
              <a:rPr lang="es-CL" sz="2500" b="1" dirty="0">
                <a:solidFill>
                  <a:schemeClr val="accent1">
                    <a:lumMod val="50000"/>
                  </a:schemeClr>
                </a:solidFill>
                <a:latin typeface="Garamond" panose="02020404030301010803" pitchFamily="18" charset="0"/>
                <a:cs typeface="Poppins SemiBold"/>
                <a:sym typeface="Raleway"/>
              </a:rPr>
              <a:t>Créditos / Derivados - Traspaso de Libor a SOFR “Big Bang”</a:t>
            </a:r>
            <a:endParaRPr lang="es-CL" sz="2500" b="1" dirty="0">
              <a:solidFill>
                <a:schemeClr val="accent1">
                  <a:lumMod val="50000"/>
                </a:schemeClr>
              </a:solidFill>
              <a:latin typeface="Garamond" panose="02020404030301010803" pitchFamily="18" charset="0"/>
              <a:cs typeface="Poppins SemiBold"/>
            </a:endParaRPr>
          </a:p>
        </p:txBody>
      </p:sp>
      <p:sp>
        <p:nvSpPr>
          <p:cNvPr id="819" name="Google Shape;819;p15"/>
          <p:cNvSpPr txBox="1"/>
          <p:nvPr/>
        </p:nvSpPr>
        <p:spPr>
          <a:xfrm>
            <a:off x="54146" y="648035"/>
            <a:ext cx="4445400" cy="523180"/>
          </a:xfrm>
          <a:prstGeom prst="rect">
            <a:avLst/>
          </a:prstGeom>
          <a:noFill/>
          <a:ln>
            <a:noFill/>
          </a:ln>
        </p:spPr>
        <p:txBody>
          <a:bodyPr spcFirstLastPara="1" wrap="square" lIns="91425" tIns="45700" rIns="91425" bIns="45700" anchor="t" anchorCtr="0">
            <a:spAutoFit/>
          </a:bodyPr>
          <a:lstStyle/>
          <a:p>
            <a:pPr>
              <a:buClr>
                <a:srgbClr val="000000"/>
              </a:buClr>
              <a:buSzPts val="1200"/>
            </a:pPr>
            <a:r>
              <a:rPr lang="es-CL" dirty="0">
                <a:solidFill>
                  <a:schemeClr val="bg2">
                    <a:lumMod val="90000"/>
                    <a:lumOff val="10000"/>
                  </a:schemeClr>
                </a:solidFill>
                <a:latin typeface="Garamond" panose="02020404030301010803" pitchFamily="18" charset="0"/>
              </a:rPr>
              <a:t>Ejemplo operación indexado a la Libor vigente al día de hoy… </a:t>
            </a:r>
            <a:endParaRPr dirty="0">
              <a:solidFill>
                <a:schemeClr val="bg2">
                  <a:lumMod val="90000"/>
                  <a:lumOff val="10000"/>
                </a:schemeClr>
              </a:solidFill>
              <a:latin typeface="Garamond" panose="02020404030301010803" pitchFamily="18" charset="0"/>
            </a:endParaRPr>
          </a:p>
        </p:txBody>
      </p:sp>
      <p:sp>
        <p:nvSpPr>
          <p:cNvPr id="820" name="Google Shape;820;p15"/>
          <p:cNvSpPr/>
          <p:nvPr/>
        </p:nvSpPr>
        <p:spPr>
          <a:xfrm>
            <a:off x="285517" y="1977533"/>
            <a:ext cx="8712000" cy="140700"/>
          </a:xfrm>
          <a:prstGeom prst="rightArrow">
            <a:avLst>
              <a:gd name="adj1" fmla="val 50000"/>
              <a:gd name="adj2" fmla="val 50000"/>
            </a:avLst>
          </a:prstGeom>
          <a:solidFill>
            <a:schemeClr val="bg2">
              <a:lumMod val="75000"/>
              <a:lumOff val="25000"/>
            </a:schemeClr>
          </a:solidFill>
          <a:ln>
            <a:noFill/>
          </a:ln>
        </p:spPr>
        <p:txBody>
          <a:bodyPr spcFirstLastPara="1" wrap="square" lIns="91425" tIns="45700" rIns="91425" bIns="45700" anchor="ctr" anchorCtr="0">
            <a:noAutofit/>
          </a:bodyPr>
          <a:lstStyle/>
          <a:p>
            <a:pPr algn="ctr">
              <a:buClr>
                <a:srgbClr val="000000"/>
              </a:buClr>
              <a:buSzPts val="1100"/>
            </a:pPr>
            <a:endParaRPr sz="1200">
              <a:solidFill>
                <a:schemeClr val="lt1"/>
              </a:solidFill>
              <a:latin typeface="Garamond" panose="02020404030301010803" pitchFamily="18" charset="0"/>
            </a:endParaRPr>
          </a:p>
        </p:txBody>
      </p:sp>
      <p:sp>
        <p:nvSpPr>
          <p:cNvPr id="821" name="Google Shape;821;p15"/>
          <p:cNvSpPr txBox="1"/>
          <p:nvPr/>
        </p:nvSpPr>
        <p:spPr>
          <a:xfrm>
            <a:off x="51559" y="2063910"/>
            <a:ext cx="630300" cy="338514"/>
          </a:xfrm>
          <a:prstGeom prst="rect">
            <a:avLst/>
          </a:prstGeom>
          <a:noFill/>
          <a:ln>
            <a:noFill/>
          </a:ln>
        </p:spPr>
        <p:txBody>
          <a:bodyPr spcFirstLastPara="1" wrap="square" lIns="91425" tIns="45700" rIns="91425" bIns="45700" anchor="t" anchorCtr="0">
            <a:spAutoFit/>
          </a:bodyPr>
          <a:lstStyle/>
          <a:p>
            <a:pPr>
              <a:buClr>
                <a:srgbClr val="000000"/>
              </a:buClr>
              <a:buSzPts val="700"/>
            </a:pPr>
            <a:r>
              <a:rPr lang="es-CL" sz="800">
                <a:latin typeface="Garamond" panose="02020404030301010803" pitchFamily="18" charset="0"/>
              </a:rPr>
              <a:t>Línea de Tiempo</a:t>
            </a:r>
            <a:endParaRPr sz="800">
              <a:latin typeface="Garamond" panose="02020404030301010803" pitchFamily="18" charset="0"/>
            </a:endParaRPr>
          </a:p>
        </p:txBody>
      </p:sp>
      <p:cxnSp>
        <p:nvCxnSpPr>
          <p:cNvPr id="822" name="Google Shape;822;p15"/>
          <p:cNvCxnSpPr/>
          <p:nvPr/>
        </p:nvCxnSpPr>
        <p:spPr>
          <a:xfrm rot="10800000">
            <a:off x="1289513" y="1749409"/>
            <a:ext cx="0" cy="252000"/>
          </a:xfrm>
          <a:prstGeom prst="straightConnector1">
            <a:avLst/>
          </a:prstGeom>
          <a:noFill/>
          <a:ln w="9525" cap="flat" cmpd="sng">
            <a:solidFill>
              <a:schemeClr val="dk1"/>
            </a:solidFill>
            <a:prstDash val="solid"/>
            <a:round/>
            <a:headEnd type="none" w="sm" len="sm"/>
            <a:tailEnd type="none" w="sm" len="sm"/>
          </a:ln>
        </p:spPr>
      </p:cxnSp>
      <p:pic>
        <p:nvPicPr>
          <p:cNvPr id="823" name="Google Shape;823;p15"/>
          <p:cNvPicPr preferRelativeResize="0"/>
          <p:nvPr/>
        </p:nvPicPr>
        <p:blipFill rotWithShape="1">
          <a:blip r:embed="rId4">
            <a:alphaModFix/>
          </a:blip>
          <a:srcRect/>
          <a:stretch/>
        </p:blipFill>
        <p:spPr>
          <a:xfrm flipH="1">
            <a:off x="257669" y="1724837"/>
            <a:ext cx="208506" cy="327359"/>
          </a:xfrm>
          <a:prstGeom prst="rect">
            <a:avLst/>
          </a:prstGeom>
          <a:noFill/>
          <a:ln>
            <a:noFill/>
          </a:ln>
        </p:spPr>
      </p:pic>
      <p:sp>
        <p:nvSpPr>
          <p:cNvPr id="824" name="Google Shape;824;p15"/>
          <p:cNvSpPr txBox="1"/>
          <p:nvPr/>
        </p:nvSpPr>
        <p:spPr>
          <a:xfrm>
            <a:off x="959691" y="1404867"/>
            <a:ext cx="614400" cy="400069"/>
          </a:xfrm>
          <a:prstGeom prst="rect">
            <a:avLst/>
          </a:prstGeom>
          <a:noFill/>
          <a:ln>
            <a:noFill/>
          </a:ln>
        </p:spPr>
        <p:txBody>
          <a:bodyPr spcFirstLastPara="1" wrap="square" lIns="91425" tIns="45700" rIns="91425" bIns="45700" anchor="t" anchorCtr="0">
            <a:spAutoFit/>
          </a:bodyPr>
          <a:lstStyle/>
          <a:p>
            <a:pPr algn="ctr">
              <a:buClr>
                <a:srgbClr val="000000"/>
              </a:buClr>
              <a:buSzPts val="900"/>
            </a:pPr>
            <a:r>
              <a:rPr lang="es-CL" sz="1000">
                <a:solidFill>
                  <a:srgbClr val="800000"/>
                </a:solidFill>
                <a:latin typeface="Garamond" panose="02020404030301010803" pitchFamily="18" charset="0"/>
              </a:rPr>
              <a:t>Fijación </a:t>
            </a:r>
            <a:endParaRPr sz="1600">
              <a:solidFill>
                <a:srgbClr val="800000"/>
              </a:solidFill>
              <a:latin typeface="Garamond" panose="02020404030301010803" pitchFamily="18" charset="0"/>
            </a:endParaRPr>
          </a:p>
          <a:p>
            <a:pPr algn="ctr">
              <a:buClr>
                <a:srgbClr val="000000"/>
              </a:buClr>
              <a:buSzPts val="900"/>
            </a:pPr>
            <a:r>
              <a:rPr lang="es-CL" sz="1000">
                <a:solidFill>
                  <a:srgbClr val="800000"/>
                </a:solidFill>
                <a:latin typeface="Garamond" panose="02020404030301010803" pitchFamily="18" charset="0"/>
              </a:rPr>
              <a:t>Libor 2</a:t>
            </a:r>
            <a:endParaRPr sz="1000">
              <a:solidFill>
                <a:srgbClr val="800000"/>
              </a:solidFill>
              <a:latin typeface="Garamond" panose="02020404030301010803" pitchFamily="18" charset="0"/>
            </a:endParaRPr>
          </a:p>
        </p:txBody>
      </p:sp>
      <p:sp>
        <p:nvSpPr>
          <p:cNvPr id="825" name="Google Shape;825;p15"/>
          <p:cNvSpPr txBox="1"/>
          <p:nvPr/>
        </p:nvSpPr>
        <p:spPr>
          <a:xfrm>
            <a:off x="774735" y="2046253"/>
            <a:ext cx="1029600" cy="400069"/>
          </a:xfrm>
          <a:prstGeom prst="rect">
            <a:avLst/>
          </a:prstGeom>
          <a:noFill/>
          <a:ln>
            <a:noFill/>
          </a:ln>
        </p:spPr>
        <p:txBody>
          <a:bodyPr spcFirstLastPara="1" wrap="square" lIns="91425" tIns="45700" rIns="91425" bIns="45700" anchor="t" anchorCtr="0">
            <a:spAutoFit/>
          </a:bodyPr>
          <a:lstStyle/>
          <a:p>
            <a:pPr algn="ctr">
              <a:buClr>
                <a:srgbClr val="000000"/>
              </a:buClr>
              <a:buSzPts val="900"/>
            </a:pPr>
            <a:r>
              <a:rPr lang="es-CL" sz="1000">
                <a:solidFill>
                  <a:srgbClr val="004B53"/>
                </a:solidFill>
                <a:latin typeface="Garamond" panose="02020404030301010803" pitchFamily="18" charset="0"/>
              </a:rPr>
              <a:t>Pago  devengo Libor 1</a:t>
            </a:r>
            <a:endParaRPr sz="1000">
              <a:solidFill>
                <a:srgbClr val="004B53"/>
              </a:solidFill>
              <a:latin typeface="Garamond" panose="02020404030301010803" pitchFamily="18" charset="0"/>
            </a:endParaRPr>
          </a:p>
        </p:txBody>
      </p:sp>
      <p:sp>
        <p:nvSpPr>
          <p:cNvPr id="826" name="Google Shape;826;p15"/>
          <p:cNvSpPr txBox="1"/>
          <p:nvPr/>
        </p:nvSpPr>
        <p:spPr>
          <a:xfrm>
            <a:off x="-25068" y="1407240"/>
            <a:ext cx="654300" cy="400069"/>
          </a:xfrm>
          <a:prstGeom prst="rect">
            <a:avLst/>
          </a:prstGeom>
          <a:noFill/>
          <a:ln>
            <a:noFill/>
          </a:ln>
        </p:spPr>
        <p:txBody>
          <a:bodyPr spcFirstLastPara="1" wrap="square" lIns="91425" tIns="45700" rIns="91425" bIns="45700" anchor="t" anchorCtr="0">
            <a:spAutoFit/>
          </a:bodyPr>
          <a:lstStyle/>
          <a:p>
            <a:pPr algn="ctr">
              <a:buClr>
                <a:srgbClr val="000000"/>
              </a:buClr>
              <a:buSzPts val="900"/>
            </a:pPr>
            <a:r>
              <a:rPr lang="es-CL" sz="1000">
                <a:solidFill>
                  <a:srgbClr val="004B53"/>
                </a:solidFill>
                <a:latin typeface="Garamond" panose="02020404030301010803" pitchFamily="18" charset="0"/>
              </a:rPr>
              <a:t>Fijación </a:t>
            </a:r>
            <a:endParaRPr sz="1600">
              <a:latin typeface="Garamond" panose="02020404030301010803" pitchFamily="18" charset="0"/>
            </a:endParaRPr>
          </a:p>
          <a:p>
            <a:pPr algn="ctr">
              <a:buClr>
                <a:srgbClr val="000000"/>
              </a:buClr>
              <a:buSzPts val="900"/>
            </a:pPr>
            <a:r>
              <a:rPr lang="es-CL" sz="1000">
                <a:solidFill>
                  <a:srgbClr val="004B53"/>
                </a:solidFill>
                <a:latin typeface="Garamond" panose="02020404030301010803" pitchFamily="18" charset="0"/>
              </a:rPr>
              <a:t>Libor 1</a:t>
            </a:r>
            <a:endParaRPr sz="1000">
              <a:solidFill>
                <a:srgbClr val="004B53"/>
              </a:solidFill>
              <a:latin typeface="Garamond" panose="02020404030301010803" pitchFamily="18" charset="0"/>
            </a:endParaRPr>
          </a:p>
        </p:txBody>
      </p:sp>
      <p:pic>
        <p:nvPicPr>
          <p:cNvPr id="827" name="Google Shape;827;p15"/>
          <p:cNvPicPr preferRelativeResize="0"/>
          <p:nvPr/>
        </p:nvPicPr>
        <p:blipFill rotWithShape="1">
          <a:blip r:embed="rId5">
            <a:alphaModFix/>
            <a:duotone>
              <a:schemeClr val="accent1">
                <a:shade val="45000"/>
                <a:satMod val="135000"/>
              </a:schemeClr>
              <a:prstClr val="white"/>
            </a:duotone>
          </a:blip>
          <a:srcRect/>
          <a:stretch/>
        </p:blipFill>
        <p:spPr>
          <a:xfrm rot="-123">
            <a:off x="518842" y="1540925"/>
            <a:ext cx="161647" cy="123577"/>
          </a:xfrm>
          <a:prstGeom prst="rect">
            <a:avLst/>
          </a:prstGeom>
          <a:noFill/>
          <a:ln>
            <a:noFill/>
          </a:ln>
        </p:spPr>
      </p:pic>
      <p:cxnSp>
        <p:nvCxnSpPr>
          <p:cNvPr id="828" name="Google Shape;828;p15"/>
          <p:cNvCxnSpPr/>
          <p:nvPr/>
        </p:nvCxnSpPr>
        <p:spPr>
          <a:xfrm rot="10800000">
            <a:off x="285517" y="1764767"/>
            <a:ext cx="0" cy="252000"/>
          </a:xfrm>
          <a:prstGeom prst="straightConnector1">
            <a:avLst/>
          </a:prstGeom>
          <a:noFill/>
          <a:ln w="9525" cap="flat" cmpd="sng">
            <a:solidFill>
              <a:schemeClr val="dk1"/>
            </a:solidFill>
            <a:prstDash val="solid"/>
            <a:round/>
            <a:headEnd type="none" w="sm" len="sm"/>
            <a:tailEnd type="none" w="sm" len="sm"/>
          </a:ln>
        </p:spPr>
      </p:cxnSp>
      <p:cxnSp>
        <p:nvCxnSpPr>
          <p:cNvPr id="829" name="Google Shape;829;p15"/>
          <p:cNvCxnSpPr/>
          <p:nvPr/>
        </p:nvCxnSpPr>
        <p:spPr>
          <a:xfrm rot="10800000">
            <a:off x="2711106" y="1763886"/>
            <a:ext cx="0" cy="252000"/>
          </a:xfrm>
          <a:prstGeom prst="straightConnector1">
            <a:avLst/>
          </a:prstGeom>
          <a:noFill/>
          <a:ln w="9525" cap="flat" cmpd="sng">
            <a:solidFill>
              <a:schemeClr val="dk1"/>
            </a:solidFill>
            <a:prstDash val="solid"/>
            <a:round/>
            <a:headEnd type="none" w="sm" len="sm"/>
            <a:tailEnd type="none" w="sm" len="sm"/>
          </a:ln>
        </p:spPr>
      </p:cxnSp>
      <p:sp>
        <p:nvSpPr>
          <p:cNvPr id="830" name="Google Shape;830;p15"/>
          <p:cNvSpPr txBox="1"/>
          <p:nvPr/>
        </p:nvSpPr>
        <p:spPr>
          <a:xfrm>
            <a:off x="2322714" y="1399546"/>
            <a:ext cx="757200" cy="400069"/>
          </a:xfrm>
          <a:prstGeom prst="rect">
            <a:avLst/>
          </a:prstGeom>
          <a:noFill/>
          <a:ln>
            <a:noFill/>
          </a:ln>
        </p:spPr>
        <p:txBody>
          <a:bodyPr spcFirstLastPara="1" wrap="square" lIns="91425" tIns="45700" rIns="91425" bIns="45700" anchor="t" anchorCtr="0">
            <a:spAutoFit/>
          </a:bodyPr>
          <a:lstStyle/>
          <a:p>
            <a:pPr algn="ctr">
              <a:buClr>
                <a:srgbClr val="000000"/>
              </a:buClr>
              <a:buSzPts val="900"/>
            </a:pPr>
            <a:r>
              <a:rPr lang="es-CL" sz="1000">
                <a:solidFill>
                  <a:schemeClr val="dk1"/>
                </a:solidFill>
                <a:latin typeface="Garamond" panose="02020404030301010803" pitchFamily="18" charset="0"/>
              </a:rPr>
              <a:t>Fijación Libor 3</a:t>
            </a:r>
            <a:endParaRPr sz="1000">
              <a:solidFill>
                <a:schemeClr val="dk1"/>
              </a:solidFill>
              <a:latin typeface="Garamond" panose="02020404030301010803" pitchFamily="18" charset="0"/>
            </a:endParaRPr>
          </a:p>
        </p:txBody>
      </p:sp>
      <p:sp>
        <p:nvSpPr>
          <p:cNvPr id="831" name="Google Shape;831;p15"/>
          <p:cNvSpPr txBox="1"/>
          <p:nvPr/>
        </p:nvSpPr>
        <p:spPr>
          <a:xfrm>
            <a:off x="2124711" y="2055144"/>
            <a:ext cx="1157100" cy="400069"/>
          </a:xfrm>
          <a:prstGeom prst="rect">
            <a:avLst/>
          </a:prstGeom>
          <a:noFill/>
          <a:ln>
            <a:noFill/>
          </a:ln>
        </p:spPr>
        <p:txBody>
          <a:bodyPr spcFirstLastPara="1" wrap="square" lIns="91425" tIns="45700" rIns="91425" bIns="45700" anchor="t" anchorCtr="0">
            <a:spAutoFit/>
          </a:bodyPr>
          <a:lstStyle/>
          <a:p>
            <a:pPr algn="ctr">
              <a:buClr>
                <a:srgbClr val="000000"/>
              </a:buClr>
              <a:buSzPts val="900"/>
            </a:pPr>
            <a:r>
              <a:rPr lang="es-CL" sz="1000" dirty="0">
                <a:solidFill>
                  <a:srgbClr val="800000"/>
                </a:solidFill>
                <a:latin typeface="Garamond" panose="02020404030301010803" pitchFamily="18" charset="0"/>
              </a:rPr>
              <a:t>Pago devengo Libor 2</a:t>
            </a:r>
            <a:endParaRPr sz="1000" dirty="0">
              <a:solidFill>
                <a:srgbClr val="800000"/>
              </a:solidFill>
              <a:latin typeface="Garamond" panose="02020404030301010803" pitchFamily="18" charset="0"/>
            </a:endParaRPr>
          </a:p>
        </p:txBody>
      </p:sp>
      <p:sp>
        <p:nvSpPr>
          <p:cNvPr id="832" name="Google Shape;832;p15"/>
          <p:cNvSpPr txBox="1"/>
          <p:nvPr/>
        </p:nvSpPr>
        <p:spPr>
          <a:xfrm>
            <a:off x="8043764" y="1339690"/>
            <a:ext cx="1023000" cy="461624"/>
          </a:xfrm>
          <a:prstGeom prst="rect">
            <a:avLst/>
          </a:prstGeom>
          <a:noFill/>
          <a:ln>
            <a:noFill/>
          </a:ln>
        </p:spPr>
        <p:txBody>
          <a:bodyPr spcFirstLastPara="1" wrap="square" lIns="91425" tIns="45700" rIns="91425" bIns="45700" anchor="t" anchorCtr="0">
            <a:spAutoFit/>
          </a:bodyPr>
          <a:lstStyle/>
          <a:p>
            <a:pPr algn="r">
              <a:buClr>
                <a:srgbClr val="000000"/>
              </a:buClr>
              <a:buSzPts val="1100"/>
            </a:pPr>
            <a:r>
              <a:rPr lang="es-CL" sz="1200" b="1">
                <a:latin typeface="Garamond" panose="02020404030301010803" pitchFamily="18" charset="0"/>
              </a:rPr>
              <a:t>Vencimiento</a:t>
            </a:r>
            <a:endParaRPr sz="1600">
              <a:latin typeface="Garamond" panose="02020404030301010803" pitchFamily="18" charset="0"/>
            </a:endParaRPr>
          </a:p>
          <a:p>
            <a:pPr algn="r">
              <a:buClr>
                <a:srgbClr val="000000"/>
              </a:buClr>
              <a:buSzPts val="1100"/>
            </a:pPr>
            <a:r>
              <a:rPr lang="es-CL" sz="1200" b="1">
                <a:latin typeface="Garamond" panose="02020404030301010803" pitchFamily="18" charset="0"/>
              </a:rPr>
              <a:t>2025</a:t>
            </a:r>
            <a:endParaRPr sz="1200" b="1">
              <a:latin typeface="Garamond" panose="02020404030301010803" pitchFamily="18" charset="0"/>
            </a:endParaRPr>
          </a:p>
        </p:txBody>
      </p:sp>
      <p:sp>
        <p:nvSpPr>
          <p:cNvPr id="833" name="Google Shape;833;p15"/>
          <p:cNvSpPr txBox="1"/>
          <p:nvPr/>
        </p:nvSpPr>
        <p:spPr>
          <a:xfrm>
            <a:off x="1143465" y="2524131"/>
            <a:ext cx="1908000" cy="461624"/>
          </a:xfrm>
          <a:prstGeom prst="rect">
            <a:avLst/>
          </a:prstGeom>
          <a:noFill/>
          <a:ln>
            <a:noFill/>
          </a:ln>
        </p:spPr>
        <p:txBody>
          <a:bodyPr spcFirstLastPara="1" wrap="square" lIns="91425" tIns="45700" rIns="91425" bIns="45700" anchor="t" anchorCtr="0">
            <a:spAutoFit/>
          </a:bodyPr>
          <a:lstStyle/>
          <a:p>
            <a:pPr algn="ctr">
              <a:buClr>
                <a:srgbClr val="000000"/>
              </a:buClr>
              <a:buSzPts val="1100"/>
            </a:pPr>
            <a:r>
              <a:rPr lang="es-CL" sz="1200" b="1">
                <a:solidFill>
                  <a:schemeClr val="bg2">
                    <a:lumMod val="90000"/>
                    <a:lumOff val="10000"/>
                  </a:schemeClr>
                </a:solidFill>
                <a:latin typeface="Garamond" panose="02020404030301010803" pitchFamily="18" charset="0"/>
              </a:rPr>
              <a:t>Evento Gatillante</a:t>
            </a:r>
            <a:endParaRPr sz="1600">
              <a:solidFill>
                <a:schemeClr val="bg2">
                  <a:lumMod val="90000"/>
                  <a:lumOff val="10000"/>
                </a:schemeClr>
              </a:solidFill>
              <a:latin typeface="Garamond" panose="02020404030301010803" pitchFamily="18" charset="0"/>
            </a:endParaRPr>
          </a:p>
          <a:p>
            <a:pPr algn="ctr">
              <a:buClr>
                <a:srgbClr val="000000"/>
              </a:buClr>
              <a:buSzPts val="1100"/>
            </a:pPr>
            <a:r>
              <a:rPr lang="es-CL" sz="1200" b="1">
                <a:solidFill>
                  <a:schemeClr val="bg2">
                    <a:lumMod val="90000"/>
                    <a:lumOff val="10000"/>
                  </a:schemeClr>
                </a:solidFill>
                <a:latin typeface="Garamond" panose="02020404030301010803" pitchFamily="18" charset="0"/>
              </a:rPr>
              <a:t>Fijación Spread de Ajuste</a:t>
            </a:r>
            <a:endParaRPr sz="1200" b="1">
              <a:solidFill>
                <a:schemeClr val="bg2">
                  <a:lumMod val="90000"/>
                  <a:lumOff val="10000"/>
                </a:schemeClr>
              </a:solidFill>
              <a:latin typeface="Garamond" panose="02020404030301010803" pitchFamily="18" charset="0"/>
            </a:endParaRPr>
          </a:p>
        </p:txBody>
      </p:sp>
      <p:sp>
        <p:nvSpPr>
          <p:cNvPr id="834" name="Google Shape;834;p15"/>
          <p:cNvSpPr/>
          <p:nvPr/>
        </p:nvSpPr>
        <p:spPr>
          <a:xfrm rot="10800000">
            <a:off x="1948013" y="2098427"/>
            <a:ext cx="149400" cy="431100"/>
          </a:xfrm>
          <a:prstGeom prst="downArrow">
            <a:avLst>
              <a:gd name="adj1" fmla="val 50000"/>
              <a:gd name="adj2" fmla="val 50000"/>
            </a:avLst>
          </a:prstGeom>
          <a:solidFill>
            <a:schemeClr val="bg2">
              <a:lumMod val="90000"/>
              <a:lumOff val="10000"/>
            </a:schemeClr>
          </a:solidFill>
          <a:ln>
            <a:noFill/>
          </a:ln>
        </p:spPr>
        <p:txBody>
          <a:bodyPr spcFirstLastPara="1" wrap="square" lIns="91425" tIns="45700" rIns="91425" bIns="45700" anchor="ctr" anchorCtr="0">
            <a:noAutofit/>
          </a:bodyPr>
          <a:lstStyle/>
          <a:p>
            <a:pPr algn="ctr">
              <a:buClr>
                <a:srgbClr val="000000"/>
              </a:buClr>
              <a:buSzPts val="1400"/>
            </a:pPr>
            <a:endParaRPr sz="1600">
              <a:solidFill>
                <a:schemeClr val="lt1"/>
              </a:solidFill>
              <a:latin typeface="Garamond" panose="02020404030301010803" pitchFamily="18" charset="0"/>
            </a:endParaRPr>
          </a:p>
        </p:txBody>
      </p:sp>
      <p:cxnSp>
        <p:nvCxnSpPr>
          <p:cNvPr id="835" name="Google Shape;835;p15"/>
          <p:cNvCxnSpPr/>
          <p:nvPr/>
        </p:nvCxnSpPr>
        <p:spPr>
          <a:xfrm rot="10800000">
            <a:off x="8802144" y="1749409"/>
            <a:ext cx="0" cy="252000"/>
          </a:xfrm>
          <a:prstGeom prst="straightConnector1">
            <a:avLst/>
          </a:prstGeom>
          <a:noFill/>
          <a:ln w="9525" cap="flat" cmpd="sng">
            <a:solidFill>
              <a:schemeClr val="dk1"/>
            </a:solidFill>
            <a:prstDash val="solid"/>
            <a:round/>
            <a:headEnd type="none" w="sm" len="sm"/>
            <a:tailEnd type="none" w="sm" len="sm"/>
          </a:ln>
        </p:spPr>
      </p:cxnSp>
      <p:sp>
        <p:nvSpPr>
          <p:cNvPr id="836" name="Google Shape;836;p15"/>
          <p:cNvSpPr txBox="1"/>
          <p:nvPr/>
        </p:nvSpPr>
        <p:spPr>
          <a:xfrm>
            <a:off x="1649286" y="1444805"/>
            <a:ext cx="819600" cy="253875"/>
          </a:xfrm>
          <a:prstGeom prst="rect">
            <a:avLst/>
          </a:prstGeom>
          <a:noFill/>
          <a:ln>
            <a:noFill/>
          </a:ln>
        </p:spPr>
        <p:txBody>
          <a:bodyPr spcFirstLastPara="1" wrap="square" lIns="91425" tIns="45700" rIns="91425" bIns="45700" anchor="t" anchorCtr="0">
            <a:spAutoFit/>
          </a:bodyPr>
          <a:lstStyle/>
          <a:p>
            <a:pPr>
              <a:buClr>
                <a:srgbClr val="000000"/>
              </a:buClr>
              <a:buSzPts val="1000"/>
            </a:pPr>
            <a:r>
              <a:rPr lang="es-CL" sz="1050">
                <a:latin typeface="Garamond" panose="02020404030301010803" pitchFamily="18" charset="0"/>
              </a:rPr>
              <a:t>05/03/2021</a:t>
            </a:r>
            <a:endParaRPr sz="1050">
              <a:latin typeface="Garamond" panose="02020404030301010803" pitchFamily="18" charset="0"/>
            </a:endParaRPr>
          </a:p>
        </p:txBody>
      </p:sp>
      <p:cxnSp>
        <p:nvCxnSpPr>
          <p:cNvPr id="837" name="Google Shape;837;p15"/>
          <p:cNvCxnSpPr/>
          <p:nvPr/>
        </p:nvCxnSpPr>
        <p:spPr>
          <a:xfrm rot="10800000">
            <a:off x="3911163" y="1770577"/>
            <a:ext cx="0" cy="252000"/>
          </a:xfrm>
          <a:prstGeom prst="straightConnector1">
            <a:avLst/>
          </a:prstGeom>
          <a:noFill/>
          <a:ln w="9525" cap="flat" cmpd="sng">
            <a:solidFill>
              <a:schemeClr val="dk1"/>
            </a:solidFill>
            <a:prstDash val="solid"/>
            <a:round/>
            <a:headEnd type="none" w="sm" len="sm"/>
            <a:tailEnd type="none" w="sm" len="sm"/>
          </a:ln>
        </p:spPr>
      </p:cxnSp>
      <p:sp>
        <p:nvSpPr>
          <p:cNvPr id="838" name="Google Shape;838;p15"/>
          <p:cNvSpPr txBox="1"/>
          <p:nvPr/>
        </p:nvSpPr>
        <p:spPr>
          <a:xfrm>
            <a:off x="3522771" y="1406236"/>
            <a:ext cx="757200" cy="400069"/>
          </a:xfrm>
          <a:prstGeom prst="rect">
            <a:avLst/>
          </a:prstGeom>
          <a:noFill/>
          <a:ln>
            <a:noFill/>
          </a:ln>
        </p:spPr>
        <p:txBody>
          <a:bodyPr spcFirstLastPara="1" wrap="square" lIns="91425" tIns="45700" rIns="91425" bIns="45700" anchor="t" anchorCtr="0">
            <a:spAutoFit/>
          </a:bodyPr>
          <a:lstStyle/>
          <a:p>
            <a:pPr algn="ctr">
              <a:buClr>
                <a:srgbClr val="000000"/>
              </a:buClr>
              <a:buSzPts val="900"/>
            </a:pPr>
            <a:r>
              <a:rPr lang="es-CL" sz="1000">
                <a:solidFill>
                  <a:schemeClr val="bg2">
                    <a:lumMod val="90000"/>
                    <a:lumOff val="10000"/>
                  </a:schemeClr>
                </a:solidFill>
                <a:latin typeface="Garamond" panose="02020404030301010803" pitchFamily="18" charset="0"/>
              </a:rPr>
              <a:t>Fijación Libor 4</a:t>
            </a:r>
            <a:endParaRPr sz="1000">
              <a:solidFill>
                <a:schemeClr val="bg2">
                  <a:lumMod val="90000"/>
                  <a:lumOff val="10000"/>
                </a:schemeClr>
              </a:solidFill>
              <a:latin typeface="Garamond" panose="02020404030301010803" pitchFamily="18" charset="0"/>
            </a:endParaRPr>
          </a:p>
        </p:txBody>
      </p:sp>
      <p:sp>
        <p:nvSpPr>
          <p:cNvPr id="839" name="Google Shape;839;p15"/>
          <p:cNvSpPr txBox="1"/>
          <p:nvPr/>
        </p:nvSpPr>
        <p:spPr>
          <a:xfrm>
            <a:off x="3338312" y="2061835"/>
            <a:ext cx="1157100" cy="400069"/>
          </a:xfrm>
          <a:prstGeom prst="rect">
            <a:avLst/>
          </a:prstGeom>
          <a:noFill/>
          <a:ln>
            <a:noFill/>
          </a:ln>
        </p:spPr>
        <p:txBody>
          <a:bodyPr spcFirstLastPara="1" wrap="square" lIns="91425" tIns="45700" rIns="91425" bIns="45700" anchor="t" anchorCtr="0">
            <a:spAutoFit/>
          </a:bodyPr>
          <a:lstStyle/>
          <a:p>
            <a:pPr algn="ctr">
              <a:buClr>
                <a:srgbClr val="000000"/>
              </a:buClr>
              <a:buSzPts val="900"/>
            </a:pPr>
            <a:r>
              <a:rPr lang="es-CL" sz="1000">
                <a:solidFill>
                  <a:schemeClr val="dk1"/>
                </a:solidFill>
                <a:latin typeface="Garamond" panose="02020404030301010803" pitchFamily="18" charset="0"/>
              </a:rPr>
              <a:t>Pago devengo Libor 3</a:t>
            </a:r>
            <a:endParaRPr sz="1000">
              <a:solidFill>
                <a:schemeClr val="dk1"/>
              </a:solidFill>
              <a:latin typeface="Garamond" panose="02020404030301010803" pitchFamily="18" charset="0"/>
            </a:endParaRPr>
          </a:p>
        </p:txBody>
      </p:sp>
      <p:cxnSp>
        <p:nvCxnSpPr>
          <p:cNvPr id="840" name="Google Shape;840;p15"/>
          <p:cNvCxnSpPr/>
          <p:nvPr/>
        </p:nvCxnSpPr>
        <p:spPr>
          <a:xfrm rot="10800000">
            <a:off x="5330886" y="1786181"/>
            <a:ext cx="0" cy="252000"/>
          </a:xfrm>
          <a:prstGeom prst="straightConnector1">
            <a:avLst/>
          </a:prstGeom>
          <a:noFill/>
          <a:ln w="9525" cap="flat" cmpd="sng">
            <a:solidFill>
              <a:schemeClr val="dk1"/>
            </a:solidFill>
            <a:prstDash val="solid"/>
            <a:round/>
            <a:headEnd type="none" w="sm" len="sm"/>
            <a:tailEnd type="none" w="sm" len="sm"/>
          </a:ln>
        </p:spPr>
      </p:cxnSp>
      <p:sp>
        <p:nvSpPr>
          <p:cNvPr id="841" name="Google Shape;841;p15"/>
          <p:cNvSpPr txBox="1"/>
          <p:nvPr/>
        </p:nvSpPr>
        <p:spPr>
          <a:xfrm>
            <a:off x="4942494" y="1421841"/>
            <a:ext cx="757200" cy="40006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algn="ctr">
              <a:buSzPts val="900"/>
              <a:defRPr sz="900">
                <a:solidFill>
                  <a:srgbClr val="004B53"/>
                </a:solidFill>
              </a:defRPr>
            </a:lvl1pPr>
          </a:lstStyle>
          <a:p>
            <a:r>
              <a:rPr lang="es-CL" sz="1000" dirty="0">
                <a:latin typeface="Garamond" panose="02020404030301010803" pitchFamily="18" charset="0"/>
              </a:rPr>
              <a:t>Fijación Libor N</a:t>
            </a:r>
            <a:endParaRPr sz="1000" dirty="0">
              <a:latin typeface="Garamond" panose="02020404030301010803" pitchFamily="18" charset="0"/>
            </a:endParaRPr>
          </a:p>
        </p:txBody>
      </p:sp>
      <p:sp>
        <p:nvSpPr>
          <p:cNvPr id="842" name="Google Shape;842;p15"/>
          <p:cNvSpPr txBox="1"/>
          <p:nvPr/>
        </p:nvSpPr>
        <p:spPr>
          <a:xfrm>
            <a:off x="4762023" y="2051812"/>
            <a:ext cx="1157100" cy="400069"/>
          </a:xfrm>
          <a:prstGeom prst="rect">
            <a:avLst/>
          </a:prstGeom>
          <a:noFill/>
          <a:ln>
            <a:noFill/>
          </a:ln>
        </p:spPr>
        <p:txBody>
          <a:bodyPr spcFirstLastPara="1" wrap="square" lIns="91425" tIns="45700" rIns="91425" bIns="45700" anchor="t" anchorCtr="0">
            <a:spAutoFit/>
          </a:bodyPr>
          <a:lstStyle/>
          <a:p>
            <a:pPr algn="ctr">
              <a:buClr>
                <a:srgbClr val="000000"/>
              </a:buClr>
              <a:buSzPts val="900"/>
            </a:pPr>
            <a:r>
              <a:rPr lang="es-CL" sz="1000">
                <a:solidFill>
                  <a:schemeClr val="dk1"/>
                </a:solidFill>
                <a:latin typeface="Garamond" panose="02020404030301010803" pitchFamily="18" charset="0"/>
              </a:rPr>
              <a:t>Pago devengo Libor N-1</a:t>
            </a:r>
            <a:endParaRPr sz="1000">
              <a:solidFill>
                <a:schemeClr val="dk1"/>
              </a:solidFill>
              <a:latin typeface="Garamond" panose="02020404030301010803" pitchFamily="18" charset="0"/>
            </a:endParaRPr>
          </a:p>
        </p:txBody>
      </p:sp>
      <p:sp>
        <p:nvSpPr>
          <p:cNvPr id="843" name="Google Shape;843;p15"/>
          <p:cNvSpPr txBox="1"/>
          <p:nvPr/>
        </p:nvSpPr>
        <p:spPr>
          <a:xfrm>
            <a:off x="4331112" y="1682178"/>
            <a:ext cx="628074" cy="338514"/>
          </a:xfrm>
          <a:prstGeom prst="rect">
            <a:avLst/>
          </a:prstGeom>
          <a:noFill/>
          <a:ln>
            <a:noFill/>
          </a:ln>
        </p:spPr>
        <p:txBody>
          <a:bodyPr spcFirstLastPara="1" wrap="square" lIns="91425" tIns="45700" rIns="91425" bIns="45700" anchor="t" anchorCtr="0">
            <a:spAutoFit/>
          </a:bodyPr>
          <a:lstStyle/>
          <a:p>
            <a:pPr>
              <a:buClr>
                <a:srgbClr val="000000"/>
              </a:buClr>
              <a:buSzPts val="1400"/>
            </a:pPr>
            <a:r>
              <a:rPr lang="es-CL" sz="1600">
                <a:latin typeface="Garamond" panose="02020404030301010803" pitchFamily="18" charset="0"/>
              </a:rPr>
              <a:t>( … )</a:t>
            </a:r>
            <a:endParaRPr sz="1600">
              <a:latin typeface="Garamond" panose="02020404030301010803" pitchFamily="18" charset="0"/>
            </a:endParaRPr>
          </a:p>
        </p:txBody>
      </p:sp>
      <p:cxnSp>
        <p:nvCxnSpPr>
          <p:cNvPr id="844" name="Google Shape;844;p15"/>
          <p:cNvCxnSpPr/>
          <p:nvPr/>
        </p:nvCxnSpPr>
        <p:spPr>
          <a:xfrm rot="10800000">
            <a:off x="6747136" y="1770577"/>
            <a:ext cx="0" cy="252000"/>
          </a:xfrm>
          <a:prstGeom prst="straightConnector1">
            <a:avLst/>
          </a:prstGeom>
          <a:noFill/>
          <a:ln w="9525" cap="flat" cmpd="sng">
            <a:solidFill>
              <a:schemeClr val="dk1"/>
            </a:solidFill>
            <a:prstDash val="solid"/>
            <a:round/>
            <a:headEnd type="none" w="sm" len="sm"/>
            <a:tailEnd type="none" w="sm" len="sm"/>
          </a:ln>
        </p:spPr>
      </p:cxnSp>
      <p:sp>
        <p:nvSpPr>
          <p:cNvPr id="845" name="Google Shape;845;p15"/>
          <p:cNvSpPr txBox="1"/>
          <p:nvPr/>
        </p:nvSpPr>
        <p:spPr>
          <a:xfrm>
            <a:off x="6358744" y="1406236"/>
            <a:ext cx="757200" cy="40006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algn="ctr">
              <a:buSzPts val="900"/>
              <a:defRPr sz="900">
                <a:solidFill>
                  <a:srgbClr val="800000"/>
                </a:solidFill>
              </a:defRPr>
            </a:lvl1pPr>
          </a:lstStyle>
          <a:p>
            <a:r>
              <a:rPr lang="es-CL" sz="1000" dirty="0">
                <a:latin typeface="Garamond" panose="02020404030301010803" pitchFamily="18" charset="0"/>
              </a:rPr>
              <a:t>Fijación Libor N+1</a:t>
            </a:r>
            <a:endParaRPr sz="1000" dirty="0">
              <a:latin typeface="Garamond" panose="02020404030301010803" pitchFamily="18" charset="0"/>
            </a:endParaRPr>
          </a:p>
        </p:txBody>
      </p:sp>
      <p:sp>
        <p:nvSpPr>
          <p:cNvPr id="846" name="Google Shape;846;p15"/>
          <p:cNvSpPr txBox="1"/>
          <p:nvPr/>
        </p:nvSpPr>
        <p:spPr>
          <a:xfrm>
            <a:off x="6160741" y="2061835"/>
            <a:ext cx="1157100" cy="400069"/>
          </a:xfrm>
          <a:prstGeom prst="rect">
            <a:avLst/>
          </a:prstGeom>
          <a:noFill/>
          <a:ln>
            <a:noFill/>
          </a:ln>
        </p:spPr>
        <p:txBody>
          <a:bodyPr spcFirstLastPara="1" wrap="square" lIns="91425" tIns="45700" rIns="91425" bIns="45700" anchor="t" anchorCtr="0">
            <a:spAutoFit/>
          </a:bodyPr>
          <a:lstStyle/>
          <a:p>
            <a:pPr algn="ctr">
              <a:buClr>
                <a:srgbClr val="000000"/>
              </a:buClr>
              <a:buSzPts val="900"/>
            </a:pPr>
            <a:r>
              <a:rPr lang="es-CL" sz="1000">
                <a:solidFill>
                  <a:srgbClr val="0070C0"/>
                </a:solidFill>
                <a:latin typeface="Garamond" panose="02020404030301010803" pitchFamily="18" charset="0"/>
              </a:rPr>
              <a:t>Pago devengo Libor N</a:t>
            </a:r>
            <a:endParaRPr sz="1000">
              <a:solidFill>
                <a:srgbClr val="0070C0"/>
              </a:solidFill>
              <a:latin typeface="Garamond" panose="02020404030301010803" pitchFamily="18" charset="0"/>
            </a:endParaRPr>
          </a:p>
        </p:txBody>
      </p:sp>
      <p:sp>
        <p:nvSpPr>
          <p:cNvPr id="847" name="Google Shape;847;p15"/>
          <p:cNvSpPr txBox="1"/>
          <p:nvPr/>
        </p:nvSpPr>
        <p:spPr>
          <a:xfrm>
            <a:off x="7723320" y="1706152"/>
            <a:ext cx="640997" cy="338514"/>
          </a:xfrm>
          <a:prstGeom prst="rect">
            <a:avLst/>
          </a:prstGeom>
          <a:noFill/>
          <a:ln>
            <a:noFill/>
          </a:ln>
        </p:spPr>
        <p:txBody>
          <a:bodyPr spcFirstLastPara="1" wrap="square" lIns="91425" tIns="45700" rIns="91425" bIns="45700" anchor="t" anchorCtr="0">
            <a:spAutoFit/>
          </a:bodyPr>
          <a:lstStyle/>
          <a:p>
            <a:pPr>
              <a:buClr>
                <a:srgbClr val="000000"/>
              </a:buClr>
              <a:buSzPts val="1400"/>
            </a:pPr>
            <a:r>
              <a:rPr lang="es-CL" sz="1600" dirty="0">
                <a:latin typeface="Garamond" panose="02020404030301010803" pitchFamily="18" charset="0"/>
              </a:rPr>
              <a:t>( … )</a:t>
            </a:r>
            <a:endParaRPr sz="1600" dirty="0">
              <a:latin typeface="Garamond" panose="02020404030301010803" pitchFamily="18" charset="0"/>
            </a:endParaRPr>
          </a:p>
        </p:txBody>
      </p:sp>
      <p:sp>
        <p:nvSpPr>
          <p:cNvPr id="848" name="Google Shape;848;p15"/>
          <p:cNvSpPr txBox="1"/>
          <p:nvPr/>
        </p:nvSpPr>
        <p:spPr>
          <a:xfrm>
            <a:off x="5686237" y="1478615"/>
            <a:ext cx="819600" cy="253875"/>
          </a:xfrm>
          <a:prstGeom prst="rect">
            <a:avLst/>
          </a:prstGeom>
          <a:noFill/>
          <a:ln>
            <a:noFill/>
          </a:ln>
        </p:spPr>
        <p:txBody>
          <a:bodyPr spcFirstLastPara="1" wrap="square" lIns="91425" tIns="45700" rIns="91425" bIns="45700" anchor="t" anchorCtr="0">
            <a:spAutoFit/>
          </a:bodyPr>
          <a:lstStyle/>
          <a:p>
            <a:pPr>
              <a:buClr>
                <a:srgbClr val="000000"/>
              </a:buClr>
              <a:buSzPts val="1000"/>
            </a:pPr>
            <a:r>
              <a:rPr lang="es-CL" sz="1050">
                <a:latin typeface="Garamond" panose="02020404030301010803" pitchFamily="18" charset="0"/>
              </a:rPr>
              <a:t>30/06/2023</a:t>
            </a:r>
            <a:endParaRPr sz="1050">
              <a:latin typeface="Garamond" panose="02020404030301010803" pitchFamily="18" charset="0"/>
            </a:endParaRPr>
          </a:p>
        </p:txBody>
      </p:sp>
      <p:sp>
        <p:nvSpPr>
          <p:cNvPr id="850" name="Google Shape;850;p15"/>
          <p:cNvSpPr/>
          <p:nvPr/>
        </p:nvSpPr>
        <p:spPr>
          <a:xfrm rot="5400000">
            <a:off x="1957769" y="1888348"/>
            <a:ext cx="147000" cy="2308500"/>
          </a:xfrm>
          <a:prstGeom prst="leftBrace">
            <a:avLst>
              <a:gd name="adj1" fmla="val 8333"/>
              <a:gd name="adj2" fmla="val 49777"/>
            </a:avLst>
          </a:prstGeom>
          <a:noFill/>
          <a:ln w="9525" cap="flat" cmpd="sng">
            <a:solidFill>
              <a:srgbClr val="004B53"/>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endParaRPr sz="1600">
              <a:solidFill>
                <a:schemeClr val="dk1"/>
              </a:solidFill>
              <a:latin typeface="Garamond" panose="02020404030301010803" pitchFamily="18" charset="0"/>
            </a:endParaRPr>
          </a:p>
        </p:txBody>
      </p:sp>
      <p:sp>
        <p:nvSpPr>
          <p:cNvPr id="851" name="Google Shape;851;p15"/>
          <p:cNvSpPr/>
          <p:nvPr/>
        </p:nvSpPr>
        <p:spPr>
          <a:xfrm>
            <a:off x="8184328" y="2074742"/>
            <a:ext cx="906000" cy="253800"/>
          </a:xfrm>
          <a:prstGeom prst="rect">
            <a:avLst/>
          </a:prstGeom>
          <a:noFill/>
          <a:ln>
            <a:noFill/>
          </a:ln>
        </p:spPr>
        <p:txBody>
          <a:bodyPr spcFirstLastPara="1" wrap="square" lIns="91425" tIns="45700" rIns="91425" bIns="45700" anchor="t" anchorCtr="0">
            <a:noAutofit/>
          </a:bodyPr>
          <a:lstStyle/>
          <a:p>
            <a:pPr algn="r">
              <a:buClr>
                <a:srgbClr val="000000"/>
              </a:buClr>
              <a:buSzPts val="1050"/>
            </a:pPr>
            <a:r>
              <a:rPr lang="es-CL" sz="1100">
                <a:solidFill>
                  <a:schemeClr val="dk1"/>
                </a:solidFill>
                <a:latin typeface="Garamond" panose="02020404030301010803" pitchFamily="18" charset="0"/>
              </a:rPr>
              <a:t>Último pago</a:t>
            </a:r>
            <a:endParaRPr sz="1600">
              <a:latin typeface="Garamond" panose="02020404030301010803" pitchFamily="18" charset="0"/>
            </a:endParaRPr>
          </a:p>
        </p:txBody>
      </p:sp>
      <p:sp>
        <p:nvSpPr>
          <p:cNvPr id="852" name="Google Shape;852;p15"/>
          <p:cNvSpPr/>
          <p:nvPr/>
        </p:nvSpPr>
        <p:spPr>
          <a:xfrm rot="5400000">
            <a:off x="3923117" y="-642139"/>
            <a:ext cx="175959" cy="4006491"/>
          </a:xfrm>
          <a:prstGeom prst="leftBrace">
            <a:avLst>
              <a:gd name="adj1" fmla="val 8333"/>
              <a:gd name="adj2" fmla="val 49905"/>
            </a:avLst>
          </a:prstGeom>
          <a:noFill/>
          <a:ln w="9525" cap="flat" cmpd="sng">
            <a:solidFill>
              <a:srgbClr val="004B53"/>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endParaRPr sz="1600">
              <a:solidFill>
                <a:schemeClr val="dk1"/>
              </a:solidFill>
              <a:latin typeface="Garamond" panose="02020404030301010803" pitchFamily="18" charset="0"/>
            </a:endParaRPr>
          </a:p>
        </p:txBody>
      </p:sp>
      <p:cxnSp>
        <p:nvCxnSpPr>
          <p:cNvPr id="853" name="Google Shape;853;p15"/>
          <p:cNvCxnSpPr/>
          <p:nvPr/>
        </p:nvCxnSpPr>
        <p:spPr>
          <a:xfrm>
            <a:off x="2017996" y="1698577"/>
            <a:ext cx="0" cy="324000"/>
          </a:xfrm>
          <a:prstGeom prst="straightConnector1">
            <a:avLst/>
          </a:prstGeom>
          <a:noFill/>
          <a:ln w="9525" cap="flat" cmpd="sng">
            <a:solidFill>
              <a:srgbClr val="004B53"/>
            </a:solidFill>
            <a:prstDash val="dash"/>
            <a:round/>
            <a:headEnd type="none" w="sm" len="sm"/>
            <a:tailEnd type="none" w="sm" len="sm"/>
          </a:ln>
        </p:spPr>
      </p:cxnSp>
      <p:cxnSp>
        <p:nvCxnSpPr>
          <p:cNvPr id="854" name="Google Shape;854;p15"/>
          <p:cNvCxnSpPr/>
          <p:nvPr/>
        </p:nvCxnSpPr>
        <p:spPr>
          <a:xfrm>
            <a:off x="6027485" y="1691025"/>
            <a:ext cx="0" cy="324000"/>
          </a:xfrm>
          <a:prstGeom prst="straightConnector1">
            <a:avLst/>
          </a:prstGeom>
          <a:noFill/>
          <a:ln w="9525" cap="flat" cmpd="sng">
            <a:solidFill>
              <a:srgbClr val="004B53"/>
            </a:solidFill>
            <a:prstDash val="dash"/>
            <a:round/>
            <a:headEnd type="none" w="sm" len="sm"/>
            <a:tailEnd type="none" w="sm" len="sm"/>
          </a:ln>
        </p:spPr>
      </p:cxnSp>
      <p:sp>
        <p:nvSpPr>
          <p:cNvPr id="855" name="Google Shape;855;p15"/>
          <p:cNvSpPr txBox="1"/>
          <p:nvPr/>
        </p:nvSpPr>
        <p:spPr>
          <a:xfrm>
            <a:off x="2580723" y="969903"/>
            <a:ext cx="3338400" cy="338514"/>
          </a:xfrm>
          <a:prstGeom prst="rect">
            <a:avLst/>
          </a:prstGeom>
          <a:noFill/>
          <a:ln>
            <a:noFill/>
          </a:ln>
        </p:spPr>
        <p:txBody>
          <a:bodyPr spcFirstLastPara="1" wrap="square" lIns="91425" tIns="45700" rIns="91425" bIns="45700" anchor="t" anchorCtr="0">
            <a:spAutoFit/>
          </a:bodyPr>
          <a:lstStyle/>
          <a:p>
            <a:pPr>
              <a:buClr>
                <a:srgbClr val="000000"/>
              </a:buClr>
              <a:buSzPts val="1400"/>
            </a:pPr>
            <a:r>
              <a:rPr lang="es-CL" sz="1600" dirty="0">
                <a:solidFill>
                  <a:schemeClr val="bg2">
                    <a:lumMod val="90000"/>
                    <a:lumOff val="10000"/>
                  </a:schemeClr>
                </a:solidFill>
                <a:latin typeface="Garamond" panose="02020404030301010803" pitchFamily="18" charset="0"/>
              </a:rPr>
              <a:t>Periodo de Remediación contractual (*)</a:t>
            </a:r>
            <a:endParaRPr sz="1600" dirty="0">
              <a:solidFill>
                <a:schemeClr val="bg2">
                  <a:lumMod val="90000"/>
                  <a:lumOff val="10000"/>
                </a:schemeClr>
              </a:solidFill>
              <a:latin typeface="Garamond" panose="02020404030301010803" pitchFamily="18" charset="0"/>
            </a:endParaRPr>
          </a:p>
        </p:txBody>
      </p:sp>
      <p:sp>
        <p:nvSpPr>
          <p:cNvPr id="856" name="Google Shape;856;p15"/>
          <p:cNvSpPr txBox="1"/>
          <p:nvPr/>
        </p:nvSpPr>
        <p:spPr>
          <a:xfrm>
            <a:off x="6141693" y="2344884"/>
            <a:ext cx="1144500" cy="553957"/>
          </a:xfrm>
          <a:prstGeom prst="rect">
            <a:avLst/>
          </a:prstGeom>
          <a:noFill/>
          <a:ln>
            <a:noFill/>
          </a:ln>
        </p:spPr>
        <p:txBody>
          <a:bodyPr spcFirstLastPara="1" wrap="square" lIns="91425" tIns="45700" rIns="91425" bIns="45700" anchor="t" anchorCtr="0">
            <a:spAutoFit/>
          </a:bodyPr>
          <a:lstStyle/>
          <a:p>
            <a:pPr algn="ctr">
              <a:buClr>
                <a:srgbClr val="000000"/>
              </a:buClr>
              <a:buSzPts val="900"/>
            </a:pPr>
            <a:r>
              <a:rPr lang="es-CL" sz="1000" dirty="0">
                <a:solidFill>
                  <a:schemeClr val="bg2">
                    <a:lumMod val="90000"/>
                    <a:lumOff val="10000"/>
                  </a:schemeClr>
                </a:solidFill>
                <a:latin typeface="Garamond" panose="02020404030301010803" pitchFamily="18" charset="0"/>
              </a:rPr>
              <a:t>Inicio 1er </a:t>
            </a:r>
            <a:endParaRPr sz="1600" dirty="0">
              <a:solidFill>
                <a:schemeClr val="bg2">
                  <a:lumMod val="90000"/>
                  <a:lumOff val="10000"/>
                </a:schemeClr>
              </a:solidFill>
              <a:latin typeface="Garamond" panose="02020404030301010803" pitchFamily="18" charset="0"/>
            </a:endParaRPr>
          </a:p>
          <a:p>
            <a:pPr algn="ctr">
              <a:buClr>
                <a:srgbClr val="000000"/>
              </a:buClr>
              <a:buSzPts val="900"/>
            </a:pPr>
            <a:r>
              <a:rPr lang="es-CL" sz="1000" dirty="0">
                <a:solidFill>
                  <a:schemeClr val="bg2">
                    <a:lumMod val="90000"/>
                    <a:lumOff val="10000"/>
                  </a:schemeClr>
                </a:solidFill>
                <a:latin typeface="Garamond" panose="02020404030301010803" pitchFamily="18" charset="0"/>
              </a:rPr>
              <a:t>devengo </a:t>
            </a:r>
            <a:endParaRPr sz="1600" dirty="0">
              <a:solidFill>
                <a:schemeClr val="bg2">
                  <a:lumMod val="90000"/>
                  <a:lumOff val="10000"/>
                </a:schemeClr>
              </a:solidFill>
              <a:latin typeface="Garamond" panose="02020404030301010803" pitchFamily="18" charset="0"/>
            </a:endParaRPr>
          </a:p>
          <a:p>
            <a:pPr algn="ctr">
              <a:buClr>
                <a:srgbClr val="000000"/>
              </a:buClr>
              <a:buSzPts val="900"/>
            </a:pPr>
            <a:r>
              <a:rPr lang="es-CL" sz="1000" dirty="0">
                <a:solidFill>
                  <a:schemeClr val="bg2">
                    <a:lumMod val="90000"/>
                    <a:lumOff val="10000"/>
                  </a:schemeClr>
                </a:solidFill>
                <a:latin typeface="Garamond" panose="02020404030301010803" pitchFamily="18" charset="0"/>
              </a:rPr>
              <a:t>SOFR + Spread</a:t>
            </a:r>
            <a:endParaRPr sz="1000" dirty="0">
              <a:solidFill>
                <a:schemeClr val="bg2">
                  <a:lumMod val="90000"/>
                  <a:lumOff val="10000"/>
                </a:schemeClr>
              </a:solidFill>
              <a:latin typeface="Garamond" panose="02020404030301010803" pitchFamily="18" charset="0"/>
            </a:endParaRPr>
          </a:p>
        </p:txBody>
      </p:sp>
      <p:pic>
        <p:nvPicPr>
          <p:cNvPr id="857" name="Google Shape;857;p15"/>
          <p:cNvPicPr preferRelativeResize="0"/>
          <p:nvPr/>
        </p:nvPicPr>
        <p:blipFill rotWithShape="1">
          <a:blip r:embed="rId6">
            <a:clrChange>
              <a:clrFrom>
                <a:srgbClr val="FFFFFF"/>
              </a:clrFrom>
              <a:clrTo>
                <a:srgbClr val="FFFFFF">
                  <a:alpha val="0"/>
                </a:srgbClr>
              </a:clrTo>
            </a:clrChange>
            <a:alphaModFix/>
            <a:duotone>
              <a:prstClr val="black"/>
              <a:schemeClr val="accent1">
                <a:tint val="45000"/>
                <a:satMod val="400000"/>
              </a:schemeClr>
            </a:duotone>
          </a:blip>
          <a:srcRect/>
          <a:stretch/>
        </p:blipFill>
        <p:spPr>
          <a:xfrm>
            <a:off x="6579024" y="2826277"/>
            <a:ext cx="255025" cy="267479"/>
          </a:xfrm>
          <a:prstGeom prst="rect">
            <a:avLst/>
          </a:prstGeom>
          <a:noFill/>
          <a:ln>
            <a:noFill/>
          </a:ln>
        </p:spPr>
      </p:pic>
      <p:grpSp>
        <p:nvGrpSpPr>
          <p:cNvPr id="858" name="Google Shape;858;p15"/>
          <p:cNvGrpSpPr/>
          <p:nvPr/>
        </p:nvGrpSpPr>
        <p:grpSpPr>
          <a:xfrm>
            <a:off x="962311" y="3124772"/>
            <a:ext cx="2121105" cy="1873433"/>
            <a:chOff x="3133725" y="1338416"/>
            <a:chExt cx="2881936" cy="2466667"/>
          </a:xfrm>
        </p:grpSpPr>
        <p:pic>
          <p:nvPicPr>
            <p:cNvPr id="859" name="Google Shape;859;p15"/>
            <p:cNvPicPr preferRelativeResize="0"/>
            <p:nvPr/>
          </p:nvPicPr>
          <p:blipFill rotWithShape="1">
            <a:blip r:embed="rId7">
              <a:alphaModFix/>
              <a:duotone>
                <a:schemeClr val="bg2">
                  <a:shade val="45000"/>
                  <a:satMod val="135000"/>
                </a:schemeClr>
                <a:prstClr val="white"/>
              </a:duotone>
            </a:blip>
            <a:srcRect r="55648"/>
            <a:stretch/>
          </p:blipFill>
          <p:spPr>
            <a:xfrm>
              <a:off x="3133725" y="1338416"/>
              <a:ext cx="2876551" cy="2466667"/>
            </a:xfrm>
            <a:prstGeom prst="rect">
              <a:avLst/>
            </a:prstGeom>
            <a:noFill/>
            <a:ln>
              <a:noFill/>
            </a:ln>
          </p:spPr>
        </p:pic>
        <p:pic>
          <p:nvPicPr>
            <p:cNvPr id="860" name="Google Shape;860;p15"/>
            <p:cNvPicPr preferRelativeResize="0"/>
            <p:nvPr/>
          </p:nvPicPr>
          <p:blipFill rotWithShape="1">
            <a:blip r:embed="rId7">
              <a:alphaModFix/>
            </a:blip>
            <a:srcRect l="44352" t="25871" r="28036"/>
            <a:stretch/>
          </p:blipFill>
          <p:spPr>
            <a:xfrm>
              <a:off x="4224961" y="1975571"/>
              <a:ext cx="1790700" cy="1828492"/>
            </a:xfrm>
            <a:prstGeom prst="rect">
              <a:avLst/>
            </a:prstGeom>
            <a:noFill/>
            <a:ln>
              <a:noFill/>
            </a:ln>
          </p:spPr>
        </p:pic>
      </p:grpSp>
      <p:sp>
        <p:nvSpPr>
          <p:cNvPr id="861" name="Google Shape;861;p15"/>
          <p:cNvSpPr/>
          <p:nvPr/>
        </p:nvSpPr>
        <p:spPr>
          <a:xfrm>
            <a:off x="811417" y="4508695"/>
            <a:ext cx="2311500" cy="161700"/>
          </a:xfrm>
          <a:prstGeom prst="rect">
            <a:avLst/>
          </a:prstGeom>
          <a:noFill/>
          <a:ln w="25400" cap="flat" cmpd="sng">
            <a:solidFill>
              <a:srgbClr val="004B53"/>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endParaRPr sz="1600">
              <a:solidFill>
                <a:schemeClr val="lt1"/>
              </a:solidFill>
              <a:latin typeface="Garamond" panose="02020404030301010803" pitchFamily="18" charset="0"/>
            </a:endParaRPr>
          </a:p>
        </p:txBody>
      </p:sp>
      <p:sp>
        <p:nvSpPr>
          <p:cNvPr id="862" name="Google Shape;862;p15"/>
          <p:cNvSpPr txBox="1"/>
          <p:nvPr/>
        </p:nvSpPr>
        <p:spPr>
          <a:xfrm>
            <a:off x="3584331" y="4390850"/>
            <a:ext cx="3870750" cy="369291"/>
          </a:xfrm>
          <a:prstGeom prst="rect">
            <a:avLst/>
          </a:prstGeom>
          <a:noFill/>
          <a:ln>
            <a:noFill/>
          </a:ln>
        </p:spPr>
        <p:txBody>
          <a:bodyPr spcFirstLastPara="1" wrap="square" lIns="91425" tIns="45700" rIns="91425" bIns="45700" anchor="t" anchorCtr="0">
            <a:spAutoFit/>
          </a:bodyPr>
          <a:lstStyle/>
          <a:p>
            <a:pPr>
              <a:buClr>
                <a:srgbClr val="000000"/>
              </a:buClr>
              <a:buSzPts val="1800"/>
            </a:pPr>
            <a:r>
              <a:rPr lang="es-CL" sz="1800" dirty="0">
                <a:solidFill>
                  <a:schemeClr val="bg2">
                    <a:lumMod val="90000"/>
                    <a:lumOff val="10000"/>
                  </a:schemeClr>
                </a:solidFill>
                <a:latin typeface="Garamond" panose="02020404030301010803" pitchFamily="18" charset="0"/>
              </a:rPr>
              <a:t>Libor 3M = SOFR + 0,26161%</a:t>
            </a:r>
            <a:endParaRPr sz="1800" dirty="0">
              <a:solidFill>
                <a:schemeClr val="bg2">
                  <a:lumMod val="90000"/>
                  <a:lumOff val="10000"/>
                </a:schemeClr>
              </a:solidFill>
              <a:latin typeface="Garamond" panose="02020404030301010803" pitchFamily="18" charset="0"/>
            </a:endParaRPr>
          </a:p>
        </p:txBody>
      </p:sp>
      <p:pic>
        <p:nvPicPr>
          <p:cNvPr id="863" name="Google Shape;863;p15"/>
          <p:cNvPicPr preferRelativeResize="0"/>
          <p:nvPr/>
        </p:nvPicPr>
        <p:blipFill rotWithShape="1">
          <a:blip r:embed="rId6">
            <a:duotone>
              <a:prstClr val="black"/>
              <a:schemeClr val="accent1">
                <a:tint val="45000"/>
                <a:satMod val="400000"/>
              </a:schemeClr>
            </a:duotone>
            <a:alphaModFix/>
            <a:clrChange>
              <a:clrFrom>
                <a:srgbClr val="FFFFFF"/>
              </a:clrFrom>
              <a:clrTo>
                <a:srgbClr val="FFFFFF">
                  <a:alpha val="0"/>
                </a:srgbClr>
              </a:clrTo>
            </a:clrChange>
          </a:blip>
          <a:srcRect/>
          <a:stretch/>
        </p:blipFill>
        <p:spPr>
          <a:xfrm>
            <a:off x="6959509" y="4428560"/>
            <a:ext cx="255025" cy="267479"/>
          </a:xfrm>
          <a:prstGeom prst="rect">
            <a:avLst/>
          </a:prstGeom>
          <a:noFill/>
          <a:ln>
            <a:noFill/>
          </a:ln>
        </p:spPr>
      </p:pic>
      <p:sp>
        <p:nvSpPr>
          <p:cNvPr id="864" name="Google Shape;864;p15"/>
          <p:cNvSpPr/>
          <p:nvPr/>
        </p:nvSpPr>
        <p:spPr>
          <a:xfrm>
            <a:off x="3349143" y="4539500"/>
            <a:ext cx="235200" cy="45600"/>
          </a:xfrm>
          <a:prstGeom prst="rect">
            <a:avLst/>
          </a:prstGeom>
          <a:solidFill>
            <a:srgbClr val="004B53"/>
          </a:solidFill>
          <a:ln>
            <a:noFill/>
          </a:ln>
        </p:spPr>
        <p:txBody>
          <a:bodyPr spcFirstLastPara="1" wrap="square" lIns="91425" tIns="45700" rIns="91425" bIns="45700" anchor="ctr" anchorCtr="0">
            <a:noAutofit/>
          </a:bodyPr>
          <a:lstStyle/>
          <a:p>
            <a:pPr algn="ctr">
              <a:buClr>
                <a:srgbClr val="000000"/>
              </a:buClr>
              <a:buSzPts val="1400"/>
            </a:pPr>
            <a:endParaRPr sz="1600">
              <a:solidFill>
                <a:schemeClr val="lt1"/>
              </a:solidFill>
              <a:latin typeface="Garamond" panose="02020404030301010803" pitchFamily="18" charset="0"/>
            </a:endParaRPr>
          </a:p>
        </p:txBody>
      </p:sp>
      <p:sp>
        <p:nvSpPr>
          <p:cNvPr id="865" name="Google Shape;865;p15"/>
          <p:cNvSpPr/>
          <p:nvPr/>
        </p:nvSpPr>
        <p:spPr>
          <a:xfrm>
            <a:off x="3349144" y="4626981"/>
            <a:ext cx="235200" cy="45600"/>
          </a:xfrm>
          <a:prstGeom prst="rect">
            <a:avLst/>
          </a:prstGeom>
          <a:solidFill>
            <a:srgbClr val="004B53"/>
          </a:solidFill>
          <a:ln>
            <a:noFill/>
          </a:ln>
        </p:spPr>
        <p:txBody>
          <a:bodyPr spcFirstLastPara="1" wrap="square" lIns="91425" tIns="45700" rIns="91425" bIns="45700" anchor="ctr" anchorCtr="0">
            <a:noAutofit/>
          </a:bodyPr>
          <a:lstStyle/>
          <a:p>
            <a:pPr algn="ctr">
              <a:buClr>
                <a:srgbClr val="000000"/>
              </a:buClr>
              <a:buSzPts val="1400"/>
            </a:pPr>
            <a:endParaRPr sz="1600">
              <a:solidFill>
                <a:schemeClr val="lt1"/>
              </a:solidFill>
              <a:latin typeface="Garamond" panose="02020404030301010803" pitchFamily="18" charset="0"/>
            </a:endParaRPr>
          </a:p>
        </p:txBody>
      </p:sp>
      <p:sp>
        <p:nvSpPr>
          <p:cNvPr id="866" name="Google Shape;866;p15"/>
          <p:cNvSpPr txBox="1"/>
          <p:nvPr/>
        </p:nvSpPr>
        <p:spPr>
          <a:xfrm>
            <a:off x="3199381" y="2615848"/>
            <a:ext cx="3129300" cy="307736"/>
          </a:xfrm>
          <a:prstGeom prst="rect">
            <a:avLst/>
          </a:prstGeom>
          <a:noFill/>
          <a:ln>
            <a:noFill/>
          </a:ln>
        </p:spPr>
        <p:txBody>
          <a:bodyPr spcFirstLastPara="1" wrap="square" lIns="91425" tIns="45700" rIns="91425" bIns="45700" anchor="t" anchorCtr="0">
            <a:spAutoFit/>
          </a:bodyPr>
          <a:lstStyle/>
          <a:p>
            <a:pPr>
              <a:buClr>
                <a:srgbClr val="000000"/>
              </a:buClr>
              <a:buSzPts val="1400"/>
            </a:pPr>
            <a:r>
              <a:rPr lang="es-CL" dirty="0">
                <a:solidFill>
                  <a:schemeClr val="bg2">
                    <a:lumMod val="90000"/>
                    <a:lumOff val="10000"/>
                  </a:schemeClr>
                </a:solidFill>
                <a:latin typeface="Garamond" panose="02020404030301010803" pitchFamily="18" charset="0"/>
              </a:rPr>
              <a:t>1. ¿Cuándo se aplica la conversión? </a:t>
            </a:r>
            <a:endParaRPr dirty="0">
              <a:solidFill>
                <a:schemeClr val="bg2">
                  <a:lumMod val="90000"/>
                  <a:lumOff val="10000"/>
                </a:schemeClr>
              </a:solidFill>
              <a:latin typeface="Garamond" panose="02020404030301010803" pitchFamily="18" charset="0"/>
            </a:endParaRPr>
          </a:p>
        </p:txBody>
      </p:sp>
      <p:sp>
        <p:nvSpPr>
          <p:cNvPr id="867" name="Google Shape;867;p15"/>
          <p:cNvSpPr txBox="1"/>
          <p:nvPr/>
        </p:nvSpPr>
        <p:spPr>
          <a:xfrm>
            <a:off x="3271825" y="2887237"/>
            <a:ext cx="3066900" cy="276959"/>
          </a:xfrm>
          <a:prstGeom prst="rect">
            <a:avLst/>
          </a:prstGeom>
          <a:noFill/>
          <a:ln>
            <a:noFill/>
          </a:ln>
        </p:spPr>
        <p:txBody>
          <a:bodyPr spcFirstLastPara="1" wrap="square" lIns="91425" tIns="45700" rIns="91425" bIns="45700" anchor="t" anchorCtr="0">
            <a:spAutoFit/>
          </a:bodyPr>
          <a:lstStyle/>
          <a:p>
            <a:pPr>
              <a:buClr>
                <a:srgbClr val="000000"/>
              </a:buClr>
              <a:buSzPts val="1200"/>
            </a:pPr>
            <a:r>
              <a:rPr lang="es-CL" sz="1200" dirty="0">
                <a:solidFill>
                  <a:schemeClr val="bg2">
                    <a:lumMod val="90000"/>
                    <a:lumOff val="10000"/>
                  </a:schemeClr>
                </a:solidFill>
                <a:latin typeface="Garamond" panose="02020404030301010803" pitchFamily="18" charset="0"/>
              </a:rPr>
              <a:t>Fecha de Reemplazo efectiva: </a:t>
            </a:r>
            <a:r>
              <a:rPr lang="es-CL" sz="1200" b="1" dirty="0">
                <a:solidFill>
                  <a:schemeClr val="bg2">
                    <a:lumMod val="90000"/>
                    <a:lumOff val="10000"/>
                  </a:schemeClr>
                </a:solidFill>
                <a:latin typeface="Garamond" panose="02020404030301010803" pitchFamily="18" charset="0"/>
              </a:rPr>
              <a:t>30/06/2023</a:t>
            </a:r>
            <a:endParaRPr sz="1200" b="1" dirty="0">
              <a:solidFill>
                <a:schemeClr val="bg2">
                  <a:lumMod val="90000"/>
                  <a:lumOff val="10000"/>
                </a:schemeClr>
              </a:solidFill>
              <a:latin typeface="Garamond" panose="02020404030301010803" pitchFamily="18" charset="0"/>
            </a:endParaRPr>
          </a:p>
        </p:txBody>
      </p:sp>
      <p:pic>
        <p:nvPicPr>
          <p:cNvPr id="868" name="Google Shape;868;p15"/>
          <p:cNvPicPr preferRelativeResize="0"/>
          <p:nvPr/>
        </p:nvPicPr>
        <p:blipFill rotWithShape="1">
          <a:blip r:embed="rId5">
            <a:alphaModFix/>
            <a:duotone>
              <a:schemeClr val="accent1">
                <a:shade val="45000"/>
                <a:satMod val="135000"/>
              </a:schemeClr>
              <a:prstClr val="white"/>
            </a:duotone>
          </a:blip>
          <a:srcRect/>
          <a:stretch/>
        </p:blipFill>
        <p:spPr>
          <a:xfrm rot="-123">
            <a:off x="1486307" y="1530485"/>
            <a:ext cx="161647" cy="123577"/>
          </a:xfrm>
          <a:prstGeom prst="rect">
            <a:avLst/>
          </a:prstGeom>
          <a:noFill/>
          <a:ln>
            <a:noFill/>
          </a:ln>
        </p:spPr>
      </p:pic>
      <p:pic>
        <p:nvPicPr>
          <p:cNvPr id="869" name="Google Shape;869;p15"/>
          <p:cNvPicPr preferRelativeResize="0"/>
          <p:nvPr/>
        </p:nvPicPr>
        <p:blipFill rotWithShape="1">
          <a:blip r:embed="rId5">
            <a:alphaModFix/>
            <a:duotone>
              <a:schemeClr val="accent1">
                <a:shade val="45000"/>
                <a:satMod val="135000"/>
              </a:schemeClr>
              <a:prstClr val="white"/>
            </a:duotone>
          </a:blip>
          <a:srcRect/>
          <a:stretch/>
        </p:blipFill>
        <p:spPr>
          <a:xfrm rot="-123">
            <a:off x="2930226" y="1530090"/>
            <a:ext cx="161647" cy="123577"/>
          </a:xfrm>
          <a:prstGeom prst="rect">
            <a:avLst/>
          </a:prstGeom>
          <a:noFill/>
          <a:ln>
            <a:noFill/>
          </a:ln>
        </p:spPr>
      </p:pic>
      <p:pic>
        <p:nvPicPr>
          <p:cNvPr id="870" name="Google Shape;870;p15"/>
          <p:cNvPicPr preferRelativeResize="0"/>
          <p:nvPr/>
        </p:nvPicPr>
        <p:blipFill rotWithShape="1">
          <a:blip r:embed="rId5">
            <a:alphaModFix/>
            <a:duotone>
              <a:schemeClr val="accent1">
                <a:shade val="45000"/>
                <a:satMod val="135000"/>
              </a:schemeClr>
              <a:prstClr val="white"/>
            </a:duotone>
          </a:blip>
          <a:srcRect/>
          <a:stretch/>
        </p:blipFill>
        <p:spPr>
          <a:xfrm rot="-123">
            <a:off x="4136191" y="1530264"/>
            <a:ext cx="161647" cy="123577"/>
          </a:xfrm>
          <a:prstGeom prst="rect">
            <a:avLst/>
          </a:prstGeom>
          <a:noFill/>
          <a:ln>
            <a:noFill/>
          </a:ln>
        </p:spPr>
      </p:pic>
      <p:pic>
        <p:nvPicPr>
          <p:cNvPr id="871" name="Google Shape;871;p15"/>
          <p:cNvPicPr preferRelativeResize="0"/>
          <p:nvPr/>
        </p:nvPicPr>
        <p:blipFill rotWithShape="1">
          <a:blip r:embed="rId5">
            <a:alphaModFix/>
            <a:duotone>
              <a:schemeClr val="accent1">
                <a:shade val="45000"/>
                <a:satMod val="135000"/>
              </a:schemeClr>
              <a:prstClr val="white"/>
            </a:duotone>
          </a:blip>
          <a:srcRect/>
          <a:stretch/>
        </p:blipFill>
        <p:spPr>
          <a:xfrm rot="-123">
            <a:off x="5514508" y="1540925"/>
            <a:ext cx="161647" cy="123577"/>
          </a:xfrm>
          <a:prstGeom prst="rect">
            <a:avLst/>
          </a:prstGeom>
          <a:noFill/>
          <a:ln>
            <a:noFill/>
          </a:ln>
        </p:spPr>
      </p:pic>
      <p:pic>
        <p:nvPicPr>
          <p:cNvPr id="872" name="Google Shape;872;p15"/>
          <p:cNvPicPr preferRelativeResize="0"/>
          <p:nvPr/>
        </p:nvPicPr>
        <p:blipFill rotWithShape="1">
          <a:blip r:embed="rId4">
            <a:alphaModFix/>
          </a:blip>
          <a:srcRect/>
          <a:stretch/>
        </p:blipFill>
        <p:spPr>
          <a:xfrm flipH="1">
            <a:off x="1985096" y="1726994"/>
            <a:ext cx="208506" cy="327359"/>
          </a:xfrm>
          <a:prstGeom prst="rect">
            <a:avLst/>
          </a:prstGeom>
          <a:noFill/>
          <a:ln>
            <a:noFill/>
          </a:ln>
        </p:spPr>
      </p:pic>
      <p:sp>
        <p:nvSpPr>
          <p:cNvPr id="873" name="Google Shape;873;p15"/>
          <p:cNvSpPr/>
          <p:nvPr/>
        </p:nvSpPr>
        <p:spPr>
          <a:xfrm>
            <a:off x="2096278" y="1643822"/>
            <a:ext cx="319200" cy="230700"/>
          </a:xfrm>
          <a:prstGeom prst="rect">
            <a:avLst/>
          </a:prstGeom>
          <a:noFill/>
          <a:ln>
            <a:noFill/>
          </a:ln>
        </p:spPr>
        <p:txBody>
          <a:bodyPr spcFirstLastPara="1" wrap="square" lIns="91425" tIns="45700" rIns="91425" bIns="45700" anchor="t" anchorCtr="0">
            <a:noAutofit/>
          </a:bodyPr>
          <a:lstStyle/>
          <a:p>
            <a:pPr>
              <a:buClr>
                <a:srgbClr val="000000"/>
              </a:buClr>
              <a:buSzPts val="900"/>
            </a:pPr>
            <a:r>
              <a:rPr lang="es-CL" sz="1000">
                <a:latin typeface="Garamond" panose="02020404030301010803" pitchFamily="18" charset="0"/>
              </a:rPr>
              <a:t>¿?</a:t>
            </a:r>
            <a:endParaRPr sz="1000">
              <a:latin typeface="Garamond" panose="02020404030301010803" pitchFamily="18" charset="0"/>
            </a:endParaRPr>
          </a:p>
        </p:txBody>
      </p:sp>
      <p:sp>
        <p:nvSpPr>
          <p:cNvPr id="874" name="Google Shape;874;p15"/>
          <p:cNvSpPr/>
          <p:nvPr/>
        </p:nvSpPr>
        <p:spPr>
          <a:xfrm rot="-397951">
            <a:off x="6059444" y="2118505"/>
            <a:ext cx="190701" cy="792026"/>
          </a:xfrm>
          <a:custGeom>
            <a:avLst/>
            <a:gdLst/>
            <a:ahLst/>
            <a:cxnLst/>
            <a:rect l="l" t="t" r="r" b="b"/>
            <a:pathLst>
              <a:path w="1762092" h="1920240" extrusionOk="0">
                <a:moveTo>
                  <a:pt x="1423235" y="1920240"/>
                </a:moveTo>
                <a:cubicBezTo>
                  <a:pt x="1566843" y="1879209"/>
                  <a:pt x="1710451" y="1838178"/>
                  <a:pt x="1746792" y="1723292"/>
                </a:cubicBezTo>
                <a:cubicBezTo>
                  <a:pt x="1783133" y="1608406"/>
                  <a:pt x="1757343" y="1330569"/>
                  <a:pt x="1641284" y="1230923"/>
                </a:cubicBezTo>
                <a:cubicBezTo>
                  <a:pt x="1525226" y="1131277"/>
                  <a:pt x="1248561" y="1144173"/>
                  <a:pt x="1050441" y="1125416"/>
                </a:cubicBezTo>
                <a:cubicBezTo>
                  <a:pt x="852321" y="1106659"/>
                  <a:pt x="623721" y="1178170"/>
                  <a:pt x="452564" y="1118382"/>
                </a:cubicBezTo>
                <a:cubicBezTo>
                  <a:pt x="281407" y="1058594"/>
                  <a:pt x="83288" y="874541"/>
                  <a:pt x="23500" y="766689"/>
                </a:cubicBezTo>
                <a:cubicBezTo>
                  <a:pt x="-36288" y="658837"/>
                  <a:pt x="29361" y="555674"/>
                  <a:pt x="93838" y="471268"/>
                </a:cubicBezTo>
                <a:cubicBezTo>
                  <a:pt x="158315" y="386862"/>
                  <a:pt x="354090" y="338797"/>
                  <a:pt x="410361" y="260252"/>
                </a:cubicBezTo>
                <a:cubicBezTo>
                  <a:pt x="466632" y="181707"/>
                  <a:pt x="449047" y="90853"/>
                  <a:pt x="431463" y="0"/>
                </a:cubicBezTo>
              </a:path>
            </a:pathLst>
          </a:custGeom>
          <a:noFill/>
          <a:ln w="9525" cap="flat" cmpd="sng">
            <a:solidFill>
              <a:srgbClr val="004B53"/>
            </a:solidFill>
            <a:prstDash val="dashDot"/>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endParaRPr sz="1600">
              <a:solidFill>
                <a:schemeClr val="lt1"/>
              </a:solidFill>
              <a:latin typeface="Garamond" panose="02020404030301010803" pitchFamily="18" charset="0"/>
            </a:endParaRPr>
          </a:p>
        </p:txBody>
      </p:sp>
      <p:sp>
        <p:nvSpPr>
          <p:cNvPr id="875" name="Google Shape;875;p15"/>
          <p:cNvSpPr/>
          <p:nvPr/>
        </p:nvSpPr>
        <p:spPr>
          <a:xfrm>
            <a:off x="3245260" y="3361000"/>
            <a:ext cx="4132800" cy="307800"/>
          </a:xfrm>
          <a:prstGeom prst="rect">
            <a:avLst/>
          </a:prstGeom>
          <a:noFill/>
          <a:ln>
            <a:noFill/>
          </a:ln>
        </p:spPr>
        <p:txBody>
          <a:bodyPr spcFirstLastPara="1" wrap="square" lIns="91425" tIns="45700" rIns="91425" bIns="45700" anchor="t" anchorCtr="0">
            <a:noAutofit/>
          </a:bodyPr>
          <a:lstStyle/>
          <a:p>
            <a:pPr>
              <a:buClr>
                <a:srgbClr val="000000"/>
              </a:buClr>
              <a:buSzPts val="1400"/>
            </a:pPr>
            <a:r>
              <a:rPr lang="es-CL" dirty="0">
                <a:solidFill>
                  <a:schemeClr val="bg2">
                    <a:lumMod val="90000"/>
                    <a:lumOff val="10000"/>
                  </a:schemeClr>
                </a:solidFill>
                <a:latin typeface="Garamond" panose="02020404030301010803" pitchFamily="18" charset="0"/>
              </a:rPr>
              <a:t>2. ¿El cupón vigente (N) devengará Libor o Sofr? </a:t>
            </a:r>
            <a:endParaRPr dirty="0">
              <a:solidFill>
                <a:schemeClr val="bg2">
                  <a:lumMod val="90000"/>
                  <a:lumOff val="10000"/>
                </a:schemeClr>
              </a:solidFill>
              <a:latin typeface="Garamond" panose="02020404030301010803" pitchFamily="18" charset="0"/>
            </a:endParaRPr>
          </a:p>
        </p:txBody>
      </p:sp>
      <p:sp>
        <p:nvSpPr>
          <p:cNvPr id="876" name="Google Shape;876;p15"/>
          <p:cNvSpPr txBox="1"/>
          <p:nvPr/>
        </p:nvSpPr>
        <p:spPr>
          <a:xfrm>
            <a:off x="3281791" y="3617766"/>
            <a:ext cx="5359200" cy="461624"/>
          </a:xfrm>
          <a:prstGeom prst="rect">
            <a:avLst/>
          </a:prstGeom>
          <a:noFill/>
          <a:ln>
            <a:noFill/>
          </a:ln>
        </p:spPr>
        <p:txBody>
          <a:bodyPr spcFirstLastPara="1" wrap="square" lIns="91425" tIns="45700" rIns="91425" bIns="45700" anchor="t" anchorCtr="0">
            <a:spAutoFit/>
          </a:bodyPr>
          <a:lstStyle/>
          <a:p>
            <a:pPr algn="just">
              <a:buClr>
                <a:srgbClr val="000000"/>
              </a:buClr>
              <a:buSzPts val="1200"/>
            </a:pPr>
            <a:r>
              <a:rPr lang="es-CL" sz="1200" dirty="0">
                <a:solidFill>
                  <a:schemeClr val="bg2">
                    <a:lumMod val="90000"/>
                    <a:lumOff val="10000"/>
                  </a:schemeClr>
                </a:solidFill>
                <a:latin typeface="Garamond" panose="02020404030301010803" pitchFamily="18" charset="0"/>
              </a:rPr>
              <a:t>El cupón vigente (N) completa su devengo en </a:t>
            </a:r>
            <a:r>
              <a:rPr lang="es-CL" sz="1200" b="1" dirty="0">
                <a:solidFill>
                  <a:schemeClr val="bg2">
                    <a:lumMod val="90000"/>
                    <a:lumOff val="10000"/>
                  </a:schemeClr>
                </a:solidFill>
                <a:latin typeface="Garamond" panose="02020404030301010803" pitchFamily="18" charset="0"/>
              </a:rPr>
              <a:t>Libor.</a:t>
            </a:r>
            <a:endParaRPr dirty="0">
              <a:solidFill>
                <a:schemeClr val="bg2">
                  <a:lumMod val="90000"/>
                  <a:lumOff val="10000"/>
                </a:schemeClr>
              </a:solidFill>
              <a:latin typeface="Garamond" panose="02020404030301010803" pitchFamily="18" charset="0"/>
            </a:endParaRPr>
          </a:p>
          <a:p>
            <a:pPr algn="just">
              <a:buClr>
                <a:srgbClr val="000000"/>
              </a:buClr>
              <a:buSzPts val="1200"/>
            </a:pPr>
            <a:r>
              <a:rPr lang="es-CL" sz="1200" dirty="0">
                <a:solidFill>
                  <a:schemeClr val="bg2">
                    <a:lumMod val="90000"/>
                    <a:lumOff val="10000"/>
                  </a:schemeClr>
                </a:solidFill>
                <a:latin typeface="Garamond" panose="02020404030301010803" pitchFamily="18" charset="0"/>
              </a:rPr>
              <a:t>El cupón siguiente (N + 1) a la fecha efectiva de reemplazo devenga a </a:t>
            </a:r>
            <a:r>
              <a:rPr lang="es-CL" sz="1200" b="1" dirty="0">
                <a:solidFill>
                  <a:schemeClr val="bg2">
                    <a:lumMod val="90000"/>
                    <a:lumOff val="10000"/>
                  </a:schemeClr>
                </a:solidFill>
                <a:latin typeface="Garamond" panose="02020404030301010803" pitchFamily="18" charset="0"/>
              </a:rPr>
              <a:t>Sofr.</a:t>
            </a:r>
            <a:endParaRPr dirty="0">
              <a:solidFill>
                <a:schemeClr val="bg2">
                  <a:lumMod val="90000"/>
                  <a:lumOff val="10000"/>
                </a:schemeClr>
              </a:solidFill>
              <a:latin typeface="Garamond" panose="02020404030301010803" pitchFamily="18" charset="0"/>
            </a:endParaRPr>
          </a:p>
        </p:txBody>
      </p:sp>
      <p:cxnSp>
        <p:nvCxnSpPr>
          <p:cNvPr id="877" name="Google Shape;877;p15"/>
          <p:cNvCxnSpPr/>
          <p:nvPr/>
        </p:nvCxnSpPr>
        <p:spPr>
          <a:xfrm rot="10800000">
            <a:off x="7617534" y="1766278"/>
            <a:ext cx="0" cy="252000"/>
          </a:xfrm>
          <a:prstGeom prst="straightConnector1">
            <a:avLst/>
          </a:prstGeom>
          <a:noFill/>
          <a:ln w="9525" cap="flat" cmpd="sng">
            <a:solidFill>
              <a:schemeClr val="dk1"/>
            </a:solidFill>
            <a:prstDash val="solid"/>
            <a:round/>
            <a:headEnd type="none" w="sm" len="sm"/>
            <a:tailEnd type="none" w="sm" len="sm"/>
          </a:ln>
        </p:spPr>
      </p:cxnSp>
      <p:sp>
        <p:nvSpPr>
          <p:cNvPr id="878" name="Google Shape;878;p15"/>
          <p:cNvSpPr txBox="1"/>
          <p:nvPr/>
        </p:nvSpPr>
        <p:spPr>
          <a:xfrm>
            <a:off x="7031139" y="2057536"/>
            <a:ext cx="1157100" cy="400069"/>
          </a:xfrm>
          <a:prstGeom prst="rect">
            <a:avLst/>
          </a:prstGeom>
          <a:noFill/>
          <a:ln>
            <a:noFill/>
          </a:ln>
        </p:spPr>
        <p:txBody>
          <a:bodyPr spcFirstLastPara="1" wrap="square" lIns="91425" tIns="45700" rIns="91425" bIns="45700" anchor="t" anchorCtr="0">
            <a:spAutoFit/>
          </a:bodyPr>
          <a:lstStyle/>
          <a:p>
            <a:pPr algn="ctr">
              <a:buClr>
                <a:srgbClr val="000000"/>
              </a:buClr>
              <a:buSzPts val="900"/>
            </a:pPr>
            <a:r>
              <a:rPr lang="es-CL" sz="1000" dirty="0">
                <a:solidFill>
                  <a:schemeClr val="bg2">
                    <a:lumMod val="90000"/>
                    <a:lumOff val="10000"/>
                  </a:schemeClr>
                </a:solidFill>
                <a:latin typeface="Garamond" panose="02020404030301010803" pitchFamily="18" charset="0"/>
              </a:rPr>
              <a:t>Pago 1er </a:t>
            </a:r>
            <a:endParaRPr sz="1600" dirty="0">
              <a:solidFill>
                <a:schemeClr val="bg2">
                  <a:lumMod val="90000"/>
                  <a:lumOff val="10000"/>
                </a:schemeClr>
              </a:solidFill>
              <a:latin typeface="Garamond" panose="02020404030301010803" pitchFamily="18" charset="0"/>
            </a:endParaRPr>
          </a:p>
          <a:p>
            <a:pPr algn="ctr">
              <a:buClr>
                <a:srgbClr val="000000"/>
              </a:buClr>
              <a:buSzPts val="900"/>
            </a:pPr>
            <a:r>
              <a:rPr lang="es-CL" sz="1000" dirty="0">
                <a:solidFill>
                  <a:schemeClr val="bg2">
                    <a:lumMod val="90000"/>
                    <a:lumOff val="10000"/>
                  </a:schemeClr>
                </a:solidFill>
                <a:latin typeface="Garamond" panose="02020404030301010803" pitchFamily="18" charset="0"/>
              </a:rPr>
              <a:t>Cupón SOFR</a:t>
            </a:r>
            <a:endParaRPr sz="1600" dirty="0">
              <a:solidFill>
                <a:schemeClr val="bg2">
                  <a:lumMod val="90000"/>
                  <a:lumOff val="10000"/>
                </a:schemeClr>
              </a:solidFill>
              <a:latin typeface="Garamond" panose="02020404030301010803" pitchFamily="18" charset="0"/>
            </a:endParaRPr>
          </a:p>
        </p:txBody>
      </p:sp>
      <p:sp>
        <p:nvSpPr>
          <p:cNvPr id="879" name="Google Shape;879;p15"/>
          <p:cNvSpPr txBox="1"/>
          <p:nvPr/>
        </p:nvSpPr>
        <p:spPr>
          <a:xfrm>
            <a:off x="7012091" y="2340585"/>
            <a:ext cx="1144500" cy="553957"/>
          </a:xfrm>
          <a:prstGeom prst="rect">
            <a:avLst/>
          </a:prstGeom>
          <a:noFill/>
          <a:ln>
            <a:noFill/>
          </a:ln>
        </p:spPr>
        <p:txBody>
          <a:bodyPr spcFirstLastPara="1" wrap="square" lIns="91425" tIns="45700" rIns="91425" bIns="45700" anchor="t" anchorCtr="0">
            <a:spAutoFit/>
          </a:bodyPr>
          <a:lstStyle/>
          <a:p>
            <a:pPr algn="ctr">
              <a:buClr>
                <a:srgbClr val="000000"/>
              </a:buClr>
              <a:buSzPts val="900"/>
            </a:pPr>
            <a:r>
              <a:rPr lang="es-CL" sz="1000" dirty="0">
                <a:solidFill>
                  <a:schemeClr val="bg2">
                    <a:lumMod val="90000"/>
                    <a:lumOff val="10000"/>
                  </a:schemeClr>
                </a:solidFill>
                <a:latin typeface="Garamond" panose="02020404030301010803" pitchFamily="18" charset="0"/>
              </a:rPr>
              <a:t>Inicio 2do </a:t>
            </a:r>
            <a:endParaRPr sz="1600" dirty="0">
              <a:solidFill>
                <a:schemeClr val="bg2">
                  <a:lumMod val="90000"/>
                  <a:lumOff val="10000"/>
                </a:schemeClr>
              </a:solidFill>
              <a:latin typeface="Garamond" panose="02020404030301010803" pitchFamily="18" charset="0"/>
            </a:endParaRPr>
          </a:p>
          <a:p>
            <a:pPr algn="ctr">
              <a:buClr>
                <a:srgbClr val="000000"/>
              </a:buClr>
              <a:buSzPts val="900"/>
            </a:pPr>
            <a:r>
              <a:rPr lang="es-CL" sz="1000" dirty="0">
                <a:solidFill>
                  <a:schemeClr val="bg2">
                    <a:lumMod val="90000"/>
                    <a:lumOff val="10000"/>
                  </a:schemeClr>
                </a:solidFill>
                <a:latin typeface="Garamond" panose="02020404030301010803" pitchFamily="18" charset="0"/>
              </a:rPr>
              <a:t>devengo </a:t>
            </a:r>
            <a:endParaRPr sz="1600" dirty="0">
              <a:solidFill>
                <a:schemeClr val="bg2">
                  <a:lumMod val="90000"/>
                  <a:lumOff val="10000"/>
                </a:schemeClr>
              </a:solidFill>
              <a:latin typeface="Garamond" panose="02020404030301010803" pitchFamily="18" charset="0"/>
            </a:endParaRPr>
          </a:p>
          <a:p>
            <a:pPr algn="ctr">
              <a:buClr>
                <a:srgbClr val="000000"/>
              </a:buClr>
              <a:buSzPts val="900"/>
            </a:pPr>
            <a:r>
              <a:rPr lang="es-CL" sz="1000" dirty="0">
                <a:solidFill>
                  <a:schemeClr val="bg2">
                    <a:lumMod val="90000"/>
                    <a:lumOff val="10000"/>
                  </a:schemeClr>
                </a:solidFill>
                <a:latin typeface="Garamond" panose="02020404030301010803" pitchFamily="18" charset="0"/>
              </a:rPr>
              <a:t>SOFR + Spread</a:t>
            </a:r>
            <a:endParaRPr sz="1000" dirty="0">
              <a:solidFill>
                <a:schemeClr val="bg2">
                  <a:lumMod val="90000"/>
                  <a:lumOff val="10000"/>
                </a:schemeClr>
              </a:solidFill>
              <a:latin typeface="Garamond" panose="02020404030301010803" pitchFamily="18" charset="0"/>
            </a:endParaRPr>
          </a:p>
        </p:txBody>
      </p:sp>
      <p:pic>
        <p:nvPicPr>
          <p:cNvPr id="880" name="Google Shape;880;p15"/>
          <p:cNvPicPr preferRelativeResize="0"/>
          <p:nvPr/>
        </p:nvPicPr>
        <p:blipFill rotWithShape="1">
          <a:blip r:embed="rId6">
            <a:duotone>
              <a:prstClr val="black"/>
              <a:schemeClr val="accent1">
                <a:tint val="45000"/>
                <a:satMod val="400000"/>
              </a:schemeClr>
            </a:duotone>
            <a:alphaModFix/>
            <a:clrChange>
              <a:clrFrom>
                <a:srgbClr val="FFFFFF"/>
              </a:clrFrom>
              <a:clrTo>
                <a:srgbClr val="FFFFFF">
                  <a:alpha val="0"/>
                </a:srgbClr>
              </a:clrTo>
            </a:clrChange>
          </a:blip>
          <a:srcRect/>
          <a:stretch/>
        </p:blipFill>
        <p:spPr>
          <a:xfrm>
            <a:off x="7455081" y="2821279"/>
            <a:ext cx="255025" cy="267479"/>
          </a:xfrm>
          <a:prstGeom prst="rect">
            <a:avLst/>
          </a:prstGeom>
          <a:noFill/>
          <a:ln>
            <a:noFill/>
          </a:ln>
        </p:spPr>
      </p:pic>
      <p:sp>
        <p:nvSpPr>
          <p:cNvPr id="881" name="Google Shape;881;p15"/>
          <p:cNvSpPr txBox="1"/>
          <p:nvPr/>
        </p:nvSpPr>
        <p:spPr>
          <a:xfrm>
            <a:off x="7087022" y="1509846"/>
            <a:ext cx="1157100" cy="246181"/>
          </a:xfrm>
          <a:prstGeom prst="rect">
            <a:avLst/>
          </a:prstGeom>
          <a:noFill/>
          <a:ln>
            <a:noFill/>
          </a:ln>
        </p:spPr>
        <p:txBody>
          <a:bodyPr spcFirstLastPara="1" wrap="square" lIns="91425" tIns="45700" rIns="91425" bIns="45700" anchor="t" anchorCtr="0">
            <a:spAutoFit/>
          </a:bodyPr>
          <a:lstStyle/>
          <a:p>
            <a:pPr algn="ctr">
              <a:buClr>
                <a:srgbClr val="000000"/>
              </a:buClr>
              <a:buSzPts val="900"/>
            </a:pPr>
            <a:r>
              <a:rPr lang="es-CL" sz="1000" dirty="0">
                <a:solidFill>
                  <a:schemeClr val="bg2">
                    <a:lumMod val="90000"/>
                    <a:lumOff val="10000"/>
                  </a:schemeClr>
                </a:solidFill>
                <a:latin typeface="Garamond" panose="02020404030301010803" pitchFamily="18" charset="0"/>
              </a:rPr>
              <a:t>Cupón N+2</a:t>
            </a:r>
            <a:endParaRPr sz="1000" dirty="0">
              <a:solidFill>
                <a:schemeClr val="bg2">
                  <a:lumMod val="90000"/>
                  <a:lumOff val="10000"/>
                </a:schemeClr>
              </a:solidFill>
              <a:latin typeface="Garamond" panose="02020404030301010803" pitchFamily="18" charset="0"/>
            </a:endParaRPr>
          </a:p>
        </p:txBody>
      </p:sp>
      <p:pic>
        <p:nvPicPr>
          <p:cNvPr id="882" name="Google Shape;882;p15"/>
          <p:cNvPicPr preferRelativeResize="0"/>
          <p:nvPr/>
        </p:nvPicPr>
        <p:blipFill rotWithShape="1">
          <a:blip r:embed="rId4">
            <a:alphaModFix/>
          </a:blip>
          <a:srcRect/>
          <a:stretch/>
        </p:blipFill>
        <p:spPr>
          <a:xfrm flipH="1">
            <a:off x="7577533" y="1725879"/>
            <a:ext cx="208506" cy="327359"/>
          </a:xfrm>
          <a:prstGeom prst="rect">
            <a:avLst/>
          </a:prstGeom>
          <a:noFill/>
          <a:ln>
            <a:noFill/>
          </a:ln>
        </p:spPr>
      </p:pic>
      <p:sp>
        <p:nvSpPr>
          <p:cNvPr id="2" name="Y 1"/>
          <p:cNvSpPr/>
          <p:nvPr/>
        </p:nvSpPr>
        <p:spPr>
          <a:xfrm>
            <a:off x="6439408" y="1348910"/>
            <a:ext cx="570376" cy="497031"/>
          </a:xfrm>
          <a:prstGeom prst="flowChartSummingJunction">
            <a:avLst/>
          </a:prstGeom>
          <a:noFill/>
          <a:ln>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Garamond" panose="02020404030301010803" pitchFamily="18" charset="0"/>
            </a:endParaRPr>
          </a:p>
        </p:txBody>
      </p:sp>
      <p:pic>
        <p:nvPicPr>
          <p:cNvPr id="77" name="Imagen 76"/>
          <p:cNvPicPr>
            <a:picLocks noChangeAspect="1"/>
          </p:cNvPicPr>
          <p:nvPr/>
        </p:nvPicPr>
        <p:blipFill>
          <a:blip r:embed="rId8">
            <a:clrChange>
              <a:clrFrom>
                <a:srgbClr val="FFFFFF"/>
              </a:clrFrom>
              <a:clrTo>
                <a:srgbClr val="FFFFFF">
                  <a:alpha val="0"/>
                </a:srgbClr>
              </a:clrTo>
            </a:clrChange>
          </a:blip>
          <a:stretch>
            <a:fillRect/>
          </a:stretch>
        </p:blipFill>
        <p:spPr>
          <a:xfrm>
            <a:off x="7069990" y="4731710"/>
            <a:ext cx="2074010" cy="302561"/>
          </a:xfrm>
          <a:prstGeom prst="rect">
            <a:avLst/>
          </a:prstGeom>
        </p:spPr>
      </p:pic>
    </p:spTree>
    <p:extLst>
      <p:ext uri="{BB962C8B-B14F-4D97-AF65-F5344CB8AC3E}">
        <p14:creationId xmlns:p14="http://schemas.microsoft.com/office/powerpoint/2010/main" val="186159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8"/>
                                        </p:tgtEl>
                                        <p:attrNameLst>
                                          <p:attrName>style.visibility</p:attrName>
                                        </p:attrNameLst>
                                      </p:cBhvr>
                                      <p:to>
                                        <p:strVal val="visible"/>
                                      </p:to>
                                    </p:set>
                                    <p:animEffect transition="in" filter="fade">
                                      <p:cBhvr>
                                        <p:cTn id="7" dur="500"/>
                                        <p:tgtEl>
                                          <p:spTgt spid="828"/>
                                        </p:tgtEl>
                                      </p:cBhvr>
                                    </p:animEffect>
                                  </p:childTnLst>
                                </p:cTn>
                              </p:par>
                              <p:par>
                                <p:cTn id="8" presetID="10" presetClass="entr" presetSubtype="0" fill="hold" nodeType="withEffect">
                                  <p:stCondLst>
                                    <p:cond delay="0"/>
                                  </p:stCondLst>
                                  <p:childTnLst>
                                    <p:set>
                                      <p:cBhvr>
                                        <p:cTn id="9" dur="1" fill="hold">
                                          <p:stCondLst>
                                            <p:cond delay="0"/>
                                          </p:stCondLst>
                                        </p:cTn>
                                        <p:tgtEl>
                                          <p:spTgt spid="821"/>
                                        </p:tgtEl>
                                        <p:attrNameLst>
                                          <p:attrName>style.visibility</p:attrName>
                                        </p:attrNameLst>
                                      </p:cBhvr>
                                      <p:to>
                                        <p:strVal val="visible"/>
                                      </p:to>
                                    </p:set>
                                    <p:animEffect transition="in" filter="fade">
                                      <p:cBhvr>
                                        <p:cTn id="10" dur="500"/>
                                        <p:tgtEl>
                                          <p:spTgt spid="821"/>
                                        </p:tgtEl>
                                      </p:cBhvr>
                                    </p:animEffect>
                                  </p:childTnLst>
                                </p:cTn>
                              </p:par>
                              <p:par>
                                <p:cTn id="11" presetID="10" presetClass="entr" presetSubtype="0" fill="hold" nodeType="withEffect">
                                  <p:stCondLst>
                                    <p:cond delay="0"/>
                                  </p:stCondLst>
                                  <p:childTnLst>
                                    <p:set>
                                      <p:cBhvr>
                                        <p:cTn id="12" dur="1" fill="hold">
                                          <p:stCondLst>
                                            <p:cond delay="0"/>
                                          </p:stCondLst>
                                        </p:cTn>
                                        <p:tgtEl>
                                          <p:spTgt spid="820"/>
                                        </p:tgtEl>
                                        <p:attrNameLst>
                                          <p:attrName>style.visibility</p:attrName>
                                        </p:attrNameLst>
                                      </p:cBhvr>
                                      <p:to>
                                        <p:strVal val="visible"/>
                                      </p:to>
                                    </p:set>
                                    <p:animEffect transition="in" filter="fade">
                                      <p:cBhvr>
                                        <p:cTn id="13" dur="500"/>
                                        <p:tgtEl>
                                          <p:spTgt spid="820"/>
                                        </p:tgtEl>
                                      </p:cBhvr>
                                    </p:animEffect>
                                  </p:childTnLst>
                                </p:cTn>
                              </p:par>
                              <p:par>
                                <p:cTn id="14" presetID="10" presetClass="entr" presetSubtype="0" fill="hold" nodeType="withEffect">
                                  <p:stCondLst>
                                    <p:cond delay="0"/>
                                  </p:stCondLst>
                                  <p:childTnLst>
                                    <p:set>
                                      <p:cBhvr>
                                        <p:cTn id="15" dur="1" fill="hold">
                                          <p:stCondLst>
                                            <p:cond delay="0"/>
                                          </p:stCondLst>
                                        </p:cTn>
                                        <p:tgtEl>
                                          <p:spTgt spid="835"/>
                                        </p:tgtEl>
                                        <p:attrNameLst>
                                          <p:attrName>style.visibility</p:attrName>
                                        </p:attrNameLst>
                                      </p:cBhvr>
                                      <p:to>
                                        <p:strVal val="visible"/>
                                      </p:to>
                                    </p:set>
                                    <p:animEffect transition="in" filter="fade">
                                      <p:cBhvr>
                                        <p:cTn id="16" dur="500"/>
                                        <p:tgtEl>
                                          <p:spTgt spid="835"/>
                                        </p:tgtEl>
                                      </p:cBhvr>
                                    </p:animEffect>
                                  </p:childTnLst>
                                </p:cTn>
                              </p:par>
                              <p:par>
                                <p:cTn id="17" presetID="10" presetClass="entr" presetSubtype="0" fill="hold" nodeType="withEffect">
                                  <p:stCondLst>
                                    <p:cond delay="0"/>
                                  </p:stCondLst>
                                  <p:childTnLst>
                                    <p:set>
                                      <p:cBhvr>
                                        <p:cTn id="18" dur="1" fill="hold">
                                          <p:stCondLst>
                                            <p:cond delay="0"/>
                                          </p:stCondLst>
                                        </p:cTn>
                                        <p:tgtEl>
                                          <p:spTgt spid="832"/>
                                        </p:tgtEl>
                                        <p:attrNameLst>
                                          <p:attrName>style.visibility</p:attrName>
                                        </p:attrNameLst>
                                      </p:cBhvr>
                                      <p:to>
                                        <p:strVal val="visible"/>
                                      </p:to>
                                    </p:set>
                                    <p:animEffect transition="in" filter="fade">
                                      <p:cBhvr>
                                        <p:cTn id="19" dur="500"/>
                                        <p:tgtEl>
                                          <p:spTgt spid="83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26"/>
                                        </p:tgtEl>
                                        <p:attrNameLst>
                                          <p:attrName>style.visibility</p:attrName>
                                        </p:attrNameLst>
                                      </p:cBhvr>
                                      <p:to>
                                        <p:strVal val="visible"/>
                                      </p:to>
                                    </p:set>
                                    <p:animEffect transition="in" filter="fade">
                                      <p:cBhvr>
                                        <p:cTn id="24" dur="500"/>
                                        <p:tgtEl>
                                          <p:spTgt spid="826"/>
                                        </p:tgtEl>
                                      </p:cBhvr>
                                    </p:animEffect>
                                  </p:childTnLst>
                                </p:cTn>
                              </p:par>
                              <p:par>
                                <p:cTn id="25" presetID="10" presetClass="entr" presetSubtype="0" fill="hold" nodeType="withEffect">
                                  <p:stCondLst>
                                    <p:cond delay="0"/>
                                  </p:stCondLst>
                                  <p:childTnLst>
                                    <p:set>
                                      <p:cBhvr>
                                        <p:cTn id="26" dur="1" fill="hold">
                                          <p:stCondLst>
                                            <p:cond delay="0"/>
                                          </p:stCondLst>
                                        </p:cTn>
                                        <p:tgtEl>
                                          <p:spTgt spid="827"/>
                                        </p:tgtEl>
                                        <p:attrNameLst>
                                          <p:attrName>style.visibility</p:attrName>
                                        </p:attrNameLst>
                                      </p:cBhvr>
                                      <p:to>
                                        <p:strVal val="visible"/>
                                      </p:to>
                                    </p:set>
                                    <p:animEffect transition="in" filter="fade">
                                      <p:cBhvr>
                                        <p:cTn id="27" dur="500"/>
                                        <p:tgtEl>
                                          <p:spTgt spid="827"/>
                                        </p:tgtEl>
                                      </p:cBhvr>
                                    </p:animEffect>
                                  </p:childTnLst>
                                </p:cTn>
                              </p:par>
                              <p:par>
                                <p:cTn id="28" presetID="10" presetClass="entr" presetSubtype="0" fill="hold" nodeType="withEffect">
                                  <p:stCondLst>
                                    <p:cond delay="0"/>
                                  </p:stCondLst>
                                  <p:childTnLst>
                                    <p:set>
                                      <p:cBhvr>
                                        <p:cTn id="29" dur="1" fill="hold">
                                          <p:stCondLst>
                                            <p:cond delay="0"/>
                                          </p:stCondLst>
                                        </p:cTn>
                                        <p:tgtEl>
                                          <p:spTgt spid="823"/>
                                        </p:tgtEl>
                                        <p:attrNameLst>
                                          <p:attrName>style.visibility</p:attrName>
                                        </p:attrNameLst>
                                      </p:cBhvr>
                                      <p:to>
                                        <p:strVal val="visible"/>
                                      </p:to>
                                    </p:set>
                                    <p:animEffect transition="in" filter="fade">
                                      <p:cBhvr>
                                        <p:cTn id="30" dur="500"/>
                                        <p:tgtEl>
                                          <p:spTgt spid="8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823"/>
                                        </p:tgtEl>
                                      </p:cBhvr>
                                    </p:animEffect>
                                    <p:set>
                                      <p:cBhvr>
                                        <p:cTn id="35" dur="1" fill="hold">
                                          <p:stCondLst>
                                            <p:cond delay="500"/>
                                          </p:stCondLst>
                                        </p:cTn>
                                        <p:tgtEl>
                                          <p:spTgt spid="823"/>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810"/>
                                        </p:tgtEl>
                                        <p:attrNameLst>
                                          <p:attrName>style.visibility</p:attrName>
                                        </p:attrNameLst>
                                      </p:cBhvr>
                                      <p:to>
                                        <p:strVal val="visible"/>
                                      </p:to>
                                    </p:set>
                                    <p:animEffect transition="in" filter="fade">
                                      <p:cBhvr>
                                        <p:cTn id="38" dur="500"/>
                                        <p:tgtEl>
                                          <p:spTgt spid="810"/>
                                        </p:tgtEl>
                                      </p:cBhvr>
                                    </p:animEffect>
                                  </p:childTnLst>
                                </p:cTn>
                              </p:par>
                              <p:par>
                                <p:cTn id="39" presetID="10" presetClass="entr" presetSubtype="0" fill="hold" nodeType="withEffect">
                                  <p:stCondLst>
                                    <p:cond delay="0"/>
                                  </p:stCondLst>
                                  <p:childTnLst>
                                    <p:set>
                                      <p:cBhvr>
                                        <p:cTn id="40" dur="1" fill="hold">
                                          <p:stCondLst>
                                            <p:cond delay="0"/>
                                          </p:stCondLst>
                                        </p:cTn>
                                        <p:tgtEl>
                                          <p:spTgt spid="822"/>
                                        </p:tgtEl>
                                        <p:attrNameLst>
                                          <p:attrName>style.visibility</p:attrName>
                                        </p:attrNameLst>
                                      </p:cBhvr>
                                      <p:to>
                                        <p:strVal val="visible"/>
                                      </p:to>
                                    </p:set>
                                    <p:animEffect transition="in" filter="fade">
                                      <p:cBhvr>
                                        <p:cTn id="41" dur="500"/>
                                        <p:tgtEl>
                                          <p:spTgt spid="822"/>
                                        </p:tgtEl>
                                      </p:cBhvr>
                                    </p:animEffect>
                                  </p:childTnLst>
                                </p:cTn>
                              </p:par>
                              <p:par>
                                <p:cTn id="42" presetID="10" presetClass="entr" presetSubtype="0" fill="hold" nodeType="withEffect">
                                  <p:stCondLst>
                                    <p:cond delay="0"/>
                                  </p:stCondLst>
                                  <p:childTnLst>
                                    <p:set>
                                      <p:cBhvr>
                                        <p:cTn id="43" dur="1" fill="hold">
                                          <p:stCondLst>
                                            <p:cond delay="0"/>
                                          </p:stCondLst>
                                        </p:cTn>
                                        <p:tgtEl>
                                          <p:spTgt spid="825"/>
                                        </p:tgtEl>
                                        <p:attrNameLst>
                                          <p:attrName>style.visibility</p:attrName>
                                        </p:attrNameLst>
                                      </p:cBhvr>
                                      <p:to>
                                        <p:strVal val="visible"/>
                                      </p:to>
                                    </p:set>
                                    <p:animEffect transition="in" filter="fade">
                                      <p:cBhvr>
                                        <p:cTn id="44" dur="500"/>
                                        <p:tgtEl>
                                          <p:spTgt spid="82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24"/>
                                        </p:tgtEl>
                                        <p:attrNameLst>
                                          <p:attrName>style.visibility</p:attrName>
                                        </p:attrNameLst>
                                      </p:cBhvr>
                                      <p:to>
                                        <p:strVal val="visible"/>
                                      </p:to>
                                    </p:set>
                                    <p:animEffect transition="in" filter="fade">
                                      <p:cBhvr>
                                        <p:cTn id="49" dur="500"/>
                                        <p:tgtEl>
                                          <p:spTgt spid="824"/>
                                        </p:tgtEl>
                                      </p:cBhvr>
                                    </p:animEffect>
                                  </p:childTnLst>
                                </p:cTn>
                              </p:par>
                              <p:par>
                                <p:cTn id="50" presetID="10" presetClass="entr" presetSubtype="0" fill="hold" nodeType="withEffect">
                                  <p:stCondLst>
                                    <p:cond delay="0"/>
                                  </p:stCondLst>
                                  <p:childTnLst>
                                    <p:set>
                                      <p:cBhvr>
                                        <p:cTn id="51" dur="1" fill="hold">
                                          <p:stCondLst>
                                            <p:cond delay="0"/>
                                          </p:stCondLst>
                                        </p:cTn>
                                        <p:tgtEl>
                                          <p:spTgt spid="868"/>
                                        </p:tgtEl>
                                        <p:attrNameLst>
                                          <p:attrName>style.visibility</p:attrName>
                                        </p:attrNameLst>
                                      </p:cBhvr>
                                      <p:to>
                                        <p:strVal val="visible"/>
                                      </p:to>
                                    </p:set>
                                    <p:animEffect transition="in" filter="fade">
                                      <p:cBhvr>
                                        <p:cTn id="52" dur="500"/>
                                        <p:tgtEl>
                                          <p:spTgt spid="86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31"/>
                                        </p:tgtEl>
                                        <p:attrNameLst>
                                          <p:attrName>style.visibility</p:attrName>
                                        </p:attrNameLst>
                                      </p:cBhvr>
                                      <p:to>
                                        <p:strVal val="visible"/>
                                      </p:to>
                                    </p:set>
                                    <p:animEffect transition="in" filter="fade">
                                      <p:cBhvr>
                                        <p:cTn id="57" dur="500"/>
                                        <p:tgtEl>
                                          <p:spTgt spid="831"/>
                                        </p:tgtEl>
                                      </p:cBhvr>
                                    </p:animEffect>
                                  </p:childTnLst>
                                </p:cTn>
                              </p:par>
                              <p:par>
                                <p:cTn id="58" presetID="10" presetClass="entr" presetSubtype="0" fill="hold" nodeType="withEffect">
                                  <p:stCondLst>
                                    <p:cond delay="0"/>
                                  </p:stCondLst>
                                  <p:childTnLst>
                                    <p:set>
                                      <p:cBhvr>
                                        <p:cTn id="59" dur="1" fill="hold">
                                          <p:stCondLst>
                                            <p:cond delay="0"/>
                                          </p:stCondLst>
                                        </p:cTn>
                                        <p:tgtEl>
                                          <p:spTgt spid="829"/>
                                        </p:tgtEl>
                                        <p:attrNameLst>
                                          <p:attrName>style.visibility</p:attrName>
                                        </p:attrNameLst>
                                      </p:cBhvr>
                                      <p:to>
                                        <p:strVal val="visible"/>
                                      </p:to>
                                    </p:set>
                                    <p:animEffect transition="in" filter="fade">
                                      <p:cBhvr>
                                        <p:cTn id="60" dur="500"/>
                                        <p:tgtEl>
                                          <p:spTgt spid="829"/>
                                        </p:tgtEl>
                                      </p:cBhvr>
                                    </p:animEffect>
                                  </p:childTnLst>
                                </p:cTn>
                              </p:par>
                              <p:par>
                                <p:cTn id="61" presetID="10" presetClass="entr" presetSubtype="0" fill="hold" nodeType="withEffect">
                                  <p:stCondLst>
                                    <p:cond delay="0"/>
                                  </p:stCondLst>
                                  <p:childTnLst>
                                    <p:set>
                                      <p:cBhvr>
                                        <p:cTn id="62" dur="1" fill="hold">
                                          <p:stCondLst>
                                            <p:cond delay="0"/>
                                          </p:stCondLst>
                                        </p:cTn>
                                        <p:tgtEl>
                                          <p:spTgt spid="830"/>
                                        </p:tgtEl>
                                        <p:attrNameLst>
                                          <p:attrName>style.visibility</p:attrName>
                                        </p:attrNameLst>
                                      </p:cBhvr>
                                      <p:to>
                                        <p:strVal val="visible"/>
                                      </p:to>
                                    </p:set>
                                    <p:animEffect transition="in" filter="fade">
                                      <p:cBhvr>
                                        <p:cTn id="63" dur="500"/>
                                        <p:tgtEl>
                                          <p:spTgt spid="83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839"/>
                                        </p:tgtEl>
                                        <p:attrNameLst>
                                          <p:attrName>style.visibility</p:attrName>
                                        </p:attrNameLst>
                                      </p:cBhvr>
                                      <p:to>
                                        <p:strVal val="visible"/>
                                      </p:to>
                                    </p:set>
                                    <p:animEffect transition="in" filter="fade">
                                      <p:cBhvr>
                                        <p:cTn id="68" dur="500"/>
                                        <p:tgtEl>
                                          <p:spTgt spid="839"/>
                                        </p:tgtEl>
                                      </p:cBhvr>
                                    </p:animEffect>
                                  </p:childTnLst>
                                </p:cTn>
                              </p:par>
                              <p:par>
                                <p:cTn id="69" presetID="10" presetClass="entr" presetSubtype="0" fill="hold" nodeType="withEffect">
                                  <p:stCondLst>
                                    <p:cond delay="0"/>
                                  </p:stCondLst>
                                  <p:childTnLst>
                                    <p:set>
                                      <p:cBhvr>
                                        <p:cTn id="70" dur="1" fill="hold">
                                          <p:stCondLst>
                                            <p:cond delay="0"/>
                                          </p:stCondLst>
                                        </p:cTn>
                                        <p:tgtEl>
                                          <p:spTgt spid="837"/>
                                        </p:tgtEl>
                                        <p:attrNameLst>
                                          <p:attrName>style.visibility</p:attrName>
                                        </p:attrNameLst>
                                      </p:cBhvr>
                                      <p:to>
                                        <p:strVal val="visible"/>
                                      </p:to>
                                    </p:set>
                                    <p:animEffect transition="in" filter="fade">
                                      <p:cBhvr>
                                        <p:cTn id="71" dur="500"/>
                                        <p:tgtEl>
                                          <p:spTgt spid="837"/>
                                        </p:tgtEl>
                                      </p:cBhvr>
                                    </p:animEffect>
                                  </p:childTnLst>
                                </p:cTn>
                              </p:par>
                              <p:par>
                                <p:cTn id="72" presetID="10" presetClass="entr" presetSubtype="0" fill="hold" nodeType="withEffect">
                                  <p:stCondLst>
                                    <p:cond delay="0"/>
                                  </p:stCondLst>
                                  <p:childTnLst>
                                    <p:set>
                                      <p:cBhvr>
                                        <p:cTn id="73" dur="1" fill="hold">
                                          <p:stCondLst>
                                            <p:cond delay="0"/>
                                          </p:stCondLst>
                                        </p:cTn>
                                        <p:tgtEl>
                                          <p:spTgt spid="838"/>
                                        </p:tgtEl>
                                        <p:attrNameLst>
                                          <p:attrName>style.visibility</p:attrName>
                                        </p:attrNameLst>
                                      </p:cBhvr>
                                      <p:to>
                                        <p:strVal val="visible"/>
                                      </p:to>
                                    </p:set>
                                    <p:animEffect transition="in" filter="fade">
                                      <p:cBhvr>
                                        <p:cTn id="74" dur="500"/>
                                        <p:tgtEl>
                                          <p:spTgt spid="83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843"/>
                                        </p:tgtEl>
                                        <p:attrNameLst>
                                          <p:attrName>style.visibility</p:attrName>
                                        </p:attrNameLst>
                                      </p:cBhvr>
                                      <p:to>
                                        <p:strVal val="visible"/>
                                      </p:to>
                                    </p:set>
                                    <p:animEffect transition="in" filter="fade">
                                      <p:cBhvr>
                                        <p:cTn id="79" dur="500"/>
                                        <p:tgtEl>
                                          <p:spTgt spid="843"/>
                                        </p:tgtEl>
                                      </p:cBhvr>
                                    </p:animEffect>
                                  </p:childTnLst>
                                </p:cTn>
                              </p:par>
                              <p:par>
                                <p:cTn id="80" presetID="10" presetClass="entr" presetSubtype="0" fill="hold" nodeType="withEffect">
                                  <p:stCondLst>
                                    <p:cond delay="0"/>
                                  </p:stCondLst>
                                  <p:childTnLst>
                                    <p:set>
                                      <p:cBhvr>
                                        <p:cTn id="81" dur="1" fill="hold">
                                          <p:stCondLst>
                                            <p:cond delay="0"/>
                                          </p:stCondLst>
                                        </p:cTn>
                                        <p:tgtEl>
                                          <p:spTgt spid="842"/>
                                        </p:tgtEl>
                                        <p:attrNameLst>
                                          <p:attrName>style.visibility</p:attrName>
                                        </p:attrNameLst>
                                      </p:cBhvr>
                                      <p:to>
                                        <p:strVal val="visible"/>
                                      </p:to>
                                    </p:set>
                                    <p:animEffect transition="in" filter="fade">
                                      <p:cBhvr>
                                        <p:cTn id="82" dur="500"/>
                                        <p:tgtEl>
                                          <p:spTgt spid="842"/>
                                        </p:tgtEl>
                                      </p:cBhvr>
                                    </p:animEffect>
                                  </p:childTnLst>
                                </p:cTn>
                              </p:par>
                              <p:par>
                                <p:cTn id="83" presetID="10" presetClass="entr" presetSubtype="0" fill="hold" nodeType="withEffect">
                                  <p:stCondLst>
                                    <p:cond delay="0"/>
                                  </p:stCondLst>
                                  <p:childTnLst>
                                    <p:set>
                                      <p:cBhvr>
                                        <p:cTn id="84" dur="1" fill="hold">
                                          <p:stCondLst>
                                            <p:cond delay="0"/>
                                          </p:stCondLst>
                                        </p:cTn>
                                        <p:tgtEl>
                                          <p:spTgt spid="840"/>
                                        </p:tgtEl>
                                        <p:attrNameLst>
                                          <p:attrName>style.visibility</p:attrName>
                                        </p:attrNameLst>
                                      </p:cBhvr>
                                      <p:to>
                                        <p:strVal val="visible"/>
                                      </p:to>
                                    </p:set>
                                    <p:animEffect transition="in" filter="fade">
                                      <p:cBhvr>
                                        <p:cTn id="85" dur="500"/>
                                        <p:tgtEl>
                                          <p:spTgt spid="840"/>
                                        </p:tgtEl>
                                      </p:cBhvr>
                                    </p:animEffect>
                                  </p:childTnLst>
                                </p:cTn>
                              </p:par>
                              <p:par>
                                <p:cTn id="86" presetID="10" presetClass="entr" presetSubtype="0" fill="hold" nodeType="withEffect">
                                  <p:stCondLst>
                                    <p:cond delay="0"/>
                                  </p:stCondLst>
                                  <p:childTnLst>
                                    <p:set>
                                      <p:cBhvr>
                                        <p:cTn id="87" dur="1" fill="hold">
                                          <p:stCondLst>
                                            <p:cond delay="0"/>
                                          </p:stCondLst>
                                        </p:cTn>
                                        <p:tgtEl>
                                          <p:spTgt spid="841"/>
                                        </p:tgtEl>
                                        <p:attrNameLst>
                                          <p:attrName>style.visibility</p:attrName>
                                        </p:attrNameLst>
                                      </p:cBhvr>
                                      <p:to>
                                        <p:strVal val="visible"/>
                                      </p:to>
                                    </p:set>
                                    <p:animEffect transition="in" filter="fade">
                                      <p:cBhvr>
                                        <p:cTn id="88" dur="500"/>
                                        <p:tgtEl>
                                          <p:spTgt spid="841"/>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846"/>
                                        </p:tgtEl>
                                        <p:attrNameLst>
                                          <p:attrName>style.visibility</p:attrName>
                                        </p:attrNameLst>
                                      </p:cBhvr>
                                      <p:to>
                                        <p:strVal val="visible"/>
                                      </p:to>
                                    </p:set>
                                    <p:animEffect transition="in" filter="fade">
                                      <p:cBhvr>
                                        <p:cTn id="93" dur="500"/>
                                        <p:tgtEl>
                                          <p:spTgt spid="846"/>
                                        </p:tgtEl>
                                      </p:cBhvr>
                                    </p:animEffect>
                                  </p:childTnLst>
                                </p:cTn>
                              </p:par>
                              <p:par>
                                <p:cTn id="94" presetID="10" presetClass="entr" presetSubtype="0" fill="hold" nodeType="withEffect">
                                  <p:stCondLst>
                                    <p:cond delay="0"/>
                                  </p:stCondLst>
                                  <p:childTnLst>
                                    <p:set>
                                      <p:cBhvr>
                                        <p:cTn id="95" dur="1" fill="hold">
                                          <p:stCondLst>
                                            <p:cond delay="0"/>
                                          </p:stCondLst>
                                        </p:cTn>
                                        <p:tgtEl>
                                          <p:spTgt spid="844"/>
                                        </p:tgtEl>
                                        <p:attrNameLst>
                                          <p:attrName>style.visibility</p:attrName>
                                        </p:attrNameLst>
                                      </p:cBhvr>
                                      <p:to>
                                        <p:strVal val="visible"/>
                                      </p:to>
                                    </p:set>
                                    <p:animEffect transition="in" filter="fade">
                                      <p:cBhvr>
                                        <p:cTn id="96" dur="500"/>
                                        <p:tgtEl>
                                          <p:spTgt spid="844"/>
                                        </p:tgtEl>
                                      </p:cBhvr>
                                    </p:animEffect>
                                  </p:childTnLst>
                                </p:cTn>
                              </p:par>
                              <p:par>
                                <p:cTn id="97" presetID="10" presetClass="entr" presetSubtype="0" fill="hold" nodeType="withEffect">
                                  <p:stCondLst>
                                    <p:cond delay="0"/>
                                  </p:stCondLst>
                                  <p:childTnLst>
                                    <p:set>
                                      <p:cBhvr>
                                        <p:cTn id="98" dur="1" fill="hold">
                                          <p:stCondLst>
                                            <p:cond delay="0"/>
                                          </p:stCondLst>
                                        </p:cTn>
                                        <p:tgtEl>
                                          <p:spTgt spid="845"/>
                                        </p:tgtEl>
                                        <p:attrNameLst>
                                          <p:attrName>style.visibility</p:attrName>
                                        </p:attrNameLst>
                                      </p:cBhvr>
                                      <p:to>
                                        <p:strVal val="visible"/>
                                      </p:to>
                                    </p:set>
                                    <p:animEffect transition="in" filter="fade">
                                      <p:cBhvr>
                                        <p:cTn id="99" dur="500"/>
                                        <p:tgtEl>
                                          <p:spTgt spid="845"/>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847"/>
                                        </p:tgtEl>
                                        <p:attrNameLst>
                                          <p:attrName>style.visibility</p:attrName>
                                        </p:attrNameLst>
                                      </p:cBhvr>
                                      <p:to>
                                        <p:strVal val="visible"/>
                                      </p:to>
                                    </p:set>
                                    <p:animEffect transition="in" filter="fade">
                                      <p:cBhvr>
                                        <p:cTn id="104" dur="500"/>
                                        <p:tgtEl>
                                          <p:spTgt spid="847"/>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851"/>
                                        </p:tgtEl>
                                        <p:attrNameLst>
                                          <p:attrName>style.visibility</p:attrName>
                                        </p:attrNameLst>
                                      </p:cBhvr>
                                      <p:to>
                                        <p:strVal val="visible"/>
                                      </p:to>
                                    </p:set>
                                    <p:animEffect transition="in" filter="fade">
                                      <p:cBhvr>
                                        <p:cTn id="109" dur="500"/>
                                        <p:tgtEl>
                                          <p:spTgt spid="851"/>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nodeType="clickEffect">
                                  <p:stCondLst>
                                    <p:cond delay="0"/>
                                  </p:stCondLst>
                                  <p:childTnLst>
                                    <p:animEffect transition="out" filter="fade">
                                      <p:cBhvr>
                                        <p:cTn id="113" dur="500"/>
                                        <p:tgtEl>
                                          <p:spTgt spid="810"/>
                                        </p:tgtEl>
                                      </p:cBhvr>
                                    </p:animEffect>
                                    <p:set>
                                      <p:cBhvr>
                                        <p:cTn id="114" dur="1" fill="hold">
                                          <p:stCondLst>
                                            <p:cond delay="500"/>
                                          </p:stCondLst>
                                        </p:cTn>
                                        <p:tgtEl>
                                          <p:spTgt spid="810"/>
                                        </p:tgtEl>
                                        <p:attrNameLst>
                                          <p:attrName>style.visibility</p:attrName>
                                        </p:attrNameLst>
                                      </p:cBhvr>
                                      <p:to>
                                        <p:strVal val="hidden"/>
                                      </p:to>
                                    </p:set>
                                  </p:childTnLst>
                                </p:cTn>
                              </p:par>
                              <p:par>
                                <p:cTn id="115" presetID="10" presetClass="entr" presetSubtype="0" fill="hold" nodeType="withEffect">
                                  <p:stCondLst>
                                    <p:cond delay="0"/>
                                  </p:stCondLst>
                                  <p:childTnLst>
                                    <p:set>
                                      <p:cBhvr>
                                        <p:cTn id="116" dur="1" fill="hold">
                                          <p:stCondLst>
                                            <p:cond delay="0"/>
                                          </p:stCondLst>
                                        </p:cTn>
                                        <p:tgtEl>
                                          <p:spTgt spid="872"/>
                                        </p:tgtEl>
                                        <p:attrNameLst>
                                          <p:attrName>style.visibility</p:attrName>
                                        </p:attrNameLst>
                                      </p:cBhvr>
                                      <p:to>
                                        <p:strVal val="visible"/>
                                      </p:to>
                                    </p:set>
                                    <p:animEffect transition="in" filter="fade">
                                      <p:cBhvr>
                                        <p:cTn id="117" dur="500"/>
                                        <p:tgtEl>
                                          <p:spTgt spid="872"/>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853"/>
                                        </p:tgtEl>
                                        <p:attrNameLst>
                                          <p:attrName>style.visibility</p:attrName>
                                        </p:attrNameLst>
                                      </p:cBhvr>
                                      <p:to>
                                        <p:strVal val="visible"/>
                                      </p:to>
                                    </p:set>
                                    <p:animEffect transition="in" filter="fade">
                                      <p:cBhvr>
                                        <p:cTn id="122" dur="500"/>
                                        <p:tgtEl>
                                          <p:spTgt spid="853"/>
                                        </p:tgtEl>
                                      </p:cBhvr>
                                    </p:animEffect>
                                  </p:childTnLst>
                                </p:cTn>
                              </p:par>
                              <p:par>
                                <p:cTn id="123" presetID="10" presetClass="entr" presetSubtype="0" fill="hold" nodeType="withEffect">
                                  <p:stCondLst>
                                    <p:cond delay="0"/>
                                  </p:stCondLst>
                                  <p:childTnLst>
                                    <p:set>
                                      <p:cBhvr>
                                        <p:cTn id="124" dur="1" fill="hold">
                                          <p:stCondLst>
                                            <p:cond delay="0"/>
                                          </p:stCondLst>
                                        </p:cTn>
                                        <p:tgtEl>
                                          <p:spTgt spid="836"/>
                                        </p:tgtEl>
                                        <p:attrNameLst>
                                          <p:attrName>style.visibility</p:attrName>
                                        </p:attrNameLst>
                                      </p:cBhvr>
                                      <p:to>
                                        <p:strVal val="visible"/>
                                      </p:to>
                                    </p:set>
                                    <p:animEffect transition="in" filter="fade">
                                      <p:cBhvr>
                                        <p:cTn id="125" dur="500"/>
                                        <p:tgtEl>
                                          <p:spTgt spid="836"/>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834"/>
                                        </p:tgtEl>
                                        <p:attrNameLst>
                                          <p:attrName>style.visibility</p:attrName>
                                        </p:attrNameLst>
                                      </p:cBhvr>
                                      <p:to>
                                        <p:strVal val="visible"/>
                                      </p:to>
                                    </p:set>
                                    <p:animEffect transition="in" filter="fade">
                                      <p:cBhvr>
                                        <p:cTn id="130" dur="500"/>
                                        <p:tgtEl>
                                          <p:spTgt spid="834"/>
                                        </p:tgtEl>
                                      </p:cBhvr>
                                    </p:animEffect>
                                  </p:childTnLst>
                                </p:cTn>
                              </p:par>
                              <p:par>
                                <p:cTn id="131" presetID="10" presetClass="entr" presetSubtype="0" fill="hold" nodeType="withEffect">
                                  <p:stCondLst>
                                    <p:cond delay="0"/>
                                  </p:stCondLst>
                                  <p:childTnLst>
                                    <p:set>
                                      <p:cBhvr>
                                        <p:cTn id="132" dur="1" fill="hold">
                                          <p:stCondLst>
                                            <p:cond delay="0"/>
                                          </p:stCondLst>
                                        </p:cTn>
                                        <p:tgtEl>
                                          <p:spTgt spid="833"/>
                                        </p:tgtEl>
                                        <p:attrNameLst>
                                          <p:attrName>style.visibility</p:attrName>
                                        </p:attrNameLst>
                                      </p:cBhvr>
                                      <p:to>
                                        <p:strVal val="visible"/>
                                      </p:to>
                                    </p:set>
                                    <p:animEffect transition="in" filter="fade">
                                      <p:cBhvr>
                                        <p:cTn id="133" dur="500"/>
                                        <p:tgtEl>
                                          <p:spTgt spid="833"/>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850"/>
                                        </p:tgtEl>
                                        <p:attrNameLst>
                                          <p:attrName>style.visibility</p:attrName>
                                        </p:attrNameLst>
                                      </p:cBhvr>
                                      <p:to>
                                        <p:strVal val="visible"/>
                                      </p:to>
                                    </p:set>
                                    <p:animEffect transition="in" filter="fade">
                                      <p:cBhvr>
                                        <p:cTn id="138" dur="500"/>
                                        <p:tgtEl>
                                          <p:spTgt spid="850"/>
                                        </p:tgtEl>
                                      </p:cBhvr>
                                    </p:animEffect>
                                  </p:childTnLst>
                                </p:cTn>
                              </p:par>
                              <p:par>
                                <p:cTn id="139" presetID="10" presetClass="entr" presetSubtype="0" fill="hold" nodeType="withEffect">
                                  <p:stCondLst>
                                    <p:cond delay="0"/>
                                  </p:stCondLst>
                                  <p:childTnLst>
                                    <p:set>
                                      <p:cBhvr>
                                        <p:cTn id="140" dur="1" fill="hold">
                                          <p:stCondLst>
                                            <p:cond delay="0"/>
                                          </p:stCondLst>
                                        </p:cTn>
                                        <p:tgtEl>
                                          <p:spTgt spid="858"/>
                                        </p:tgtEl>
                                        <p:attrNameLst>
                                          <p:attrName>style.visibility</p:attrName>
                                        </p:attrNameLst>
                                      </p:cBhvr>
                                      <p:to>
                                        <p:strVal val="visible"/>
                                      </p:to>
                                    </p:set>
                                    <p:animEffect transition="in" filter="fade">
                                      <p:cBhvr>
                                        <p:cTn id="141" dur="500"/>
                                        <p:tgtEl>
                                          <p:spTgt spid="858"/>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861"/>
                                        </p:tgtEl>
                                        <p:attrNameLst>
                                          <p:attrName>style.visibility</p:attrName>
                                        </p:attrNameLst>
                                      </p:cBhvr>
                                      <p:to>
                                        <p:strVal val="visible"/>
                                      </p:to>
                                    </p:set>
                                    <p:animEffect transition="in" filter="fade">
                                      <p:cBhvr>
                                        <p:cTn id="146" dur="500"/>
                                        <p:tgtEl>
                                          <p:spTgt spid="861"/>
                                        </p:tgtEl>
                                      </p:cBhvr>
                                    </p:animEffect>
                                  </p:childTnLst>
                                </p:cTn>
                              </p:par>
                              <p:par>
                                <p:cTn id="147" presetID="10" presetClass="entr" presetSubtype="0" fill="hold" nodeType="withEffect">
                                  <p:stCondLst>
                                    <p:cond delay="0"/>
                                  </p:stCondLst>
                                  <p:childTnLst>
                                    <p:set>
                                      <p:cBhvr>
                                        <p:cTn id="148" dur="1" fill="hold">
                                          <p:stCondLst>
                                            <p:cond delay="0"/>
                                          </p:stCondLst>
                                        </p:cTn>
                                        <p:tgtEl>
                                          <p:spTgt spid="864"/>
                                        </p:tgtEl>
                                        <p:attrNameLst>
                                          <p:attrName>style.visibility</p:attrName>
                                        </p:attrNameLst>
                                      </p:cBhvr>
                                      <p:to>
                                        <p:strVal val="visible"/>
                                      </p:to>
                                    </p:set>
                                    <p:animEffect transition="in" filter="fade">
                                      <p:cBhvr>
                                        <p:cTn id="149" dur="500"/>
                                        <p:tgtEl>
                                          <p:spTgt spid="864"/>
                                        </p:tgtEl>
                                      </p:cBhvr>
                                    </p:animEffect>
                                  </p:childTnLst>
                                </p:cTn>
                              </p:par>
                              <p:par>
                                <p:cTn id="150" presetID="10" presetClass="entr" presetSubtype="0" fill="hold" nodeType="withEffect">
                                  <p:stCondLst>
                                    <p:cond delay="0"/>
                                  </p:stCondLst>
                                  <p:childTnLst>
                                    <p:set>
                                      <p:cBhvr>
                                        <p:cTn id="151" dur="1" fill="hold">
                                          <p:stCondLst>
                                            <p:cond delay="0"/>
                                          </p:stCondLst>
                                        </p:cTn>
                                        <p:tgtEl>
                                          <p:spTgt spid="865"/>
                                        </p:tgtEl>
                                        <p:attrNameLst>
                                          <p:attrName>style.visibility</p:attrName>
                                        </p:attrNameLst>
                                      </p:cBhvr>
                                      <p:to>
                                        <p:strVal val="visible"/>
                                      </p:to>
                                    </p:set>
                                    <p:animEffect transition="in" filter="fade">
                                      <p:cBhvr>
                                        <p:cTn id="152" dur="500"/>
                                        <p:tgtEl>
                                          <p:spTgt spid="865"/>
                                        </p:tgtEl>
                                      </p:cBhvr>
                                    </p:animEffect>
                                  </p:childTnLst>
                                </p:cTn>
                              </p:par>
                              <p:par>
                                <p:cTn id="153" presetID="10" presetClass="entr" presetSubtype="0" fill="hold" nodeType="withEffect">
                                  <p:stCondLst>
                                    <p:cond delay="0"/>
                                  </p:stCondLst>
                                  <p:childTnLst>
                                    <p:set>
                                      <p:cBhvr>
                                        <p:cTn id="154" dur="1" fill="hold">
                                          <p:stCondLst>
                                            <p:cond delay="0"/>
                                          </p:stCondLst>
                                        </p:cTn>
                                        <p:tgtEl>
                                          <p:spTgt spid="862"/>
                                        </p:tgtEl>
                                        <p:attrNameLst>
                                          <p:attrName>style.visibility</p:attrName>
                                        </p:attrNameLst>
                                      </p:cBhvr>
                                      <p:to>
                                        <p:strVal val="visible"/>
                                      </p:to>
                                    </p:set>
                                    <p:animEffect transition="in" filter="fade">
                                      <p:cBhvr>
                                        <p:cTn id="155" dur="500"/>
                                        <p:tgtEl>
                                          <p:spTgt spid="862"/>
                                        </p:tgtEl>
                                      </p:cBhvr>
                                    </p:animEffect>
                                  </p:childTnLst>
                                </p:cTn>
                              </p:par>
                              <p:par>
                                <p:cTn id="156" presetID="10" presetClass="entr" presetSubtype="0" fill="hold" nodeType="withEffect">
                                  <p:stCondLst>
                                    <p:cond delay="0"/>
                                  </p:stCondLst>
                                  <p:childTnLst>
                                    <p:set>
                                      <p:cBhvr>
                                        <p:cTn id="157" dur="1" fill="hold">
                                          <p:stCondLst>
                                            <p:cond delay="0"/>
                                          </p:stCondLst>
                                        </p:cTn>
                                        <p:tgtEl>
                                          <p:spTgt spid="863"/>
                                        </p:tgtEl>
                                        <p:attrNameLst>
                                          <p:attrName>style.visibility</p:attrName>
                                        </p:attrNameLst>
                                      </p:cBhvr>
                                      <p:to>
                                        <p:strVal val="visible"/>
                                      </p:to>
                                    </p:set>
                                    <p:animEffect transition="in" filter="fade">
                                      <p:cBhvr>
                                        <p:cTn id="158" dur="500"/>
                                        <p:tgtEl>
                                          <p:spTgt spid="863"/>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nodeType="clickEffect">
                                  <p:stCondLst>
                                    <p:cond delay="0"/>
                                  </p:stCondLst>
                                  <p:childTnLst>
                                    <p:set>
                                      <p:cBhvr>
                                        <p:cTn id="162" dur="1" fill="hold">
                                          <p:stCondLst>
                                            <p:cond delay="0"/>
                                          </p:stCondLst>
                                        </p:cTn>
                                        <p:tgtEl>
                                          <p:spTgt spid="873"/>
                                        </p:tgtEl>
                                        <p:attrNameLst>
                                          <p:attrName>style.visibility</p:attrName>
                                        </p:attrNameLst>
                                      </p:cBhvr>
                                      <p:to>
                                        <p:strVal val="visible"/>
                                      </p:to>
                                    </p:set>
                                    <p:animEffect transition="in" filter="fade">
                                      <p:cBhvr>
                                        <p:cTn id="163" dur="500"/>
                                        <p:tgtEl>
                                          <p:spTgt spid="873"/>
                                        </p:tgtEl>
                                      </p:cBhvr>
                                    </p:animEffect>
                                  </p:childTnLst>
                                </p:cTn>
                              </p:par>
                              <p:par>
                                <p:cTn id="164" presetID="10" presetClass="entr" presetSubtype="0" fill="hold" nodeType="withEffect">
                                  <p:stCondLst>
                                    <p:cond delay="0"/>
                                  </p:stCondLst>
                                  <p:childTnLst>
                                    <p:set>
                                      <p:cBhvr>
                                        <p:cTn id="165" dur="1" fill="hold">
                                          <p:stCondLst>
                                            <p:cond delay="0"/>
                                          </p:stCondLst>
                                        </p:cTn>
                                        <p:tgtEl>
                                          <p:spTgt spid="866"/>
                                        </p:tgtEl>
                                        <p:attrNameLst>
                                          <p:attrName>style.visibility</p:attrName>
                                        </p:attrNameLst>
                                      </p:cBhvr>
                                      <p:to>
                                        <p:strVal val="visible"/>
                                      </p:to>
                                    </p:set>
                                    <p:animEffect transition="in" filter="fade">
                                      <p:cBhvr>
                                        <p:cTn id="166" dur="500"/>
                                        <p:tgtEl>
                                          <p:spTgt spid="866"/>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nodeType="clickEffect">
                                  <p:stCondLst>
                                    <p:cond delay="0"/>
                                  </p:stCondLst>
                                  <p:childTnLst>
                                    <p:set>
                                      <p:cBhvr>
                                        <p:cTn id="170" dur="1" fill="hold">
                                          <p:stCondLst>
                                            <p:cond delay="0"/>
                                          </p:stCondLst>
                                        </p:cTn>
                                        <p:tgtEl>
                                          <p:spTgt spid="867"/>
                                        </p:tgtEl>
                                        <p:attrNameLst>
                                          <p:attrName>style.visibility</p:attrName>
                                        </p:attrNameLst>
                                      </p:cBhvr>
                                      <p:to>
                                        <p:strVal val="visible"/>
                                      </p:to>
                                    </p:set>
                                    <p:animEffect transition="in" filter="fade">
                                      <p:cBhvr>
                                        <p:cTn id="171" dur="500"/>
                                        <p:tgtEl>
                                          <p:spTgt spid="867"/>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nodeType="clickEffect">
                                  <p:stCondLst>
                                    <p:cond delay="0"/>
                                  </p:stCondLst>
                                  <p:childTnLst>
                                    <p:set>
                                      <p:cBhvr>
                                        <p:cTn id="175" dur="1" fill="hold">
                                          <p:stCondLst>
                                            <p:cond delay="0"/>
                                          </p:stCondLst>
                                        </p:cTn>
                                        <p:tgtEl>
                                          <p:spTgt spid="874"/>
                                        </p:tgtEl>
                                        <p:attrNameLst>
                                          <p:attrName>style.visibility</p:attrName>
                                        </p:attrNameLst>
                                      </p:cBhvr>
                                      <p:to>
                                        <p:strVal val="visible"/>
                                      </p:to>
                                    </p:set>
                                    <p:animEffect transition="in" filter="fade">
                                      <p:cBhvr>
                                        <p:cTn id="176" dur="1000"/>
                                        <p:tgtEl>
                                          <p:spTgt spid="874"/>
                                        </p:tgtEl>
                                      </p:cBhvr>
                                    </p:animEffect>
                                  </p:childTnLst>
                                </p:cTn>
                              </p:par>
                            </p:childTnLst>
                          </p:cTn>
                        </p:par>
                        <p:par>
                          <p:cTn id="177" fill="hold">
                            <p:stCondLst>
                              <p:cond delay="1000"/>
                            </p:stCondLst>
                            <p:childTnLst>
                              <p:par>
                                <p:cTn id="178" presetID="10" presetClass="entr" presetSubtype="0" fill="hold" nodeType="afterEffect">
                                  <p:stCondLst>
                                    <p:cond delay="0"/>
                                  </p:stCondLst>
                                  <p:childTnLst>
                                    <p:set>
                                      <p:cBhvr>
                                        <p:cTn id="179" dur="1" fill="hold">
                                          <p:stCondLst>
                                            <p:cond delay="0"/>
                                          </p:stCondLst>
                                        </p:cTn>
                                        <p:tgtEl>
                                          <p:spTgt spid="854"/>
                                        </p:tgtEl>
                                        <p:attrNameLst>
                                          <p:attrName>style.visibility</p:attrName>
                                        </p:attrNameLst>
                                      </p:cBhvr>
                                      <p:to>
                                        <p:strVal val="visible"/>
                                      </p:to>
                                    </p:set>
                                    <p:animEffect transition="in" filter="fade">
                                      <p:cBhvr>
                                        <p:cTn id="180" dur="500"/>
                                        <p:tgtEl>
                                          <p:spTgt spid="854"/>
                                        </p:tgtEl>
                                      </p:cBhvr>
                                    </p:animEffect>
                                  </p:childTnLst>
                                </p:cTn>
                              </p:par>
                              <p:par>
                                <p:cTn id="181" presetID="10" presetClass="entr" presetSubtype="0" fill="hold" nodeType="withEffect">
                                  <p:stCondLst>
                                    <p:cond delay="0"/>
                                  </p:stCondLst>
                                  <p:childTnLst>
                                    <p:set>
                                      <p:cBhvr>
                                        <p:cTn id="182" dur="1" fill="hold">
                                          <p:stCondLst>
                                            <p:cond delay="0"/>
                                          </p:stCondLst>
                                        </p:cTn>
                                        <p:tgtEl>
                                          <p:spTgt spid="848"/>
                                        </p:tgtEl>
                                        <p:attrNameLst>
                                          <p:attrName>style.visibility</p:attrName>
                                        </p:attrNameLst>
                                      </p:cBhvr>
                                      <p:to>
                                        <p:strVal val="visible"/>
                                      </p:to>
                                    </p:set>
                                    <p:animEffect transition="in" filter="fade">
                                      <p:cBhvr>
                                        <p:cTn id="183" dur="500"/>
                                        <p:tgtEl>
                                          <p:spTgt spid="848"/>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nodeType="clickEffect">
                                  <p:stCondLst>
                                    <p:cond delay="0"/>
                                  </p:stCondLst>
                                  <p:childTnLst>
                                    <p:set>
                                      <p:cBhvr>
                                        <p:cTn id="187" dur="1" fill="hold">
                                          <p:stCondLst>
                                            <p:cond delay="0"/>
                                          </p:stCondLst>
                                        </p:cTn>
                                        <p:tgtEl>
                                          <p:spTgt spid="875"/>
                                        </p:tgtEl>
                                        <p:attrNameLst>
                                          <p:attrName>style.visibility</p:attrName>
                                        </p:attrNameLst>
                                      </p:cBhvr>
                                      <p:to>
                                        <p:strVal val="visible"/>
                                      </p:to>
                                    </p:set>
                                    <p:animEffect transition="in" filter="fade">
                                      <p:cBhvr>
                                        <p:cTn id="188" dur="500"/>
                                        <p:tgtEl>
                                          <p:spTgt spid="875"/>
                                        </p:tgtEl>
                                      </p:cBhvr>
                                    </p:animEffect>
                                  </p:childTnLst>
                                </p:cTn>
                              </p:par>
                            </p:childTnLst>
                          </p:cTn>
                        </p:par>
                      </p:childTnLst>
                    </p:cTn>
                  </p:par>
                  <p:par>
                    <p:cTn id="189" fill="hold">
                      <p:stCondLst>
                        <p:cond delay="indefinite"/>
                      </p:stCondLst>
                      <p:childTnLst>
                        <p:par>
                          <p:cTn id="190" fill="hold">
                            <p:stCondLst>
                              <p:cond delay="0"/>
                            </p:stCondLst>
                            <p:childTnLst>
                              <p:par>
                                <p:cTn id="191" presetID="42" presetClass="entr" presetSubtype="0" fill="hold" grpId="0" nodeType="clickEffect">
                                  <p:stCondLst>
                                    <p:cond delay="0"/>
                                  </p:stCondLst>
                                  <p:childTnLst>
                                    <p:set>
                                      <p:cBhvr>
                                        <p:cTn id="192" dur="1" fill="hold">
                                          <p:stCondLst>
                                            <p:cond delay="0"/>
                                          </p:stCondLst>
                                        </p:cTn>
                                        <p:tgtEl>
                                          <p:spTgt spid="2"/>
                                        </p:tgtEl>
                                        <p:attrNameLst>
                                          <p:attrName>style.visibility</p:attrName>
                                        </p:attrNameLst>
                                      </p:cBhvr>
                                      <p:to>
                                        <p:strVal val="visible"/>
                                      </p:to>
                                    </p:set>
                                    <p:animEffect transition="in" filter="fade">
                                      <p:cBhvr>
                                        <p:cTn id="193" dur="1000"/>
                                        <p:tgtEl>
                                          <p:spTgt spid="2"/>
                                        </p:tgtEl>
                                      </p:cBhvr>
                                    </p:animEffect>
                                    <p:anim calcmode="lin" valueType="num">
                                      <p:cBhvr>
                                        <p:cTn id="194" dur="1000" fill="hold"/>
                                        <p:tgtEl>
                                          <p:spTgt spid="2"/>
                                        </p:tgtEl>
                                        <p:attrNameLst>
                                          <p:attrName>ppt_x</p:attrName>
                                        </p:attrNameLst>
                                      </p:cBhvr>
                                      <p:tavLst>
                                        <p:tav tm="0">
                                          <p:val>
                                            <p:strVal val="#ppt_x"/>
                                          </p:val>
                                        </p:tav>
                                        <p:tav tm="100000">
                                          <p:val>
                                            <p:strVal val="#ppt_x"/>
                                          </p:val>
                                        </p:tav>
                                      </p:tavLst>
                                    </p:anim>
                                    <p:anim calcmode="lin" valueType="num">
                                      <p:cBhvr>
                                        <p:cTn id="19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nodeType="clickEffect">
                                  <p:stCondLst>
                                    <p:cond delay="0"/>
                                  </p:stCondLst>
                                  <p:childTnLst>
                                    <p:set>
                                      <p:cBhvr>
                                        <p:cTn id="199" dur="1" fill="hold">
                                          <p:stCondLst>
                                            <p:cond delay="0"/>
                                          </p:stCondLst>
                                        </p:cTn>
                                        <p:tgtEl>
                                          <p:spTgt spid="876"/>
                                        </p:tgtEl>
                                        <p:attrNameLst>
                                          <p:attrName>style.visibility</p:attrName>
                                        </p:attrNameLst>
                                      </p:cBhvr>
                                      <p:to>
                                        <p:strVal val="visible"/>
                                      </p:to>
                                    </p:set>
                                    <p:animEffect transition="in" filter="fade">
                                      <p:cBhvr>
                                        <p:cTn id="200" dur="500"/>
                                        <p:tgtEl>
                                          <p:spTgt spid="876"/>
                                        </p:tgtEl>
                                      </p:cBhvr>
                                    </p:animEffect>
                                  </p:childTnLst>
                                </p:cTn>
                              </p:par>
                              <p:par>
                                <p:cTn id="201" presetID="10" presetClass="entr" presetSubtype="0" fill="hold" nodeType="withEffect">
                                  <p:stCondLst>
                                    <p:cond delay="0"/>
                                  </p:stCondLst>
                                  <p:childTnLst>
                                    <p:set>
                                      <p:cBhvr>
                                        <p:cTn id="202" dur="1" fill="hold">
                                          <p:stCondLst>
                                            <p:cond delay="0"/>
                                          </p:stCondLst>
                                        </p:cTn>
                                        <p:tgtEl>
                                          <p:spTgt spid="856"/>
                                        </p:tgtEl>
                                        <p:attrNameLst>
                                          <p:attrName>style.visibility</p:attrName>
                                        </p:attrNameLst>
                                      </p:cBhvr>
                                      <p:to>
                                        <p:strVal val="visible"/>
                                      </p:to>
                                    </p:set>
                                    <p:animEffect transition="in" filter="fade">
                                      <p:cBhvr>
                                        <p:cTn id="203" dur="500"/>
                                        <p:tgtEl>
                                          <p:spTgt spid="856"/>
                                        </p:tgtEl>
                                      </p:cBhvr>
                                    </p:animEffect>
                                  </p:childTnLst>
                                </p:cTn>
                              </p:par>
                              <p:par>
                                <p:cTn id="204" presetID="10" presetClass="entr" presetSubtype="0" fill="hold" nodeType="withEffect">
                                  <p:stCondLst>
                                    <p:cond delay="0"/>
                                  </p:stCondLst>
                                  <p:childTnLst>
                                    <p:set>
                                      <p:cBhvr>
                                        <p:cTn id="205" dur="1" fill="hold">
                                          <p:stCondLst>
                                            <p:cond delay="0"/>
                                          </p:stCondLst>
                                        </p:cTn>
                                        <p:tgtEl>
                                          <p:spTgt spid="857"/>
                                        </p:tgtEl>
                                        <p:attrNameLst>
                                          <p:attrName>style.visibility</p:attrName>
                                        </p:attrNameLst>
                                      </p:cBhvr>
                                      <p:to>
                                        <p:strVal val="visible"/>
                                      </p:to>
                                    </p:set>
                                    <p:animEffect transition="in" filter="fade">
                                      <p:cBhvr>
                                        <p:cTn id="206" dur="500"/>
                                        <p:tgtEl>
                                          <p:spTgt spid="857"/>
                                        </p:tgtEl>
                                      </p:cBhvr>
                                    </p:animEffect>
                                  </p:childTnLst>
                                </p:cTn>
                              </p:par>
                            </p:childTnLst>
                          </p:cTn>
                        </p:par>
                      </p:childTnLst>
                    </p:cTn>
                  </p:par>
                  <p:par>
                    <p:cTn id="207" fill="hold">
                      <p:stCondLst>
                        <p:cond delay="indefinite"/>
                      </p:stCondLst>
                      <p:childTnLst>
                        <p:par>
                          <p:cTn id="208" fill="hold">
                            <p:stCondLst>
                              <p:cond delay="0"/>
                            </p:stCondLst>
                            <p:childTnLst>
                              <p:par>
                                <p:cTn id="209" presetID="10" presetClass="entr" presetSubtype="0" fill="hold" nodeType="clickEffect">
                                  <p:stCondLst>
                                    <p:cond delay="0"/>
                                  </p:stCondLst>
                                  <p:childTnLst>
                                    <p:set>
                                      <p:cBhvr>
                                        <p:cTn id="210" dur="1" fill="hold">
                                          <p:stCondLst>
                                            <p:cond delay="0"/>
                                          </p:stCondLst>
                                        </p:cTn>
                                        <p:tgtEl>
                                          <p:spTgt spid="869"/>
                                        </p:tgtEl>
                                        <p:attrNameLst>
                                          <p:attrName>style.visibility</p:attrName>
                                        </p:attrNameLst>
                                      </p:cBhvr>
                                      <p:to>
                                        <p:strVal val="visible"/>
                                      </p:to>
                                    </p:set>
                                    <p:animEffect transition="in" filter="fade">
                                      <p:cBhvr>
                                        <p:cTn id="211" dur="500"/>
                                        <p:tgtEl>
                                          <p:spTgt spid="869"/>
                                        </p:tgtEl>
                                      </p:cBhvr>
                                    </p:animEffect>
                                  </p:childTnLst>
                                </p:cTn>
                              </p:par>
                              <p:par>
                                <p:cTn id="212" presetID="10" presetClass="entr" presetSubtype="0" fill="hold" nodeType="withEffect">
                                  <p:stCondLst>
                                    <p:cond delay="0"/>
                                  </p:stCondLst>
                                  <p:childTnLst>
                                    <p:set>
                                      <p:cBhvr>
                                        <p:cTn id="213" dur="1" fill="hold">
                                          <p:stCondLst>
                                            <p:cond delay="0"/>
                                          </p:stCondLst>
                                        </p:cTn>
                                        <p:tgtEl>
                                          <p:spTgt spid="870"/>
                                        </p:tgtEl>
                                        <p:attrNameLst>
                                          <p:attrName>style.visibility</p:attrName>
                                        </p:attrNameLst>
                                      </p:cBhvr>
                                      <p:to>
                                        <p:strVal val="visible"/>
                                      </p:to>
                                    </p:set>
                                    <p:animEffect transition="in" filter="fade">
                                      <p:cBhvr>
                                        <p:cTn id="214" dur="500"/>
                                        <p:tgtEl>
                                          <p:spTgt spid="870"/>
                                        </p:tgtEl>
                                      </p:cBhvr>
                                    </p:animEffect>
                                  </p:childTnLst>
                                </p:cTn>
                              </p:par>
                              <p:par>
                                <p:cTn id="215" presetID="10" presetClass="entr" presetSubtype="0" fill="hold" nodeType="withEffect">
                                  <p:stCondLst>
                                    <p:cond delay="0"/>
                                  </p:stCondLst>
                                  <p:childTnLst>
                                    <p:set>
                                      <p:cBhvr>
                                        <p:cTn id="216" dur="1" fill="hold">
                                          <p:stCondLst>
                                            <p:cond delay="0"/>
                                          </p:stCondLst>
                                        </p:cTn>
                                        <p:tgtEl>
                                          <p:spTgt spid="871"/>
                                        </p:tgtEl>
                                        <p:attrNameLst>
                                          <p:attrName>style.visibility</p:attrName>
                                        </p:attrNameLst>
                                      </p:cBhvr>
                                      <p:to>
                                        <p:strVal val="visible"/>
                                      </p:to>
                                    </p:set>
                                    <p:animEffect transition="in" filter="fade">
                                      <p:cBhvr>
                                        <p:cTn id="217" dur="500"/>
                                        <p:tgtEl>
                                          <p:spTgt spid="871"/>
                                        </p:tgtEl>
                                      </p:cBhvr>
                                    </p:animEffect>
                                  </p:childTnLst>
                                </p:cTn>
                              </p:par>
                              <p:par>
                                <p:cTn id="218" presetID="10" presetClass="exit" presetSubtype="0" fill="hold" nodeType="withEffect">
                                  <p:stCondLst>
                                    <p:cond delay="0"/>
                                  </p:stCondLst>
                                  <p:childTnLst>
                                    <p:animEffect transition="out" filter="fade">
                                      <p:cBhvr>
                                        <p:cTn id="219" dur="500"/>
                                        <p:tgtEl>
                                          <p:spTgt spid="873"/>
                                        </p:tgtEl>
                                      </p:cBhvr>
                                    </p:animEffect>
                                    <p:set>
                                      <p:cBhvr>
                                        <p:cTn id="220" dur="1" fill="hold">
                                          <p:stCondLst>
                                            <p:cond delay="500"/>
                                          </p:stCondLst>
                                        </p:cTn>
                                        <p:tgtEl>
                                          <p:spTgt spid="873"/>
                                        </p:tgtEl>
                                        <p:attrNameLst>
                                          <p:attrName>style.visibility</p:attrName>
                                        </p:attrNameLst>
                                      </p:cBhvr>
                                      <p:to>
                                        <p:strVal val="hidden"/>
                                      </p:to>
                                    </p:set>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nodeType="clickEffect">
                                  <p:stCondLst>
                                    <p:cond delay="0"/>
                                  </p:stCondLst>
                                  <p:childTnLst>
                                    <p:set>
                                      <p:cBhvr>
                                        <p:cTn id="224" dur="1" fill="hold">
                                          <p:stCondLst>
                                            <p:cond delay="0"/>
                                          </p:stCondLst>
                                        </p:cTn>
                                        <p:tgtEl>
                                          <p:spTgt spid="878"/>
                                        </p:tgtEl>
                                        <p:attrNameLst>
                                          <p:attrName>style.visibility</p:attrName>
                                        </p:attrNameLst>
                                      </p:cBhvr>
                                      <p:to>
                                        <p:strVal val="visible"/>
                                      </p:to>
                                    </p:set>
                                    <p:animEffect transition="in" filter="fade">
                                      <p:cBhvr>
                                        <p:cTn id="225" dur="500"/>
                                        <p:tgtEl>
                                          <p:spTgt spid="878"/>
                                        </p:tgtEl>
                                      </p:cBhvr>
                                    </p:animEffect>
                                  </p:childTnLst>
                                </p:cTn>
                              </p:par>
                              <p:par>
                                <p:cTn id="226" presetID="10" presetClass="entr" presetSubtype="0" fill="hold" nodeType="withEffect">
                                  <p:stCondLst>
                                    <p:cond delay="0"/>
                                  </p:stCondLst>
                                  <p:childTnLst>
                                    <p:set>
                                      <p:cBhvr>
                                        <p:cTn id="227" dur="1" fill="hold">
                                          <p:stCondLst>
                                            <p:cond delay="0"/>
                                          </p:stCondLst>
                                        </p:cTn>
                                        <p:tgtEl>
                                          <p:spTgt spid="877"/>
                                        </p:tgtEl>
                                        <p:attrNameLst>
                                          <p:attrName>style.visibility</p:attrName>
                                        </p:attrNameLst>
                                      </p:cBhvr>
                                      <p:to>
                                        <p:strVal val="visible"/>
                                      </p:to>
                                    </p:set>
                                    <p:animEffect transition="in" filter="fade">
                                      <p:cBhvr>
                                        <p:cTn id="228" dur="500"/>
                                        <p:tgtEl>
                                          <p:spTgt spid="877"/>
                                        </p:tgtEl>
                                      </p:cBhvr>
                                    </p:animEffect>
                                  </p:childTnLst>
                                </p:cTn>
                              </p:par>
                              <p:par>
                                <p:cTn id="229" presetID="10" presetClass="entr" presetSubtype="0" fill="hold" nodeType="withEffect">
                                  <p:stCondLst>
                                    <p:cond delay="0"/>
                                  </p:stCondLst>
                                  <p:childTnLst>
                                    <p:set>
                                      <p:cBhvr>
                                        <p:cTn id="230" dur="1" fill="hold">
                                          <p:stCondLst>
                                            <p:cond delay="0"/>
                                          </p:stCondLst>
                                        </p:cTn>
                                        <p:tgtEl>
                                          <p:spTgt spid="879"/>
                                        </p:tgtEl>
                                        <p:attrNameLst>
                                          <p:attrName>style.visibility</p:attrName>
                                        </p:attrNameLst>
                                      </p:cBhvr>
                                      <p:to>
                                        <p:strVal val="visible"/>
                                      </p:to>
                                    </p:set>
                                    <p:animEffect transition="in" filter="fade">
                                      <p:cBhvr>
                                        <p:cTn id="231" dur="500"/>
                                        <p:tgtEl>
                                          <p:spTgt spid="879"/>
                                        </p:tgtEl>
                                      </p:cBhvr>
                                    </p:animEffect>
                                  </p:childTnLst>
                                </p:cTn>
                              </p:par>
                              <p:par>
                                <p:cTn id="232" presetID="10" presetClass="entr" presetSubtype="0" fill="hold" nodeType="withEffect">
                                  <p:stCondLst>
                                    <p:cond delay="0"/>
                                  </p:stCondLst>
                                  <p:childTnLst>
                                    <p:set>
                                      <p:cBhvr>
                                        <p:cTn id="233" dur="1" fill="hold">
                                          <p:stCondLst>
                                            <p:cond delay="0"/>
                                          </p:stCondLst>
                                        </p:cTn>
                                        <p:tgtEl>
                                          <p:spTgt spid="880"/>
                                        </p:tgtEl>
                                        <p:attrNameLst>
                                          <p:attrName>style.visibility</p:attrName>
                                        </p:attrNameLst>
                                      </p:cBhvr>
                                      <p:to>
                                        <p:strVal val="visible"/>
                                      </p:to>
                                    </p:set>
                                    <p:animEffect transition="in" filter="fade">
                                      <p:cBhvr>
                                        <p:cTn id="234" dur="500"/>
                                        <p:tgtEl>
                                          <p:spTgt spid="880"/>
                                        </p:tgtEl>
                                      </p:cBhvr>
                                    </p:animEffect>
                                  </p:childTnLst>
                                </p:cTn>
                              </p:par>
                              <p:par>
                                <p:cTn id="235" presetID="10" presetClass="entr" presetSubtype="0" fill="hold" nodeType="withEffect">
                                  <p:stCondLst>
                                    <p:cond delay="0"/>
                                  </p:stCondLst>
                                  <p:childTnLst>
                                    <p:set>
                                      <p:cBhvr>
                                        <p:cTn id="236" dur="1" fill="hold">
                                          <p:stCondLst>
                                            <p:cond delay="0"/>
                                          </p:stCondLst>
                                        </p:cTn>
                                        <p:tgtEl>
                                          <p:spTgt spid="881"/>
                                        </p:tgtEl>
                                        <p:attrNameLst>
                                          <p:attrName>style.visibility</p:attrName>
                                        </p:attrNameLst>
                                      </p:cBhvr>
                                      <p:to>
                                        <p:strVal val="visible"/>
                                      </p:to>
                                    </p:set>
                                    <p:animEffect transition="in" filter="fade">
                                      <p:cBhvr>
                                        <p:cTn id="237" dur="500"/>
                                        <p:tgtEl>
                                          <p:spTgt spid="881"/>
                                        </p:tgtEl>
                                      </p:cBhvr>
                                    </p:animEffect>
                                  </p:childTnLst>
                                </p:cTn>
                              </p:par>
                              <p:par>
                                <p:cTn id="238" presetID="10" presetClass="exit" presetSubtype="0" fill="hold" nodeType="withEffect">
                                  <p:stCondLst>
                                    <p:cond delay="0"/>
                                  </p:stCondLst>
                                  <p:childTnLst>
                                    <p:animEffect transition="out" filter="fade">
                                      <p:cBhvr>
                                        <p:cTn id="239" dur="500"/>
                                        <p:tgtEl>
                                          <p:spTgt spid="872"/>
                                        </p:tgtEl>
                                      </p:cBhvr>
                                    </p:animEffect>
                                    <p:set>
                                      <p:cBhvr>
                                        <p:cTn id="240" dur="1" fill="hold">
                                          <p:stCondLst>
                                            <p:cond delay="500"/>
                                          </p:stCondLst>
                                        </p:cTn>
                                        <p:tgtEl>
                                          <p:spTgt spid="872"/>
                                        </p:tgtEl>
                                        <p:attrNameLst>
                                          <p:attrName>style.visibility</p:attrName>
                                        </p:attrNameLst>
                                      </p:cBhvr>
                                      <p:to>
                                        <p:strVal val="hidden"/>
                                      </p:to>
                                    </p:set>
                                  </p:childTnLst>
                                </p:cTn>
                              </p:par>
                              <p:par>
                                <p:cTn id="241" presetID="10" presetClass="entr" presetSubtype="0" fill="hold" nodeType="withEffect">
                                  <p:stCondLst>
                                    <p:cond delay="0"/>
                                  </p:stCondLst>
                                  <p:childTnLst>
                                    <p:set>
                                      <p:cBhvr>
                                        <p:cTn id="242" dur="1" fill="hold">
                                          <p:stCondLst>
                                            <p:cond delay="0"/>
                                          </p:stCondLst>
                                        </p:cTn>
                                        <p:tgtEl>
                                          <p:spTgt spid="882"/>
                                        </p:tgtEl>
                                        <p:attrNameLst>
                                          <p:attrName>style.visibility</p:attrName>
                                        </p:attrNameLst>
                                      </p:cBhvr>
                                      <p:to>
                                        <p:strVal val="visible"/>
                                      </p:to>
                                    </p:set>
                                    <p:animEffect transition="in" filter="fade">
                                      <p:cBhvr>
                                        <p:cTn id="243" dur="500"/>
                                        <p:tgtEl>
                                          <p:spTgt spid="882"/>
                                        </p:tgtEl>
                                      </p:cBhvr>
                                    </p:animEffect>
                                  </p:childTnLst>
                                </p:cTn>
                              </p:par>
                            </p:childTnLst>
                          </p:cTn>
                        </p:par>
                      </p:childTnLst>
                    </p:cTn>
                  </p:par>
                  <p:par>
                    <p:cTn id="244" fill="hold">
                      <p:stCondLst>
                        <p:cond delay="indefinite"/>
                      </p:stCondLst>
                      <p:childTnLst>
                        <p:par>
                          <p:cTn id="245" fill="hold">
                            <p:stCondLst>
                              <p:cond delay="0"/>
                            </p:stCondLst>
                            <p:childTnLst>
                              <p:par>
                                <p:cTn id="246" presetID="10" presetClass="entr" presetSubtype="0" fill="hold" nodeType="clickEffect">
                                  <p:stCondLst>
                                    <p:cond delay="0"/>
                                  </p:stCondLst>
                                  <p:childTnLst>
                                    <p:set>
                                      <p:cBhvr>
                                        <p:cTn id="247" dur="1" fill="hold">
                                          <p:stCondLst>
                                            <p:cond delay="0"/>
                                          </p:stCondLst>
                                        </p:cTn>
                                        <p:tgtEl>
                                          <p:spTgt spid="852"/>
                                        </p:tgtEl>
                                        <p:attrNameLst>
                                          <p:attrName>style.visibility</p:attrName>
                                        </p:attrNameLst>
                                      </p:cBhvr>
                                      <p:to>
                                        <p:strVal val="visible"/>
                                      </p:to>
                                    </p:set>
                                    <p:animEffect transition="in" filter="fade">
                                      <p:cBhvr>
                                        <p:cTn id="248" dur="500"/>
                                        <p:tgtEl>
                                          <p:spTgt spid="852"/>
                                        </p:tgtEl>
                                      </p:cBhvr>
                                    </p:animEffect>
                                  </p:childTnLst>
                                </p:cTn>
                              </p:par>
                              <p:par>
                                <p:cTn id="249" presetID="10" presetClass="entr" presetSubtype="0" fill="hold" nodeType="withEffect">
                                  <p:stCondLst>
                                    <p:cond delay="0"/>
                                  </p:stCondLst>
                                  <p:childTnLst>
                                    <p:set>
                                      <p:cBhvr>
                                        <p:cTn id="250" dur="1" fill="hold">
                                          <p:stCondLst>
                                            <p:cond delay="0"/>
                                          </p:stCondLst>
                                        </p:cTn>
                                        <p:tgtEl>
                                          <p:spTgt spid="855"/>
                                        </p:tgtEl>
                                        <p:attrNameLst>
                                          <p:attrName>style.visibility</p:attrName>
                                        </p:attrNameLst>
                                      </p:cBhvr>
                                      <p:to>
                                        <p:strVal val="visible"/>
                                      </p:to>
                                    </p:set>
                                    <p:animEffect transition="in" filter="fade">
                                      <p:cBhvr>
                                        <p:cTn id="251" dur="500"/>
                                        <p:tgtEl>
                                          <p:spTgt spid="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210"/>
        <p:cNvGrpSpPr/>
        <p:nvPr/>
      </p:nvGrpSpPr>
      <p:grpSpPr>
        <a:xfrm>
          <a:off x="0" y="0"/>
          <a:ext cx="0" cy="0"/>
          <a:chOff x="0" y="0"/>
          <a:chExt cx="0" cy="0"/>
        </a:xfrm>
      </p:grpSpPr>
      <p:sp>
        <p:nvSpPr>
          <p:cNvPr id="39" name="Google Shape;157;p19"/>
          <p:cNvSpPr txBox="1"/>
          <p:nvPr/>
        </p:nvSpPr>
        <p:spPr>
          <a:xfrm>
            <a:off x="332273" y="181679"/>
            <a:ext cx="8152646" cy="490500"/>
          </a:xfrm>
          <a:prstGeom prst="rect">
            <a:avLst/>
          </a:prstGeom>
          <a:noFill/>
          <a:ln>
            <a:noFill/>
          </a:ln>
        </p:spPr>
        <p:txBody>
          <a:bodyPr spcFirstLastPara="1" wrap="square" lIns="34300" tIns="17150" rIns="34300" bIns="17150" anchor="t" anchorCtr="0">
            <a:noAutofit/>
          </a:bodyPr>
          <a:lstStyle/>
          <a:p>
            <a:pPr>
              <a:lnSpc>
                <a:spcPct val="151515"/>
              </a:lnSpc>
              <a:buSzPts val="2500"/>
            </a:pPr>
            <a:r>
              <a:rPr lang="es-CL" sz="2500" b="1" dirty="0">
                <a:solidFill>
                  <a:schemeClr val="accent1">
                    <a:lumMod val="50000"/>
                  </a:schemeClr>
                </a:solidFill>
                <a:latin typeface="Garamond" panose="02020404030301010803" pitchFamily="18" charset="0"/>
                <a:cs typeface="Poppins SemiBold"/>
                <a:sym typeface="Poppins SemiBold"/>
              </a:rPr>
              <a:t>Cambios de Mercado, SOFR.</a:t>
            </a:r>
            <a:endParaRPr lang="pt-BR" sz="2500" b="1" dirty="0">
              <a:solidFill>
                <a:schemeClr val="accent1">
                  <a:lumMod val="50000"/>
                </a:schemeClr>
              </a:solidFill>
              <a:latin typeface="Garamond" panose="02020404030301010803" pitchFamily="18" charset="0"/>
              <a:cs typeface="Poppins SemiBold"/>
            </a:endParaRPr>
          </a:p>
        </p:txBody>
      </p:sp>
      <p:grpSp>
        <p:nvGrpSpPr>
          <p:cNvPr id="18" name="Grupo 17"/>
          <p:cNvGrpSpPr/>
          <p:nvPr/>
        </p:nvGrpSpPr>
        <p:grpSpPr>
          <a:xfrm>
            <a:off x="138532" y="1253089"/>
            <a:ext cx="1443071" cy="3233814"/>
            <a:chOff x="138532" y="1253089"/>
            <a:chExt cx="1443071" cy="3233814"/>
          </a:xfrm>
        </p:grpSpPr>
        <p:pic>
          <p:nvPicPr>
            <p:cNvPr id="2" name="Imagen 1"/>
            <p:cNvPicPr>
              <a:picLocks noChangeAspect="1"/>
            </p:cNvPicPr>
            <p:nvPr/>
          </p:nvPicPr>
          <p:blipFill>
            <a:blip r:embed="rId3">
              <a:extLst>
                <a:ext uri="{BEBA8EAE-BF5A-486C-A8C5-ECC9F3942E4B}">
                  <a14:imgProps xmlns:a14="http://schemas.microsoft.com/office/drawing/2010/main">
                    <a14:imgLayer r:embed="rId4">
                      <a14:imgEffect>
                        <a14:artisticMarker/>
                      </a14:imgEffect>
                    </a14:imgLayer>
                  </a14:imgProps>
                </a:ext>
              </a:extLst>
            </a:blip>
            <a:stretch>
              <a:fillRect/>
            </a:stretch>
          </p:blipFill>
          <p:spPr>
            <a:xfrm>
              <a:off x="138532" y="1253089"/>
              <a:ext cx="1443071" cy="3233814"/>
            </a:xfrm>
            <a:prstGeom prst="rect">
              <a:avLst/>
            </a:prstGeom>
            <a:solidFill>
              <a:schemeClr val="tx1">
                <a:lumMod val="25000"/>
                <a:lumOff val="75000"/>
                <a:alpha val="74000"/>
              </a:schemeClr>
            </a:solidFill>
            <a:ln w="25400" cap="rnd" cmpd="dbl">
              <a:noFill/>
              <a:prstDash val="solid"/>
            </a:ln>
          </p:spPr>
        </p:pic>
        <p:sp>
          <p:nvSpPr>
            <p:cNvPr id="6" name="Rectángulo 5"/>
            <p:cNvSpPr/>
            <p:nvPr/>
          </p:nvSpPr>
          <p:spPr>
            <a:xfrm>
              <a:off x="153273" y="1261442"/>
              <a:ext cx="1428330" cy="3211966"/>
            </a:xfrm>
            <a:prstGeom prst="rect">
              <a:avLst/>
            </a:prstGeom>
            <a:solidFill>
              <a:schemeClr val="bg2">
                <a:lumMod val="75000"/>
                <a:lumOff val="25000"/>
                <a:alpha val="60000"/>
              </a:schemeClr>
            </a:solidFill>
            <a:ln w="15875" cap="rnd" cmpd="dbl">
              <a:gradFill flip="none" rotWithShape="1">
                <a:gsLst>
                  <a:gs pos="0">
                    <a:schemeClr val="bg2">
                      <a:lumMod val="90000"/>
                      <a:lumOff val="10000"/>
                    </a:schemeClr>
                  </a:gs>
                  <a:gs pos="56000">
                    <a:schemeClr val="accent1">
                      <a:lumMod val="45000"/>
                      <a:lumOff val="55000"/>
                    </a:schemeClr>
                  </a:gs>
                  <a:gs pos="100000">
                    <a:schemeClr val="bg2">
                      <a:lumMod val="10000"/>
                      <a:lumOff val="90000"/>
                    </a:schemeClr>
                  </a:gs>
                </a:gsLst>
                <a:lin ang="18900000" scaled="1"/>
                <a:tileRect/>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chemeClr val="bg2">
                      <a:lumMod val="10000"/>
                      <a:lumOff val="90000"/>
                    </a:schemeClr>
                  </a:solidFill>
                  <a:latin typeface="Garamond" panose="02020404030301010803" pitchFamily="18" charset="0"/>
                </a:rPr>
                <a:t>CREDITOS</a:t>
              </a:r>
              <a:endParaRPr lang="en-US" b="1" dirty="0">
                <a:solidFill>
                  <a:schemeClr val="bg2">
                    <a:lumMod val="10000"/>
                    <a:lumOff val="90000"/>
                  </a:schemeClr>
                </a:solidFill>
                <a:latin typeface="Garamond" panose="02020404030301010803" pitchFamily="18" charset="0"/>
              </a:endParaRPr>
            </a:p>
          </p:txBody>
        </p:sp>
      </p:grpSp>
      <p:grpSp>
        <p:nvGrpSpPr>
          <p:cNvPr id="22" name="Grupo 21"/>
          <p:cNvGrpSpPr/>
          <p:nvPr/>
        </p:nvGrpSpPr>
        <p:grpSpPr>
          <a:xfrm>
            <a:off x="4586601" y="1284703"/>
            <a:ext cx="1428543" cy="3214894"/>
            <a:chOff x="4680183" y="1272009"/>
            <a:chExt cx="1428543" cy="3214894"/>
          </a:xfrm>
        </p:grpSpPr>
        <p:pic>
          <p:nvPicPr>
            <p:cNvPr id="4" name="Imagen 3"/>
            <p:cNvPicPr>
              <a:picLocks noChangeAspect="1"/>
            </p:cNvPicPr>
            <p:nvPr/>
          </p:nvPicPr>
          <p:blipFill>
            <a:blip r:embed="rId5">
              <a:extLst>
                <a:ext uri="{BEBA8EAE-BF5A-486C-A8C5-ECC9F3942E4B}">
                  <a14:imgProps xmlns:a14="http://schemas.microsoft.com/office/drawing/2010/main">
                    <a14:imgLayer r:embed="rId6">
                      <a14:imgEffect>
                        <a14:artisticMarker/>
                      </a14:imgEffect>
                    </a14:imgLayer>
                  </a14:imgProps>
                </a:ext>
              </a:extLst>
            </a:blip>
            <a:stretch>
              <a:fillRect/>
            </a:stretch>
          </p:blipFill>
          <p:spPr>
            <a:xfrm>
              <a:off x="4680912" y="1272009"/>
              <a:ext cx="1427814" cy="3214894"/>
            </a:xfrm>
            <a:prstGeom prst="rect">
              <a:avLst/>
            </a:prstGeom>
            <a:solidFill>
              <a:schemeClr val="tx1">
                <a:lumMod val="25000"/>
                <a:lumOff val="75000"/>
                <a:alpha val="74000"/>
              </a:schemeClr>
            </a:solidFill>
            <a:ln w="25400" cap="rnd" cmpd="dbl">
              <a:noFill/>
              <a:prstDash val="solid"/>
            </a:ln>
          </p:spPr>
        </p:pic>
        <p:sp>
          <p:nvSpPr>
            <p:cNvPr id="8" name="Rectángulo 7"/>
            <p:cNvSpPr/>
            <p:nvPr/>
          </p:nvSpPr>
          <p:spPr>
            <a:xfrm>
              <a:off x="4680183" y="1280844"/>
              <a:ext cx="1428543" cy="3192564"/>
            </a:xfrm>
            <a:prstGeom prst="rect">
              <a:avLst/>
            </a:prstGeom>
            <a:solidFill>
              <a:schemeClr val="bg2">
                <a:lumMod val="75000"/>
                <a:lumOff val="25000"/>
                <a:alpha val="60000"/>
              </a:schemeClr>
            </a:solidFill>
            <a:ln w="15875" cap="rnd" cmpd="dbl">
              <a:gradFill flip="none" rotWithShape="1">
                <a:gsLst>
                  <a:gs pos="0">
                    <a:schemeClr val="bg2">
                      <a:lumMod val="90000"/>
                      <a:lumOff val="10000"/>
                    </a:schemeClr>
                  </a:gs>
                  <a:gs pos="56000">
                    <a:schemeClr val="accent1">
                      <a:lumMod val="45000"/>
                      <a:lumOff val="55000"/>
                    </a:schemeClr>
                  </a:gs>
                  <a:gs pos="100000">
                    <a:schemeClr val="bg2">
                      <a:lumMod val="10000"/>
                      <a:lumOff val="90000"/>
                    </a:schemeClr>
                  </a:gs>
                </a:gsLst>
                <a:lin ang="18900000" scaled="1"/>
                <a:tileRect/>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chemeClr val="bg2">
                      <a:lumMod val="10000"/>
                      <a:lumOff val="90000"/>
                    </a:schemeClr>
                  </a:solidFill>
                  <a:latin typeface="Garamond" panose="02020404030301010803" pitchFamily="18" charset="0"/>
                </a:rPr>
                <a:t>DERIVADOS</a:t>
              </a:r>
              <a:endParaRPr lang="en-US" b="1" dirty="0">
                <a:solidFill>
                  <a:schemeClr val="bg2">
                    <a:lumMod val="10000"/>
                    <a:lumOff val="90000"/>
                  </a:schemeClr>
                </a:solidFill>
                <a:latin typeface="Garamond" panose="02020404030301010803" pitchFamily="18" charset="0"/>
              </a:endParaRPr>
            </a:p>
          </p:txBody>
        </p:sp>
      </p:grpSp>
      <p:grpSp>
        <p:nvGrpSpPr>
          <p:cNvPr id="20" name="Grupo 19"/>
          <p:cNvGrpSpPr/>
          <p:nvPr/>
        </p:nvGrpSpPr>
        <p:grpSpPr>
          <a:xfrm>
            <a:off x="1622405" y="1278514"/>
            <a:ext cx="1436671" cy="3214893"/>
            <a:chOff x="1662848" y="1272010"/>
            <a:chExt cx="1436671" cy="3214893"/>
          </a:xfrm>
        </p:grpSpPr>
        <p:pic>
          <p:nvPicPr>
            <p:cNvPr id="3" name="Imagen 2"/>
            <p:cNvPicPr>
              <a:picLocks noChangeAspect="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Lst>
            </a:blip>
            <a:srcRect r="13051"/>
            <a:stretch/>
          </p:blipFill>
          <p:spPr>
            <a:xfrm>
              <a:off x="1662848" y="1272010"/>
              <a:ext cx="1428160" cy="3210233"/>
            </a:xfrm>
            <a:prstGeom prst="rect">
              <a:avLst/>
            </a:prstGeom>
            <a:solidFill>
              <a:schemeClr val="tx1">
                <a:lumMod val="25000"/>
                <a:lumOff val="75000"/>
                <a:alpha val="74000"/>
              </a:schemeClr>
            </a:solidFill>
            <a:ln w="25400" cap="rnd" cmpd="dbl">
              <a:noFill/>
              <a:prstDash val="solid"/>
            </a:ln>
          </p:spPr>
        </p:pic>
        <p:sp>
          <p:nvSpPr>
            <p:cNvPr id="9" name="Rectángulo 8"/>
            <p:cNvSpPr/>
            <p:nvPr/>
          </p:nvSpPr>
          <p:spPr>
            <a:xfrm>
              <a:off x="1670612" y="1276670"/>
              <a:ext cx="1428907" cy="3210233"/>
            </a:xfrm>
            <a:prstGeom prst="rect">
              <a:avLst/>
            </a:prstGeom>
            <a:solidFill>
              <a:schemeClr val="bg2">
                <a:lumMod val="75000"/>
                <a:lumOff val="25000"/>
                <a:alpha val="60000"/>
              </a:schemeClr>
            </a:solidFill>
            <a:ln w="15875" cap="rnd" cmpd="dbl">
              <a:gradFill flip="none" rotWithShape="1">
                <a:gsLst>
                  <a:gs pos="0">
                    <a:schemeClr val="bg2">
                      <a:lumMod val="90000"/>
                      <a:lumOff val="10000"/>
                    </a:schemeClr>
                  </a:gs>
                  <a:gs pos="56000">
                    <a:schemeClr val="accent1">
                      <a:lumMod val="45000"/>
                      <a:lumOff val="55000"/>
                    </a:schemeClr>
                  </a:gs>
                  <a:gs pos="100000">
                    <a:schemeClr val="bg2">
                      <a:lumMod val="10000"/>
                      <a:lumOff val="90000"/>
                    </a:schemeClr>
                  </a:gs>
                </a:gsLst>
                <a:lin ang="18900000" scaled="1"/>
                <a:tileRect/>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chemeClr val="bg2">
                      <a:lumMod val="10000"/>
                      <a:lumOff val="90000"/>
                    </a:schemeClr>
                  </a:solidFill>
                  <a:latin typeface="Garamond" panose="02020404030301010803" pitchFamily="18" charset="0"/>
                </a:rPr>
                <a:t>CARTAS DE CREDITO</a:t>
              </a:r>
              <a:endParaRPr lang="en-US" b="1" dirty="0">
                <a:solidFill>
                  <a:schemeClr val="bg2">
                    <a:lumMod val="10000"/>
                    <a:lumOff val="90000"/>
                  </a:schemeClr>
                </a:solidFill>
                <a:latin typeface="Garamond" panose="02020404030301010803" pitchFamily="18" charset="0"/>
              </a:endParaRPr>
            </a:p>
          </p:txBody>
        </p:sp>
      </p:grpSp>
      <p:grpSp>
        <p:nvGrpSpPr>
          <p:cNvPr id="21" name="Grupo 20"/>
          <p:cNvGrpSpPr/>
          <p:nvPr/>
        </p:nvGrpSpPr>
        <p:grpSpPr>
          <a:xfrm>
            <a:off x="3091367" y="1284347"/>
            <a:ext cx="1445925" cy="3204400"/>
            <a:chOff x="3171510" y="1277843"/>
            <a:chExt cx="1445925" cy="3204400"/>
          </a:xfrm>
        </p:grpSpPr>
        <p:pic>
          <p:nvPicPr>
            <p:cNvPr id="5" name="Imagen 4"/>
            <p:cNvPicPr>
              <a:picLocks noChangeAspect="1"/>
            </p:cNvPicPr>
            <p:nvPr/>
          </p:nvPicPr>
          <p:blipFill rotWithShape="1">
            <a:blip r:embed="rId9">
              <a:extLst>
                <a:ext uri="{BEBA8EAE-BF5A-486C-A8C5-ECC9F3942E4B}">
                  <a14:imgProps xmlns:a14="http://schemas.microsoft.com/office/drawing/2010/main">
                    <a14:imgLayer r:embed="rId10">
                      <a14:imgEffect>
                        <a14:artisticMarker/>
                      </a14:imgEffect>
                    </a14:imgLayer>
                  </a14:imgProps>
                </a:ext>
              </a:extLst>
            </a:blip>
            <a:srcRect b="16657"/>
            <a:stretch/>
          </p:blipFill>
          <p:spPr>
            <a:xfrm>
              <a:off x="3171510" y="1280844"/>
              <a:ext cx="1428179" cy="3197400"/>
            </a:xfrm>
            <a:prstGeom prst="rect">
              <a:avLst/>
            </a:prstGeom>
            <a:solidFill>
              <a:schemeClr val="tx1">
                <a:lumMod val="25000"/>
                <a:lumOff val="75000"/>
                <a:alpha val="74000"/>
              </a:schemeClr>
            </a:solidFill>
            <a:ln w="25400" cap="rnd" cmpd="dbl">
              <a:noFill/>
              <a:prstDash val="solid"/>
            </a:ln>
          </p:spPr>
        </p:pic>
        <p:sp>
          <p:nvSpPr>
            <p:cNvPr id="10" name="Rectángulo 9"/>
            <p:cNvSpPr/>
            <p:nvPr/>
          </p:nvSpPr>
          <p:spPr>
            <a:xfrm>
              <a:off x="3188528" y="1277843"/>
              <a:ext cx="1428907" cy="3204400"/>
            </a:xfrm>
            <a:prstGeom prst="rect">
              <a:avLst/>
            </a:prstGeom>
            <a:solidFill>
              <a:schemeClr val="bg2">
                <a:lumMod val="75000"/>
                <a:lumOff val="25000"/>
                <a:alpha val="60000"/>
              </a:schemeClr>
            </a:solidFill>
            <a:ln w="15875" cap="rnd" cmpd="dbl">
              <a:gradFill flip="none" rotWithShape="1">
                <a:gsLst>
                  <a:gs pos="0">
                    <a:schemeClr val="bg2">
                      <a:lumMod val="90000"/>
                      <a:lumOff val="10000"/>
                    </a:schemeClr>
                  </a:gs>
                  <a:gs pos="56000">
                    <a:schemeClr val="accent1">
                      <a:lumMod val="45000"/>
                      <a:lumOff val="55000"/>
                    </a:schemeClr>
                  </a:gs>
                  <a:gs pos="100000">
                    <a:schemeClr val="bg2">
                      <a:lumMod val="10000"/>
                      <a:lumOff val="90000"/>
                    </a:schemeClr>
                  </a:gs>
                </a:gsLst>
                <a:lin ang="18900000" scaled="1"/>
                <a:tileRect/>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chemeClr val="bg2">
                      <a:lumMod val="10000"/>
                      <a:lumOff val="90000"/>
                    </a:schemeClr>
                  </a:solidFill>
                  <a:latin typeface="Garamond" panose="02020404030301010803" pitchFamily="18" charset="0"/>
                </a:rPr>
                <a:t>BONOS</a:t>
              </a:r>
              <a:endParaRPr lang="en-US" b="1" dirty="0">
                <a:solidFill>
                  <a:schemeClr val="bg2">
                    <a:lumMod val="10000"/>
                    <a:lumOff val="90000"/>
                  </a:schemeClr>
                </a:solidFill>
                <a:latin typeface="Garamond" panose="02020404030301010803" pitchFamily="18" charset="0"/>
              </a:endParaRPr>
            </a:p>
          </p:txBody>
        </p:sp>
      </p:grpSp>
      <p:pic>
        <p:nvPicPr>
          <p:cNvPr id="15" name="Imagen 14"/>
          <p:cNvPicPr>
            <a:picLocks noChangeAspect="1"/>
          </p:cNvPicPr>
          <p:nvPr/>
        </p:nvPicPr>
        <p:blipFill>
          <a:blip r:embed="rId11"/>
          <a:stretch>
            <a:fillRect/>
          </a:stretch>
        </p:blipFill>
        <p:spPr>
          <a:xfrm>
            <a:off x="7069990" y="4731710"/>
            <a:ext cx="2074010" cy="302561"/>
          </a:xfrm>
          <a:prstGeom prst="rect">
            <a:avLst/>
          </a:prstGeom>
        </p:spPr>
      </p:pic>
      <p:pic>
        <p:nvPicPr>
          <p:cNvPr id="14" name="Imagen 13"/>
          <p:cNvPicPr>
            <a:picLocks noChangeAspect="1"/>
          </p:cNvPicPr>
          <p:nvPr/>
        </p:nvPicPr>
        <p:blipFill rotWithShape="1">
          <a:blip r:embed="rId12"/>
          <a:srcRect l="21127" t="470" r="2053"/>
          <a:stretch/>
        </p:blipFill>
        <p:spPr>
          <a:xfrm>
            <a:off x="6066920" y="1303174"/>
            <a:ext cx="1426076" cy="3186375"/>
          </a:xfrm>
          <a:prstGeom prst="rect">
            <a:avLst/>
          </a:prstGeom>
        </p:spPr>
      </p:pic>
      <p:sp>
        <p:nvSpPr>
          <p:cNvPr id="17" name="Rectángulo 16"/>
          <p:cNvSpPr/>
          <p:nvPr/>
        </p:nvSpPr>
        <p:spPr>
          <a:xfrm>
            <a:off x="6074057" y="1287348"/>
            <a:ext cx="1428543" cy="3192564"/>
          </a:xfrm>
          <a:prstGeom prst="rect">
            <a:avLst/>
          </a:prstGeom>
          <a:solidFill>
            <a:schemeClr val="bg2">
              <a:lumMod val="75000"/>
              <a:lumOff val="25000"/>
              <a:alpha val="60000"/>
            </a:schemeClr>
          </a:solidFill>
          <a:ln w="15875" cap="rnd" cmpd="dbl">
            <a:gradFill flip="none" rotWithShape="1">
              <a:gsLst>
                <a:gs pos="0">
                  <a:schemeClr val="bg2">
                    <a:lumMod val="90000"/>
                    <a:lumOff val="10000"/>
                  </a:schemeClr>
                </a:gs>
                <a:gs pos="56000">
                  <a:schemeClr val="accent1">
                    <a:lumMod val="45000"/>
                    <a:lumOff val="55000"/>
                  </a:schemeClr>
                </a:gs>
                <a:gs pos="100000">
                  <a:schemeClr val="bg2">
                    <a:lumMod val="10000"/>
                    <a:lumOff val="90000"/>
                  </a:schemeClr>
                </a:gs>
              </a:gsLst>
              <a:lin ang="18900000" scaled="1"/>
              <a:tileRect/>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a:solidFill>
                  <a:schemeClr val="bg2">
                    <a:lumMod val="10000"/>
                    <a:lumOff val="90000"/>
                  </a:schemeClr>
                </a:solidFill>
                <a:latin typeface="Garamond" panose="02020404030301010803" pitchFamily="18" charset="0"/>
              </a:rPr>
              <a:t>VALORIZACIÓNY COLATERALES.</a:t>
            </a:r>
            <a:endParaRPr lang="en-US" sz="1200" b="1" dirty="0">
              <a:solidFill>
                <a:schemeClr val="bg2">
                  <a:lumMod val="10000"/>
                  <a:lumOff val="90000"/>
                </a:schemeClr>
              </a:solidFill>
              <a:latin typeface="Garamond" panose="02020404030301010803" pitchFamily="18" charset="0"/>
            </a:endParaRPr>
          </a:p>
        </p:txBody>
      </p:sp>
      <p:pic>
        <p:nvPicPr>
          <p:cNvPr id="16" name="Imagen 15"/>
          <p:cNvPicPr>
            <a:picLocks noChangeAspect="1"/>
          </p:cNvPicPr>
          <p:nvPr/>
        </p:nvPicPr>
        <p:blipFill rotWithShape="1">
          <a:blip r:embed="rId13"/>
          <a:srcRect l="1618" r="23845"/>
          <a:stretch/>
        </p:blipFill>
        <p:spPr>
          <a:xfrm>
            <a:off x="7551910" y="1309363"/>
            <a:ext cx="1428543" cy="3199870"/>
          </a:xfrm>
          <a:prstGeom prst="rect">
            <a:avLst/>
          </a:prstGeom>
        </p:spPr>
      </p:pic>
      <p:sp>
        <p:nvSpPr>
          <p:cNvPr id="19" name="Rectángulo 18"/>
          <p:cNvSpPr/>
          <p:nvPr/>
        </p:nvSpPr>
        <p:spPr>
          <a:xfrm>
            <a:off x="7551909" y="1295868"/>
            <a:ext cx="1428543" cy="3192564"/>
          </a:xfrm>
          <a:prstGeom prst="rect">
            <a:avLst/>
          </a:prstGeom>
          <a:solidFill>
            <a:schemeClr val="bg2">
              <a:lumMod val="75000"/>
              <a:lumOff val="25000"/>
              <a:alpha val="60000"/>
            </a:schemeClr>
          </a:solidFill>
          <a:ln w="15875" cap="rnd" cmpd="dbl">
            <a:gradFill flip="none" rotWithShape="1">
              <a:gsLst>
                <a:gs pos="0">
                  <a:schemeClr val="bg2">
                    <a:lumMod val="90000"/>
                    <a:lumOff val="10000"/>
                  </a:schemeClr>
                </a:gs>
                <a:gs pos="56000">
                  <a:schemeClr val="accent1">
                    <a:lumMod val="45000"/>
                    <a:lumOff val="55000"/>
                  </a:schemeClr>
                </a:gs>
                <a:gs pos="100000">
                  <a:schemeClr val="bg2">
                    <a:lumMod val="10000"/>
                    <a:lumOff val="90000"/>
                  </a:schemeClr>
                </a:gs>
              </a:gsLst>
              <a:lin ang="18900000" scaled="1"/>
              <a:tileRect/>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a:solidFill>
                  <a:schemeClr val="bg2">
                    <a:lumMod val="10000"/>
                    <a:lumOff val="90000"/>
                  </a:schemeClr>
                </a:solidFill>
                <a:latin typeface="Garamond" panose="02020404030301010803" pitchFamily="18" charset="0"/>
              </a:rPr>
              <a:t>REMEDIACION CONTRACTUAL.</a:t>
            </a:r>
            <a:endParaRPr lang="en-US" sz="1200" b="1" dirty="0">
              <a:solidFill>
                <a:schemeClr val="bg2">
                  <a:lumMod val="10000"/>
                  <a:lumOff val="90000"/>
                </a:schemeClr>
              </a:solidFill>
              <a:latin typeface="Garamond" panose="02020404030301010803" pitchFamily="18" charset="0"/>
            </a:endParaRPr>
          </a:p>
        </p:txBody>
      </p:sp>
    </p:spTree>
    <p:extLst>
      <p:ext uri="{BB962C8B-B14F-4D97-AF65-F5344CB8AC3E}">
        <p14:creationId xmlns:p14="http://schemas.microsoft.com/office/powerpoint/2010/main" val="120685312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Google Shape;54;p13"/>
          <p:cNvPicPr preferRelativeResize="0"/>
          <p:nvPr/>
        </p:nvPicPr>
        <p:blipFill rotWithShape="1">
          <a:blip r:embed="rId2">
            <a:alphaModFix/>
            <a:duotone>
              <a:schemeClr val="bg2">
                <a:shade val="45000"/>
                <a:satMod val="135000"/>
              </a:schemeClr>
              <a:prstClr val="white"/>
            </a:duotone>
          </a:blip>
          <a:srcRect t="12501"/>
          <a:stretch/>
        </p:blipFill>
        <p:spPr>
          <a:xfrm>
            <a:off x="0" y="0"/>
            <a:ext cx="9144000" cy="3896446"/>
          </a:xfrm>
          <a:prstGeom prst="rect">
            <a:avLst/>
          </a:prstGeom>
          <a:noFill/>
          <a:ln>
            <a:noFill/>
          </a:ln>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881" t="24771" r="881" b="50000"/>
          <a:stretch/>
        </p:blipFill>
        <p:spPr>
          <a:xfrm>
            <a:off x="0" y="1975387"/>
            <a:ext cx="9144000" cy="1320896"/>
          </a:xfrm>
          <a:prstGeom prst="rect">
            <a:avLst/>
          </a:prstGeom>
        </p:spPr>
      </p:pic>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96" y="2555293"/>
            <a:ext cx="9180000" cy="2644897"/>
          </a:xfrm>
          <a:prstGeom prst="rect">
            <a:avLst/>
          </a:prstGeom>
        </p:spPr>
      </p:pic>
      <p:sp>
        <p:nvSpPr>
          <p:cNvPr id="16" name="TextBox 15"/>
          <p:cNvSpPr txBox="1"/>
          <p:nvPr/>
        </p:nvSpPr>
        <p:spPr>
          <a:xfrm>
            <a:off x="87455" y="3150809"/>
            <a:ext cx="6659709" cy="1107996"/>
          </a:xfrm>
          <a:prstGeom prst="rect">
            <a:avLst/>
          </a:prstGeom>
          <a:noFill/>
        </p:spPr>
        <p:txBody>
          <a:bodyPr wrap="square" rtlCol="0">
            <a:spAutoFit/>
          </a:bodyPr>
          <a:lstStyle/>
          <a:p>
            <a:r>
              <a:rPr lang="es-CL" sz="3300" dirty="0">
                <a:solidFill>
                  <a:srgbClr val="50748A"/>
                </a:solidFill>
                <a:latin typeface="Garamond" panose="02020404030301010803" pitchFamily="18" charset="0"/>
                <a:ea typeface="Overpass Thin" charset="0"/>
                <a:cs typeface="Overpass Thin" charset="0"/>
              </a:rPr>
              <a:t>Cambios en Mercado por Nuevas Tasas de Referencia</a:t>
            </a:r>
          </a:p>
        </p:txBody>
      </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75" y="4587946"/>
            <a:ext cx="1272261" cy="719663"/>
          </a:xfrm>
          <a:prstGeom prst="rect">
            <a:avLst/>
          </a:prstGeom>
        </p:spPr>
      </p:pic>
      <p:pic>
        <p:nvPicPr>
          <p:cNvPr id="8" name="Imagen 7"/>
          <p:cNvPicPr>
            <a:picLocks noChangeAspect="1"/>
          </p:cNvPicPr>
          <p:nvPr/>
        </p:nvPicPr>
        <p:blipFill>
          <a:blip r:embed="rId6"/>
          <a:stretch>
            <a:fillRect/>
          </a:stretch>
        </p:blipFill>
        <p:spPr>
          <a:xfrm>
            <a:off x="7069990" y="4731710"/>
            <a:ext cx="2074010" cy="302561"/>
          </a:xfrm>
          <a:prstGeom prst="rect">
            <a:avLst/>
          </a:prstGeom>
        </p:spPr>
      </p:pic>
      <p:pic>
        <p:nvPicPr>
          <p:cNvPr id="4" name="Imagen 3"/>
          <p:cNvPicPr>
            <a:picLocks noChangeAspect="1"/>
          </p:cNvPicPr>
          <p:nvPr/>
        </p:nvPicPr>
        <p:blipFill rotWithShape="1">
          <a:blip r:embed="rId7">
            <a:clrChange>
              <a:clrFrom>
                <a:srgbClr val="FFFFFF"/>
              </a:clrFrom>
              <a:clrTo>
                <a:srgbClr val="FFFFFF">
                  <a:alpha val="0"/>
                </a:srgbClr>
              </a:clrTo>
            </a:clrChange>
          </a:blip>
          <a:srcRect b="1548"/>
          <a:stretch/>
        </p:blipFill>
        <p:spPr>
          <a:xfrm>
            <a:off x="7159705" y="3296283"/>
            <a:ext cx="1984295" cy="1435427"/>
          </a:xfrm>
          <a:prstGeom prst="rect">
            <a:avLst/>
          </a:prstGeom>
        </p:spPr>
      </p:pic>
    </p:spTree>
    <p:extLst>
      <p:ext uri="{BB962C8B-B14F-4D97-AF65-F5344CB8AC3E}">
        <p14:creationId xmlns:p14="http://schemas.microsoft.com/office/powerpoint/2010/main" val="21742307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947"/>
        <p:cNvGrpSpPr/>
        <p:nvPr/>
      </p:nvGrpSpPr>
      <p:grpSpPr>
        <a:xfrm>
          <a:off x="0" y="0"/>
          <a:ext cx="0" cy="0"/>
          <a:chOff x="0" y="0"/>
          <a:chExt cx="0" cy="0"/>
        </a:xfrm>
      </p:grpSpPr>
      <p:pic>
        <p:nvPicPr>
          <p:cNvPr id="38" name="Imagen 37"/>
          <p:cNvPicPr>
            <a:picLocks noChangeAspect="1"/>
          </p:cNvPicPr>
          <p:nvPr/>
        </p:nvPicPr>
        <p:blipFill>
          <a:blip r:embed="rId3"/>
          <a:stretch>
            <a:fillRect/>
          </a:stretch>
        </p:blipFill>
        <p:spPr>
          <a:xfrm>
            <a:off x="6168894" y="0"/>
            <a:ext cx="2975106" cy="5145470"/>
          </a:xfrm>
          <a:prstGeom prst="rect">
            <a:avLst/>
          </a:prstGeom>
        </p:spPr>
      </p:pic>
      <p:sp>
        <p:nvSpPr>
          <p:cNvPr id="969" name="Google Shape;969;gd03d06478a_0_699"/>
          <p:cNvSpPr txBox="1"/>
          <p:nvPr/>
        </p:nvSpPr>
        <p:spPr>
          <a:xfrm>
            <a:off x="384150" y="240375"/>
            <a:ext cx="8274623" cy="300900"/>
          </a:xfrm>
          <a:prstGeom prst="rect">
            <a:avLst/>
          </a:prstGeom>
          <a:noFill/>
          <a:ln>
            <a:noFill/>
          </a:ln>
        </p:spPr>
        <p:txBody>
          <a:bodyPr spcFirstLastPara="1" wrap="square" lIns="0" tIns="0" rIns="68550" bIns="0" anchor="ctr" anchorCtr="0">
            <a:noAutofit/>
          </a:bodyPr>
          <a:lstStyle/>
          <a:p>
            <a:pPr marL="0" lvl="0" indent="0">
              <a:lnSpc>
                <a:spcPct val="151515"/>
              </a:lnSpc>
              <a:buSzPts val="2500"/>
              <a:buFont typeface="Arial"/>
              <a:buNone/>
            </a:pPr>
            <a:r>
              <a:rPr lang="es-CL" sz="2500" b="1" dirty="0">
                <a:solidFill>
                  <a:schemeClr val="accent1">
                    <a:lumMod val="50000"/>
                  </a:schemeClr>
                </a:solidFill>
                <a:latin typeface="Garamond" panose="02020404030301010803" pitchFamily="18" charset="0"/>
                <a:cs typeface="Poppins SemiBold"/>
                <a:sym typeface="Raleway"/>
              </a:rPr>
              <a:t>¿Qué hace de la SOFR una metodología algo más compleja?</a:t>
            </a:r>
            <a:endParaRPr sz="2500" b="1" dirty="0">
              <a:solidFill>
                <a:schemeClr val="accent1">
                  <a:lumMod val="50000"/>
                </a:schemeClr>
              </a:solidFill>
              <a:latin typeface="Garamond" panose="02020404030301010803" pitchFamily="18" charset="0"/>
              <a:cs typeface="Poppins SemiBold"/>
            </a:endParaRPr>
          </a:p>
        </p:txBody>
      </p:sp>
      <p:sp>
        <p:nvSpPr>
          <p:cNvPr id="7" name="CuadroTexto 6"/>
          <p:cNvSpPr txBox="1"/>
          <p:nvPr/>
        </p:nvSpPr>
        <p:spPr>
          <a:xfrm>
            <a:off x="384150" y="729916"/>
            <a:ext cx="5048064" cy="261610"/>
          </a:xfrm>
          <a:prstGeom prst="rect">
            <a:avLst/>
          </a:prstGeom>
          <a:noFill/>
        </p:spPr>
        <p:txBody>
          <a:bodyPr wrap="square" rtlCol="0">
            <a:spAutoFit/>
          </a:bodyPr>
          <a:lstStyle/>
          <a:p>
            <a:pPr algn="just"/>
            <a:r>
              <a:rPr lang="es-CL" sz="1100" dirty="0">
                <a:solidFill>
                  <a:schemeClr val="bg2">
                    <a:lumMod val="90000"/>
                    <a:lumOff val="10000"/>
                  </a:schemeClr>
                </a:solidFill>
                <a:latin typeface="Garamond" panose="02020404030301010803" pitchFamily="18" charset="0"/>
              </a:rPr>
              <a:t>Primero se define como calculo los intereses, aquí: </a:t>
            </a:r>
            <a:r>
              <a:rPr lang="es-CL" sz="1100" dirty="0" err="1">
                <a:solidFill>
                  <a:schemeClr val="bg2">
                    <a:lumMod val="90000"/>
                    <a:lumOff val="10000"/>
                  </a:schemeClr>
                </a:solidFill>
                <a:latin typeface="Garamond" panose="02020404030301010803" pitchFamily="18" charset="0"/>
              </a:rPr>
              <a:t>Act</a:t>
            </a:r>
            <a:r>
              <a:rPr lang="es-CL" sz="1100" dirty="0">
                <a:solidFill>
                  <a:schemeClr val="bg2">
                    <a:lumMod val="90000"/>
                    <a:lumOff val="10000"/>
                  </a:schemeClr>
                </a:solidFill>
                <a:latin typeface="Garamond" panose="02020404030301010803" pitchFamily="18" charset="0"/>
              </a:rPr>
              <a:t>/360,:</a:t>
            </a:r>
          </a:p>
        </p:txBody>
      </p:sp>
      <mc:AlternateContent xmlns:mc="http://schemas.openxmlformats.org/markup-compatibility/2006" xmlns:a14="http://schemas.microsoft.com/office/drawing/2010/main">
        <mc:Choice Requires="a14">
          <p:sp>
            <p:nvSpPr>
              <p:cNvPr id="9" name="CuadroTexto 8"/>
              <p:cNvSpPr txBox="1"/>
              <p:nvPr/>
            </p:nvSpPr>
            <p:spPr>
              <a:xfrm>
                <a:off x="461579" y="1007928"/>
                <a:ext cx="5530743" cy="41004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s-CL" b="0" i="1" smtClean="0">
                              <a:solidFill>
                                <a:schemeClr val="bg2">
                                  <a:lumMod val="90000"/>
                                  <a:lumOff val="10000"/>
                                </a:schemeClr>
                              </a:solidFill>
                              <a:latin typeface="Cambria Math" panose="02040503050406030204" pitchFamily="18" charset="0"/>
                            </a:rPr>
                          </m:ctrlPr>
                        </m:sSubPr>
                        <m:e>
                          <m:r>
                            <a:rPr lang="es-CL" b="0" i="1" smtClean="0">
                              <a:solidFill>
                                <a:schemeClr val="bg2">
                                  <a:lumMod val="90000"/>
                                  <a:lumOff val="10000"/>
                                </a:schemeClr>
                              </a:solidFill>
                              <a:latin typeface="Cambria Math" panose="02040503050406030204" pitchFamily="18" charset="0"/>
                            </a:rPr>
                            <m:t>𝐼𝑛𝑡𝑒𝑟𝑒𝑠𝑒𝑠</m:t>
                          </m:r>
                        </m:e>
                        <m:sub>
                          <m:r>
                            <a:rPr lang="es-CL" b="0" i="1" smtClean="0">
                              <a:solidFill>
                                <a:schemeClr val="bg2">
                                  <a:lumMod val="90000"/>
                                  <a:lumOff val="10000"/>
                                </a:schemeClr>
                              </a:solidFill>
                              <a:latin typeface="Cambria Math" panose="02040503050406030204" pitchFamily="18" charset="0"/>
                            </a:rPr>
                            <m:t>𝐴𝐶𝑇</m:t>
                          </m:r>
                          <m:r>
                            <a:rPr lang="es-CL" b="0" i="1" smtClean="0">
                              <a:solidFill>
                                <a:schemeClr val="bg2">
                                  <a:lumMod val="90000"/>
                                  <a:lumOff val="10000"/>
                                </a:schemeClr>
                              </a:solidFill>
                              <a:latin typeface="Cambria Math" panose="02040503050406030204" pitchFamily="18" charset="0"/>
                            </a:rPr>
                            <m:t>/360</m:t>
                          </m:r>
                        </m:sub>
                      </m:sSub>
                      <m:r>
                        <a:rPr lang="es-CL" b="0" i="1" smtClean="0">
                          <a:solidFill>
                            <a:schemeClr val="bg2">
                              <a:lumMod val="90000"/>
                              <a:lumOff val="10000"/>
                            </a:schemeClr>
                          </a:solidFill>
                          <a:latin typeface="Cambria Math" panose="02040503050406030204" pitchFamily="18" charset="0"/>
                        </a:rPr>
                        <m:t>:                    </m:t>
                      </m:r>
                      <m:r>
                        <a:rPr lang="es-CL" b="0" i="1" smtClean="0">
                          <a:solidFill>
                            <a:schemeClr val="bg2">
                              <a:lumMod val="90000"/>
                              <a:lumOff val="10000"/>
                            </a:schemeClr>
                          </a:solidFill>
                          <a:latin typeface="Cambria Math" panose="02040503050406030204" pitchFamily="18" charset="0"/>
                        </a:rPr>
                        <m:t>𝐶𝑎𝑝𝑖𝑡𝑎𝑙</m:t>
                      </m:r>
                      <m:r>
                        <a:rPr lang="es-CL" b="0" i="1" smtClean="0">
                          <a:solidFill>
                            <a:schemeClr val="bg2">
                              <a:lumMod val="90000"/>
                              <a:lumOff val="10000"/>
                            </a:schemeClr>
                          </a:solidFill>
                          <a:latin typeface="Cambria Math" panose="02040503050406030204" pitchFamily="18" charset="0"/>
                        </a:rPr>
                        <m:t> ∗ </m:t>
                      </m:r>
                      <m:r>
                        <a:rPr lang="es-CL" b="0" i="1" smtClean="0">
                          <a:solidFill>
                            <a:schemeClr val="bg2">
                              <a:lumMod val="90000"/>
                              <a:lumOff val="10000"/>
                            </a:schemeClr>
                          </a:solidFill>
                          <a:latin typeface="Cambria Math" panose="02040503050406030204" pitchFamily="18" charset="0"/>
                        </a:rPr>
                        <m:t>𝑇𝑎𝑠𝑎</m:t>
                      </m:r>
                      <m:r>
                        <a:rPr lang="es-CL" b="0" i="1" smtClean="0">
                          <a:solidFill>
                            <a:schemeClr val="bg2">
                              <a:lumMod val="90000"/>
                              <a:lumOff val="10000"/>
                            </a:schemeClr>
                          </a:solidFill>
                          <a:latin typeface="Cambria Math" panose="02040503050406030204" pitchFamily="18" charset="0"/>
                        </a:rPr>
                        <m:t>∗ </m:t>
                      </m:r>
                      <m:f>
                        <m:fPr>
                          <m:ctrlPr>
                            <a:rPr lang="es-CL" b="0" i="1" smtClean="0">
                              <a:solidFill>
                                <a:schemeClr val="bg2">
                                  <a:lumMod val="90000"/>
                                  <a:lumOff val="10000"/>
                                </a:schemeClr>
                              </a:solidFill>
                              <a:latin typeface="Cambria Math" panose="02040503050406030204" pitchFamily="18" charset="0"/>
                            </a:rPr>
                          </m:ctrlPr>
                        </m:fPr>
                        <m:num>
                          <m:r>
                            <a:rPr lang="es-CL" b="0" i="1" smtClean="0">
                              <a:solidFill>
                                <a:schemeClr val="bg2">
                                  <a:lumMod val="90000"/>
                                  <a:lumOff val="10000"/>
                                </a:schemeClr>
                              </a:solidFill>
                              <a:latin typeface="Cambria Math" panose="02040503050406030204" pitchFamily="18" charset="0"/>
                            </a:rPr>
                            <m:t>𝐷</m:t>
                          </m:r>
                          <m:r>
                            <a:rPr lang="es-CL" b="0" i="1" smtClean="0">
                              <a:solidFill>
                                <a:schemeClr val="bg2">
                                  <a:lumMod val="90000"/>
                                  <a:lumOff val="10000"/>
                                </a:schemeClr>
                              </a:solidFill>
                              <a:latin typeface="Cambria Math" panose="02040503050406030204" pitchFamily="18" charset="0"/>
                            </a:rPr>
                            <m:t>í</m:t>
                          </m:r>
                          <m:r>
                            <a:rPr lang="es-CL" b="0" i="1" smtClean="0">
                              <a:solidFill>
                                <a:schemeClr val="bg2">
                                  <a:lumMod val="90000"/>
                                  <a:lumOff val="10000"/>
                                </a:schemeClr>
                              </a:solidFill>
                              <a:latin typeface="Cambria Math" panose="02040503050406030204" pitchFamily="18" charset="0"/>
                            </a:rPr>
                            <m:t>𝑎𝑠</m:t>
                          </m:r>
                        </m:num>
                        <m:den>
                          <m:r>
                            <a:rPr lang="es-CL" b="0" i="1" smtClean="0">
                              <a:solidFill>
                                <a:schemeClr val="bg2">
                                  <a:lumMod val="90000"/>
                                  <a:lumOff val="10000"/>
                                </a:schemeClr>
                              </a:solidFill>
                              <a:latin typeface="Cambria Math" panose="02040503050406030204" pitchFamily="18" charset="0"/>
                            </a:rPr>
                            <m:t>360</m:t>
                          </m:r>
                        </m:den>
                      </m:f>
                      <m:r>
                        <a:rPr lang="es-CL" b="0" i="1" smtClean="0">
                          <a:solidFill>
                            <a:schemeClr val="bg2">
                              <a:lumMod val="90000"/>
                              <a:lumOff val="10000"/>
                            </a:schemeClr>
                          </a:solidFill>
                          <a:latin typeface="Cambria Math" panose="02040503050406030204" pitchFamily="18" charset="0"/>
                        </a:rPr>
                        <m:t> </m:t>
                      </m:r>
                    </m:oMath>
                  </m:oMathPara>
                </a14:m>
                <a:endParaRPr lang="es-CL" b="1" dirty="0">
                  <a:solidFill>
                    <a:schemeClr val="bg2">
                      <a:lumMod val="90000"/>
                      <a:lumOff val="10000"/>
                    </a:schemeClr>
                  </a:solidFill>
                  <a:latin typeface="Garamond" panose="02020404030301010803" pitchFamily="18" charset="0"/>
                </a:endParaRPr>
              </a:p>
            </p:txBody>
          </p:sp>
        </mc:Choice>
        <mc:Fallback xmlns="">
          <p:sp>
            <p:nvSpPr>
              <p:cNvPr id="9" name="CuadroTexto 8"/>
              <p:cNvSpPr txBox="1">
                <a:spLocks noRot="1" noChangeAspect="1" noMove="1" noResize="1" noEditPoints="1" noAdjustHandles="1" noChangeArrowheads="1" noChangeShapeType="1" noTextEdit="1"/>
              </p:cNvSpPr>
              <p:nvPr/>
            </p:nvSpPr>
            <p:spPr>
              <a:xfrm>
                <a:off x="461579" y="1007928"/>
                <a:ext cx="5530743" cy="410049"/>
              </a:xfrm>
              <a:prstGeom prst="rect">
                <a:avLst/>
              </a:prstGeom>
              <a:blipFill rotWithShape="0">
                <a:blip r:embed="rId4"/>
                <a:stretch>
                  <a:fillRect l="-1103"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CuadroTexto 12"/>
              <p:cNvSpPr txBox="1"/>
              <p:nvPr/>
            </p:nvSpPr>
            <p:spPr>
              <a:xfrm>
                <a:off x="384150" y="2021590"/>
                <a:ext cx="5810638" cy="41004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s-CL" i="1" smtClean="0">
                              <a:solidFill>
                                <a:schemeClr val="bg2">
                                  <a:lumMod val="90000"/>
                                  <a:lumOff val="10000"/>
                                </a:schemeClr>
                              </a:solidFill>
                              <a:latin typeface="Cambria Math" panose="02040503050406030204" pitchFamily="18" charset="0"/>
                            </a:rPr>
                          </m:ctrlPr>
                        </m:sSubPr>
                        <m:e>
                          <m:r>
                            <a:rPr lang="es-CL" i="1">
                              <a:solidFill>
                                <a:schemeClr val="bg2">
                                  <a:lumMod val="90000"/>
                                  <a:lumOff val="10000"/>
                                </a:schemeClr>
                              </a:solidFill>
                              <a:latin typeface="Cambria Math" panose="02040503050406030204" pitchFamily="18" charset="0"/>
                            </a:rPr>
                            <m:t>𝐼𝑛𝑡𝑒𝑟𝑒𝑠𝑒𝑠</m:t>
                          </m:r>
                        </m:e>
                        <m:sub>
                          <m:r>
                            <a:rPr lang="es-CL" i="1">
                              <a:solidFill>
                                <a:schemeClr val="bg2">
                                  <a:lumMod val="90000"/>
                                  <a:lumOff val="10000"/>
                                </a:schemeClr>
                              </a:solidFill>
                              <a:latin typeface="Cambria Math" panose="02040503050406030204" pitchFamily="18" charset="0"/>
                            </a:rPr>
                            <m:t>𝐴𝐶𝑇</m:t>
                          </m:r>
                          <m:r>
                            <a:rPr lang="es-CL" i="1">
                              <a:solidFill>
                                <a:schemeClr val="bg2">
                                  <a:lumMod val="90000"/>
                                  <a:lumOff val="10000"/>
                                </a:schemeClr>
                              </a:solidFill>
                              <a:latin typeface="Cambria Math" panose="02040503050406030204" pitchFamily="18" charset="0"/>
                            </a:rPr>
                            <m:t>/360</m:t>
                          </m:r>
                        </m:sub>
                      </m:sSub>
                      <m:r>
                        <a:rPr lang="es-CL" b="0" i="1" smtClean="0">
                          <a:solidFill>
                            <a:schemeClr val="bg2">
                              <a:lumMod val="90000"/>
                              <a:lumOff val="10000"/>
                            </a:schemeClr>
                          </a:solidFill>
                          <a:latin typeface="Cambria Math" panose="02040503050406030204" pitchFamily="18" charset="0"/>
                        </a:rPr>
                        <m:t>:                    </m:t>
                      </m:r>
                      <m:r>
                        <a:rPr lang="es-CL" b="0" i="1" smtClean="0">
                          <a:solidFill>
                            <a:schemeClr val="bg2">
                              <a:lumMod val="90000"/>
                              <a:lumOff val="10000"/>
                            </a:schemeClr>
                          </a:solidFill>
                          <a:latin typeface="Cambria Math" panose="02040503050406030204" pitchFamily="18" charset="0"/>
                        </a:rPr>
                        <m:t>𝐶𝑎𝑝𝑖𝑡𝑎𝑙</m:t>
                      </m:r>
                      <m:r>
                        <a:rPr lang="es-CL" b="0" i="1" smtClean="0">
                          <a:solidFill>
                            <a:schemeClr val="bg2">
                              <a:lumMod val="90000"/>
                              <a:lumOff val="10000"/>
                            </a:schemeClr>
                          </a:solidFill>
                          <a:latin typeface="Cambria Math" panose="02040503050406030204" pitchFamily="18" charset="0"/>
                        </a:rPr>
                        <m:t> ∗[</m:t>
                      </m:r>
                      <m:r>
                        <a:rPr lang="es-CL" b="1" i="1" smtClean="0">
                          <a:solidFill>
                            <a:schemeClr val="bg2">
                              <a:lumMod val="90000"/>
                              <a:lumOff val="10000"/>
                            </a:schemeClr>
                          </a:solidFill>
                          <a:latin typeface="Cambria Math" panose="02040503050406030204" pitchFamily="18" charset="0"/>
                        </a:rPr>
                        <m:t>𝑺𝑶𝑭𝑹</m:t>
                      </m:r>
                      <m:r>
                        <a:rPr lang="es-CL" b="0" i="1" smtClean="0">
                          <a:solidFill>
                            <a:schemeClr val="bg2">
                              <a:lumMod val="90000"/>
                              <a:lumOff val="10000"/>
                            </a:schemeClr>
                          </a:solidFill>
                          <a:latin typeface="Cambria Math" panose="02040503050406030204" pitchFamily="18" charset="0"/>
                        </a:rPr>
                        <m:t>+</m:t>
                      </m:r>
                      <m:r>
                        <a:rPr lang="es-CL" b="0" i="1" smtClean="0">
                          <a:solidFill>
                            <a:schemeClr val="bg2">
                              <a:lumMod val="90000"/>
                              <a:lumOff val="10000"/>
                            </a:schemeClr>
                          </a:solidFill>
                          <a:latin typeface="Cambria Math" panose="02040503050406030204" pitchFamily="18" charset="0"/>
                        </a:rPr>
                        <m:t>𝑆𝑝𝑟𝑒𝑎𝑑</m:t>
                      </m:r>
                      <m:r>
                        <a:rPr lang="es-CL" b="0" i="1" smtClean="0">
                          <a:solidFill>
                            <a:schemeClr val="bg2">
                              <a:lumMod val="90000"/>
                              <a:lumOff val="10000"/>
                            </a:schemeClr>
                          </a:solidFill>
                          <a:latin typeface="Cambria Math" panose="02040503050406030204" pitchFamily="18" charset="0"/>
                        </a:rPr>
                        <m:t>] ∗ </m:t>
                      </m:r>
                      <m:f>
                        <m:fPr>
                          <m:ctrlPr>
                            <a:rPr lang="es-CL" b="0" i="1" smtClean="0">
                              <a:solidFill>
                                <a:schemeClr val="bg2">
                                  <a:lumMod val="90000"/>
                                  <a:lumOff val="10000"/>
                                </a:schemeClr>
                              </a:solidFill>
                              <a:latin typeface="Cambria Math" panose="02040503050406030204" pitchFamily="18" charset="0"/>
                            </a:rPr>
                          </m:ctrlPr>
                        </m:fPr>
                        <m:num>
                          <m:r>
                            <a:rPr lang="es-CL" b="0" i="1" smtClean="0">
                              <a:solidFill>
                                <a:schemeClr val="bg2">
                                  <a:lumMod val="90000"/>
                                  <a:lumOff val="10000"/>
                                </a:schemeClr>
                              </a:solidFill>
                              <a:latin typeface="Cambria Math" panose="02040503050406030204" pitchFamily="18" charset="0"/>
                            </a:rPr>
                            <m:t>𝐷</m:t>
                          </m:r>
                          <m:r>
                            <a:rPr lang="es-CL" b="0" i="1" smtClean="0">
                              <a:solidFill>
                                <a:schemeClr val="bg2">
                                  <a:lumMod val="90000"/>
                                  <a:lumOff val="10000"/>
                                </a:schemeClr>
                              </a:solidFill>
                              <a:latin typeface="Cambria Math" panose="02040503050406030204" pitchFamily="18" charset="0"/>
                            </a:rPr>
                            <m:t>í</m:t>
                          </m:r>
                          <m:r>
                            <a:rPr lang="es-CL" b="0" i="1" smtClean="0">
                              <a:solidFill>
                                <a:schemeClr val="bg2">
                                  <a:lumMod val="90000"/>
                                  <a:lumOff val="10000"/>
                                </a:schemeClr>
                              </a:solidFill>
                              <a:latin typeface="Cambria Math" panose="02040503050406030204" pitchFamily="18" charset="0"/>
                            </a:rPr>
                            <m:t>𝑎𝑠</m:t>
                          </m:r>
                        </m:num>
                        <m:den>
                          <m:r>
                            <a:rPr lang="es-CL" b="0" i="1" smtClean="0">
                              <a:solidFill>
                                <a:schemeClr val="bg2">
                                  <a:lumMod val="90000"/>
                                  <a:lumOff val="10000"/>
                                </a:schemeClr>
                              </a:solidFill>
                              <a:latin typeface="Cambria Math" panose="02040503050406030204" pitchFamily="18" charset="0"/>
                            </a:rPr>
                            <m:t>360</m:t>
                          </m:r>
                        </m:den>
                      </m:f>
                      <m:r>
                        <a:rPr lang="es-CL" b="0" i="1" smtClean="0">
                          <a:solidFill>
                            <a:schemeClr val="bg2">
                              <a:lumMod val="90000"/>
                              <a:lumOff val="10000"/>
                            </a:schemeClr>
                          </a:solidFill>
                          <a:latin typeface="Cambria Math" panose="02040503050406030204" pitchFamily="18" charset="0"/>
                        </a:rPr>
                        <m:t> </m:t>
                      </m:r>
                    </m:oMath>
                  </m:oMathPara>
                </a14:m>
                <a:endParaRPr lang="es-CL" b="1" dirty="0">
                  <a:solidFill>
                    <a:schemeClr val="bg2">
                      <a:lumMod val="90000"/>
                      <a:lumOff val="10000"/>
                    </a:schemeClr>
                  </a:solidFill>
                  <a:latin typeface="Garamond" panose="02020404030301010803" pitchFamily="18" charset="0"/>
                </a:endParaRPr>
              </a:p>
            </p:txBody>
          </p:sp>
        </mc:Choice>
        <mc:Fallback xmlns="">
          <p:sp>
            <p:nvSpPr>
              <p:cNvPr id="13" name="CuadroTexto 12"/>
              <p:cNvSpPr txBox="1">
                <a:spLocks noRot="1" noChangeAspect="1" noMove="1" noResize="1" noEditPoints="1" noAdjustHandles="1" noChangeArrowheads="1" noChangeShapeType="1" noTextEdit="1"/>
              </p:cNvSpPr>
              <p:nvPr/>
            </p:nvSpPr>
            <p:spPr>
              <a:xfrm>
                <a:off x="384150" y="2021590"/>
                <a:ext cx="5810638" cy="410049"/>
              </a:xfrm>
              <a:prstGeom prst="rect">
                <a:avLst/>
              </a:prstGeom>
              <a:blipFill rotWithShape="0">
                <a:blip r:embed="rId5"/>
                <a:stretch>
                  <a:fillRect l="-1049" t="-1493" b="-13433"/>
                </a:stretch>
              </a:blipFill>
            </p:spPr>
            <p:txBody>
              <a:bodyPr/>
              <a:lstStyle/>
              <a:p>
                <a:r>
                  <a:rPr lang="en-US">
                    <a:noFill/>
                  </a:rPr>
                  <a:t> </a:t>
                </a:r>
              </a:p>
            </p:txBody>
          </p:sp>
        </mc:Fallback>
      </mc:AlternateContent>
      <p:sp>
        <p:nvSpPr>
          <p:cNvPr id="21" name="CuadroTexto 20"/>
          <p:cNvSpPr txBox="1"/>
          <p:nvPr/>
        </p:nvSpPr>
        <p:spPr>
          <a:xfrm>
            <a:off x="6250090" y="1375911"/>
            <a:ext cx="2879226" cy="1277273"/>
          </a:xfrm>
          <a:prstGeom prst="rect">
            <a:avLst/>
          </a:prstGeom>
          <a:noFill/>
        </p:spPr>
        <p:txBody>
          <a:bodyPr wrap="square" rtlCol="0">
            <a:spAutoFit/>
          </a:bodyPr>
          <a:lstStyle/>
          <a:p>
            <a:pPr algn="just"/>
            <a:r>
              <a:rPr lang="es-CL" sz="1100" dirty="0">
                <a:solidFill>
                  <a:schemeClr val="bg2">
                    <a:lumMod val="90000"/>
                    <a:lumOff val="10000"/>
                  </a:schemeClr>
                </a:solidFill>
                <a:latin typeface="Garamond" panose="02020404030301010803" pitchFamily="18" charset="0"/>
              </a:rPr>
              <a:t>El cálculo de la tasa de referencia puede tener una modalidad para generarla de manera compuesta, pero </a:t>
            </a:r>
            <a:r>
              <a:rPr lang="es-CL" sz="1100" b="1" dirty="0">
                <a:solidFill>
                  <a:schemeClr val="bg2">
                    <a:lumMod val="90000"/>
                    <a:lumOff val="10000"/>
                  </a:schemeClr>
                </a:solidFill>
                <a:latin typeface="Garamond" panose="02020404030301010803" pitchFamily="18" charset="0"/>
              </a:rPr>
              <a:t>los intereses que se pagan o cobran siempre son lineales</a:t>
            </a:r>
            <a:r>
              <a:rPr lang="es-CL" sz="1100" dirty="0">
                <a:solidFill>
                  <a:schemeClr val="bg2">
                    <a:lumMod val="90000"/>
                    <a:lumOff val="10000"/>
                  </a:schemeClr>
                </a:solidFill>
                <a:latin typeface="Garamond" panose="02020404030301010803" pitchFamily="18" charset="0"/>
              </a:rPr>
              <a:t>… </a:t>
            </a:r>
          </a:p>
          <a:p>
            <a:pPr algn="just"/>
            <a:endParaRPr lang="es-CL" sz="1100" dirty="0">
              <a:solidFill>
                <a:schemeClr val="bg2">
                  <a:lumMod val="90000"/>
                  <a:lumOff val="10000"/>
                </a:schemeClr>
              </a:solidFill>
              <a:latin typeface="Garamond" panose="02020404030301010803" pitchFamily="18" charset="0"/>
            </a:endParaRPr>
          </a:p>
          <a:p>
            <a:pPr algn="just"/>
            <a:r>
              <a:rPr lang="es-CL" sz="1100" dirty="0">
                <a:solidFill>
                  <a:schemeClr val="bg2">
                    <a:lumMod val="90000"/>
                    <a:lumOff val="10000"/>
                  </a:schemeClr>
                </a:solidFill>
                <a:latin typeface="Garamond" panose="02020404030301010803" pitchFamily="18" charset="0"/>
              </a:rPr>
              <a:t>Una cosa es como se genera la tasa base y otra es como se cobran o pagan los intereses.</a:t>
            </a:r>
          </a:p>
        </p:txBody>
      </p:sp>
      <p:sp>
        <p:nvSpPr>
          <p:cNvPr id="25" name="Google Shape;976;gd03d06478a_0_939"/>
          <p:cNvSpPr txBox="1"/>
          <p:nvPr/>
        </p:nvSpPr>
        <p:spPr>
          <a:xfrm>
            <a:off x="3705754" y="3224432"/>
            <a:ext cx="1878391" cy="300900"/>
          </a:xfrm>
          <a:prstGeom prst="rect">
            <a:avLst/>
          </a:prstGeom>
          <a:noFill/>
          <a:ln>
            <a:noFill/>
          </a:ln>
        </p:spPr>
        <p:txBody>
          <a:bodyPr spcFirstLastPara="1" wrap="square" lIns="0" tIns="0" rIns="68550" bIns="0" anchor="ctr" anchorCtr="0">
            <a:noAutofit/>
          </a:bodyPr>
          <a:lstStyle/>
          <a:p>
            <a:pPr marL="0" marR="0" lvl="0" indent="0" rtl="0">
              <a:lnSpc>
                <a:spcPct val="100000"/>
              </a:lnSpc>
              <a:spcBef>
                <a:spcPts val="0"/>
              </a:spcBef>
              <a:spcAft>
                <a:spcPts val="0"/>
              </a:spcAft>
              <a:buNone/>
            </a:pPr>
            <a:r>
              <a:rPr lang="es-CL" sz="1424" b="1" i="0" u="none" strike="noStrike" cap="none" dirty="0">
                <a:solidFill>
                  <a:schemeClr val="bg2">
                    <a:lumMod val="90000"/>
                    <a:lumOff val="10000"/>
                  </a:schemeClr>
                </a:solidFill>
                <a:latin typeface="Garamond" panose="02020404030301010803" pitchFamily="18" charset="0"/>
                <a:ea typeface="Raleway"/>
                <a:cs typeface="Raleway"/>
                <a:sym typeface="Raleway"/>
              </a:rPr>
              <a:t>PROMEDIO SIMPLE</a:t>
            </a:r>
            <a:endParaRPr dirty="0">
              <a:solidFill>
                <a:schemeClr val="bg2">
                  <a:lumMod val="90000"/>
                  <a:lumOff val="10000"/>
                </a:schemeClr>
              </a:solidFill>
              <a:latin typeface="Garamond" panose="02020404030301010803" pitchFamily="18" charset="0"/>
              <a:ea typeface="Raleway"/>
              <a:cs typeface="Raleway"/>
              <a:sym typeface="Raleway"/>
            </a:endParaRPr>
          </a:p>
        </p:txBody>
      </p:sp>
      <p:sp>
        <p:nvSpPr>
          <p:cNvPr id="27" name="Google Shape;976;gd03d06478a_0_939"/>
          <p:cNvSpPr txBox="1"/>
          <p:nvPr/>
        </p:nvSpPr>
        <p:spPr>
          <a:xfrm>
            <a:off x="1656527" y="3228376"/>
            <a:ext cx="1263019" cy="300900"/>
          </a:xfrm>
          <a:prstGeom prst="rect">
            <a:avLst/>
          </a:prstGeom>
          <a:noFill/>
          <a:ln>
            <a:noFill/>
          </a:ln>
        </p:spPr>
        <p:txBody>
          <a:bodyPr spcFirstLastPara="1" wrap="square" lIns="0" tIns="0" rIns="68550" bIns="0" anchor="ctr" anchorCtr="0">
            <a:noAutofit/>
          </a:bodyPr>
          <a:lstStyle/>
          <a:p>
            <a:pPr marL="0" marR="0" lvl="0" indent="0" rtl="0">
              <a:lnSpc>
                <a:spcPct val="100000"/>
              </a:lnSpc>
              <a:spcBef>
                <a:spcPts val="0"/>
              </a:spcBef>
              <a:spcAft>
                <a:spcPts val="0"/>
              </a:spcAft>
              <a:buNone/>
            </a:pPr>
            <a:r>
              <a:rPr lang="es-CL" sz="1424" b="1" i="0" u="none" strike="noStrike" cap="none" dirty="0">
                <a:solidFill>
                  <a:schemeClr val="bg2">
                    <a:lumMod val="90000"/>
                    <a:lumOff val="10000"/>
                  </a:schemeClr>
                </a:solidFill>
                <a:latin typeface="Garamond" panose="02020404030301010803" pitchFamily="18" charset="0"/>
                <a:ea typeface="Raleway"/>
                <a:cs typeface="Raleway"/>
                <a:sym typeface="Raleway"/>
              </a:rPr>
              <a:t>TERM SOFR</a:t>
            </a:r>
            <a:endParaRPr dirty="0">
              <a:solidFill>
                <a:schemeClr val="bg2">
                  <a:lumMod val="90000"/>
                  <a:lumOff val="10000"/>
                </a:schemeClr>
              </a:solidFill>
              <a:latin typeface="Garamond" panose="02020404030301010803" pitchFamily="18" charset="0"/>
              <a:ea typeface="Raleway"/>
              <a:cs typeface="Raleway"/>
              <a:sym typeface="Raleway"/>
            </a:endParaRPr>
          </a:p>
        </p:txBody>
      </p:sp>
      <p:sp>
        <p:nvSpPr>
          <p:cNvPr id="28" name="Google Shape;976;gd03d06478a_0_939"/>
          <p:cNvSpPr txBox="1"/>
          <p:nvPr/>
        </p:nvSpPr>
        <p:spPr>
          <a:xfrm>
            <a:off x="4274436" y="3986308"/>
            <a:ext cx="2428033" cy="300900"/>
          </a:xfrm>
          <a:prstGeom prst="rect">
            <a:avLst/>
          </a:prstGeom>
          <a:noFill/>
          <a:ln>
            <a:noFill/>
          </a:ln>
        </p:spPr>
        <p:txBody>
          <a:bodyPr spcFirstLastPara="1" wrap="square" lIns="0" tIns="0" rIns="68550" bIns="0" anchor="ctr" anchorCtr="0">
            <a:noAutofit/>
          </a:bodyPr>
          <a:lstStyle/>
          <a:p>
            <a:pPr marL="0" marR="0" lvl="0" indent="0" rtl="0">
              <a:lnSpc>
                <a:spcPct val="100000"/>
              </a:lnSpc>
              <a:spcBef>
                <a:spcPts val="0"/>
              </a:spcBef>
              <a:spcAft>
                <a:spcPts val="0"/>
              </a:spcAft>
              <a:buNone/>
            </a:pPr>
            <a:r>
              <a:rPr lang="es-CL" sz="1424" b="1" dirty="0">
                <a:solidFill>
                  <a:schemeClr val="bg2">
                    <a:lumMod val="90000"/>
                    <a:lumOff val="10000"/>
                  </a:schemeClr>
                </a:solidFill>
                <a:latin typeface="Garamond" panose="02020404030301010803" pitchFamily="18" charset="0"/>
                <a:ea typeface="Raleway"/>
                <a:cs typeface="Raleway"/>
                <a:sym typeface="Raleway"/>
              </a:rPr>
              <a:t>PUBLICACIÓN DE TASA</a:t>
            </a:r>
            <a:endParaRPr dirty="0">
              <a:solidFill>
                <a:schemeClr val="bg2">
                  <a:lumMod val="90000"/>
                  <a:lumOff val="10000"/>
                </a:schemeClr>
              </a:solidFill>
              <a:latin typeface="Garamond" panose="02020404030301010803" pitchFamily="18" charset="0"/>
              <a:ea typeface="Raleway"/>
              <a:cs typeface="Raleway"/>
              <a:sym typeface="Raleway"/>
            </a:endParaRPr>
          </a:p>
        </p:txBody>
      </p:sp>
      <p:sp>
        <p:nvSpPr>
          <p:cNvPr id="29" name="Google Shape;976;gd03d06478a_0_939"/>
          <p:cNvSpPr txBox="1"/>
          <p:nvPr/>
        </p:nvSpPr>
        <p:spPr>
          <a:xfrm>
            <a:off x="7362358" y="3988618"/>
            <a:ext cx="1296415" cy="300900"/>
          </a:xfrm>
          <a:prstGeom prst="rect">
            <a:avLst/>
          </a:prstGeom>
          <a:noFill/>
          <a:ln>
            <a:noFill/>
          </a:ln>
        </p:spPr>
        <p:txBody>
          <a:bodyPr spcFirstLastPara="1" wrap="square" lIns="0" tIns="0" rIns="68550" bIns="0" anchor="ctr" anchorCtr="0">
            <a:noAutofit/>
          </a:bodyPr>
          <a:lstStyle/>
          <a:p>
            <a:pPr marL="0" marR="0" lvl="0" indent="0" rtl="0">
              <a:lnSpc>
                <a:spcPct val="100000"/>
              </a:lnSpc>
              <a:spcBef>
                <a:spcPts val="0"/>
              </a:spcBef>
              <a:spcAft>
                <a:spcPts val="0"/>
              </a:spcAft>
              <a:buNone/>
            </a:pPr>
            <a:r>
              <a:rPr lang="es-CL" sz="1424" b="1" i="0" u="none" strike="noStrike" cap="none" dirty="0">
                <a:solidFill>
                  <a:schemeClr val="bg2">
                    <a:lumMod val="90000"/>
                    <a:lumOff val="10000"/>
                  </a:schemeClr>
                </a:solidFill>
                <a:latin typeface="Garamond" panose="02020404030301010803" pitchFamily="18" charset="0"/>
                <a:ea typeface="Raleway"/>
                <a:cs typeface="Raleway"/>
                <a:sym typeface="Raleway"/>
              </a:rPr>
              <a:t>ÍNDICE SOFR</a:t>
            </a:r>
            <a:endParaRPr dirty="0">
              <a:solidFill>
                <a:schemeClr val="bg2">
                  <a:lumMod val="90000"/>
                  <a:lumOff val="10000"/>
                </a:schemeClr>
              </a:solidFill>
              <a:latin typeface="Garamond" panose="02020404030301010803" pitchFamily="18" charset="0"/>
              <a:ea typeface="Raleway"/>
              <a:cs typeface="Raleway"/>
              <a:sym typeface="Raleway"/>
            </a:endParaRPr>
          </a:p>
        </p:txBody>
      </p:sp>
      <p:sp>
        <p:nvSpPr>
          <p:cNvPr id="32" name="Google Shape;976;gd03d06478a_0_939"/>
          <p:cNvSpPr txBox="1"/>
          <p:nvPr/>
        </p:nvSpPr>
        <p:spPr>
          <a:xfrm>
            <a:off x="5897643" y="3206510"/>
            <a:ext cx="2072465" cy="300900"/>
          </a:xfrm>
          <a:prstGeom prst="rect">
            <a:avLst/>
          </a:prstGeom>
          <a:noFill/>
          <a:ln>
            <a:noFill/>
          </a:ln>
        </p:spPr>
        <p:txBody>
          <a:bodyPr spcFirstLastPara="1" wrap="square" lIns="0" tIns="0" rIns="68550" bIns="0" anchor="ctr" anchorCtr="0">
            <a:noAutofit/>
          </a:bodyPr>
          <a:lstStyle/>
          <a:p>
            <a:pPr marL="0" marR="0" lvl="0" indent="0" rtl="0">
              <a:lnSpc>
                <a:spcPct val="100000"/>
              </a:lnSpc>
              <a:spcBef>
                <a:spcPts val="0"/>
              </a:spcBef>
              <a:spcAft>
                <a:spcPts val="0"/>
              </a:spcAft>
              <a:buNone/>
            </a:pPr>
            <a:r>
              <a:rPr lang="es-CL" sz="1424" b="1" i="0" u="none" strike="noStrike" cap="none" dirty="0">
                <a:solidFill>
                  <a:schemeClr val="bg2">
                    <a:lumMod val="90000"/>
                    <a:lumOff val="10000"/>
                  </a:schemeClr>
                </a:solidFill>
                <a:latin typeface="Garamond" panose="02020404030301010803" pitchFamily="18" charset="0"/>
                <a:ea typeface="Raleway"/>
                <a:cs typeface="Raleway"/>
                <a:sym typeface="Raleway"/>
              </a:rPr>
              <a:t>DIARIA COMPUESTA</a:t>
            </a:r>
            <a:endParaRPr dirty="0">
              <a:solidFill>
                <a:schemeClr val="bg2">
                  <a:lumMod val="90000"/>
                  <a:lumOff val="10000"/>
                </a:schemeClr>
              </a:solidFill>
              <a:latin typeface="Garamond" panose="02020404030301010803" pitchFamily="18" charset="0"/>
              <a:ea typeface="Raleway"/>
              <a:cs typeface="Raleway"/>
              <a:sym typeface="Raleway"/>
            </a:endParaRPr>
          </a:p>
        </p:txBody>
      </p:sp>
      <p:pic>
        <p:nvPicPr>
          <p:cNvPr id="33" name="Google Shape;745;p10"/>
          <p:cNvPicPr preferRelativeResize="0"/>
          <p:nvPr/>
        </p:nvPicPr>
        <p:blipFill>
          <a:blip r:embed="rId6">
            <a:alphaModFix/>
            <a:duotone>
              <a:schemeClr val="accent1">
                <a:shade val="45000"/>
                <a:satMod val="135000"/>
              </a:schemeClr>
              <a:prstClr val="white"/>
            </a:duotone>
          </a:blip>
          <a:stretch>
            <a:fillRect/>
          </a:stretch>
        </p:blipFill>
        <p:spPr>
          <a:xfrm>
            <a:off x="1313653" y="3271676"/>
            <a:ext cx="342874" cy="214300"/>
          </a:xfrm>
          <a:prstGeom prst="rect">
            <a:avLst/>
          </a:prstGeom>
          <a:noFill/>
          <a:ln>
            <a:noFill/>
          </a:ln>
        </p:spPr>
      </p:pic>
      <p:pic>
        <p:nvPicPr>
          <p:cNvPr id="35" name="Google Shape;745;p10"/>
          <p:cNvPicPr preferRelativeResize="0"/>
          <p:nvPr/>
        </p:nvPicPr>
        <p:blipFill>
          <a:blip r:embed="rId6">
            <a:alphaModFix/>
            <a:duotone>
              <a:schemeClr val="accent1">
                <a:shade val="45000"/>
                <a:satMod val="135000"/>
              </a:schemeClr>
              <a:prstClr val="white"/>
            </a:duotone>
          </a:blip>
          <a:stretch>
            <a:fillRect/>
          </a:stretch>
        </p:blipFill>
        <p:spPr>
          <a:xfrm>
            <a:off x="3362880" y="3257400"/>
            <a:ext cx="342874" cy="214300"/>
          </a:xfrm>
          <a:prstGeom prst="rect">
            <a:avLst/>
          </a:prstGeom>
          <a:noFill/>
          <a:ln>
            <a:noFill/>
          </a:ln>
        </p:spPr>
      </p:pic>
      <p:pic>
        <p:nvPicPr>
          <p:cNvPr id="36" name="Google Shape;745;p10"/>
          <p:cNvPicPr preferRelativeResize="0"/>
          <p:nvPr/>
        </p:nvPicPr>
        <p:blipFill>
          <a:blip r:embed="rId6">
            <a:alphaModFix/>
            <a:duotone>
              <a:schemeClr val="accent1">
                <a:shade val="45000"/>
                <a:satMod val="135000"/>
              </a:schemeClr>
              <a:prstClr val="white"/>
            </a:duotone>
          </a:blip>
          <a:stretch>
            <a:fillRect/>
          </a:stretch>
        </p:blipFill>
        <p:spPr>
          <a:xfrm>
            <a:off x="5564613" y="3257881"/>
            <a:ext cx="342874" cy="214300"/>
          </a:xfrm>
          <a:prstGeom prst="rect">
            <a:avLst/>
          </a:prstGeom>
          <a:noFill/>
          <a:ln>
            <a:noFill/>
          </a:ln>
        </p:spPr>
      </p:pic>
      <mc:AlternateContent xmlns:mc="http://schemas.openxmlformats.org/markup-compatibility/2006" xmlns:a14="http://schemas.microsoft.com/office/drawing/2010/main">
        <mc:Choice Requires="a14">
          <p:sp>
            <p:nvSpPr>
              <p:cNvPr id="39" name="CuadroTexto 38"/>
              <p:cNvSpPr txBox="1"/>
              <p:nvPr/>
            </p:nvSpPr>
            <p:spPr>
              <a:xfrm>
                <a:off x="4769632" y="4336744"/>
                <a:ext cx="1932837" cy="4954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s-CL" sz="1000" b="0" i="1" smtClean="0">
                              <a:solidFill>
                                <a:schemeClr val="bg2">
                                  <a:lumMod val="90000"/>
                                  <a:lumOff val="10000"/>
                                </a:schemeClr>
                              </a:solidFill>
                              <a:latin typeface="Cambria Math" panose="02040503050406030204" pitchFamily="18" charset="0"/>
                            </a:rPr>
                          </m:ctrlPr>
                        </m:dPr>
                        <m:e>
                          <m:nary>
                            <m:naryPr>
                              <m:chr m:val="∏"/>
                              <m:ctrlPr>
                                <a:rPr lang="es-CL" sz="1000" i="1">
                                  <a:solidFill>
                                    <a:schemeClr val="bg2">
                                      <a:lumMod val="90000"/>
                                      <a:lumOff val="10000"/>
                                    </a:schemeClr>
                                  </a:solidFill>
                                  <a:latin typeface="Cambria Math" panose="02040503050406030204" pitchFamily="18" charset="0"/>
                                </a:rPr>
                              </m:ctrlPr>
                            </m:naryPr>
                            <m:sub>
                              <m:r>
                                <m:rPr>
                                  <m:brk m:alnAt="23"/>
                                </m:rPr>
                                <a:rPr lang="es-CL" sz="1000" i="1">
                                  <a:solidFill>
                                    <a:schemeClr val="bg2">
                                      <a:lumMod val="90000"/>
                                      <a:lumOff val="10000"/>
                                    </a:schemeClr>
                                  </a:solidFill>
                                  <a:latin typeface="Cambria Math" panose="02040503050406030204" pitchFamily="18" charset="0"/>
                                </a:rPr>
                                <m:t>𝑖</m:t>
                              </m:r>
                              <m:r>
                                <a:rPr lang="es-CL" sz="1000" i="1">
                                  <a:solidFill>
                                    <a:schemeClr val="bg2">
                                      <a:lumMod val="90000"/>
                                      <a:lumOff val="10000"/>
                                    </a:schemeClr>
                                  </a:solidFill>
                                  <a:latin typeface="Cambria Math" panose="02040503050406030204" pitchFamily="18" charset="0"/>
                                </a:rPr>
                                <m:t>=1</m:t>
                              </m:r>
                            </m:sub>
                            <m:sup>
                              <m:r>
                                <a:rPr lang="es-CL" sz="1000" i="1">
                                  <a:solidFill>
                                    <a:schemeClr val="bg2">
                                      <a:lumMod val="90000"/>
                                      <a:lumOff val="10000"/>
                                    </a:schemeClr>
                                  </a:solidFill>
                                  <a:latin typeface="Cambria Math" panose="02040503050406030204" pitchFamily="18" charset="0"/>
                                </a:rPr>
                                <m:t>𝑑𝑐</m:t>
                              </m:r>
                            </m:sup>
                            <m:e>
                              <m:d>
                                <m:dPr>
                                  <m:ctrlPr>
                                    <a:rPr lang="es-CL" sz="1000" i="1">
                                      <a:solidFill>
                                        <a:schemeClr val="bg2">
                                          <a:lumMod val="90000"/>
                                          <a:lumOff val="10000"/>
                                        </a:schemeClr>
                                      </a:solidFill>
                                      <a:latin typeface="Cambria Math" panose="02040503050406030204" pitchFamily="18" charset="0"/>
                                    </a:rPr>
                                  </m:ctrlPr>
                                </m:dPr>
                                <m:e>
                                  <m:r>
                                    <a:rPr lang="es-CL" sz="1000" i="1">
                                      <a:solidFill>
                                        <a:schemeClr val="bg2">
                                          <a:lumMod val="90000"/>
                                          <a:lumOff val="10000"/>
                                        </a:schemeClr>
                                      </a:solidFill>
                                      <a:latin typeface="Cambria Math" panose="02040503050406030204" pitchFamily="18" charset="0"/>
                                    </a:rPr>
                                    <m:t>1+</m:t>
                                  </m:r>
                                  <m:f>
                                    <m:fPr>
                                      <m:ctrlPr>
                                        <a:rPr lang="es-CL" sz="1000" i="1">
                                          <a:solidFill>
                                            <a:schemeClr val="bg2">
                                              <a:lumMod val="90000"/>
                                              <a:lumOff val="10000"/>
                                            </a:schemeClr>
                                          </a:solidFill>
                                          <a:latin typeface="Cambria Math" panose="02040503050406030204" pitchFamily="18" charset="0"/>
                                        </a:rPr>
                                      </m:ctrlPr>
                                    </m:fPr>
                                    <m:num>
                                      <m:sSub>
                                        <m:sSubPr>
                                          <m:ctrlPr>
                                            <a:rPr lang="es-CL" sz="1000" i="1">
                                              <a:solidFill>
                                                <a:schemeClr val="bg2">
                                                  <a:lumMod val="90000"/>
                                                  <a:lumOff val="10000"/>
                                                </a:schemeClr>
                                              </a:solidFill>
                                              <a:latin typeface="Cambria Math" panose="02040503050406030204" pitchFamily="18" charset="0"/>
                                            </a:rPr>
                                          </m:ctrlPr>
                                        </m:sSubPr>
                                        <m:e>
                                          <m:r>
                                            <a:rPr lang="es-CL" sz="1000" i="1">
                                              <a:solidFill>
                                                <a:schemeClr val="bg2">
                                                  <a:lumMod val="90000"/>
                                                  <a:lumOff val="10000"/>
                                                </a:schemeClr>
                                              </a:solidFill>
                                              <a:latin typeface="Cambria Math" panose="02040503050406030204" pitchFamily="18" charset="0"/>
                                            </a:rPr>
                                            <m:t>𝑆𝑂𝐹𝑅</m:t>
                                          </m:r>
                                        </m:e>
                                        <m:sub>
                                          <m:r>
                                            <a:rPr lang="es-CL" sz="1000" i="1">
                                              <a:solidFill>
                                                <a:schemeClr val="bg2">
                                                  <a:lumMod val="90000"/>
                                                  <a:lumOff val="10000"/>
                                                </a:schemeClr>
                                              </a:solidFill>
                                              <a:latin typeface="Cambria Math" panose="02040503050406030204" pitchFamily="18" charset="0"/>
                                            </a:rPr>
                                            <m:t>𝑖</m:t>
                                          </m:r>
                                        </m:sub>
                                      </m:sSub>
                                      <m:r>
                                        <a:rPr lang="es-CL" sz="1000" i="1">
                                          <a:solidFill>
                                            <a:schemeClr val="bg2">
                                              <a:lumMod val="90000"/>
                                              <a:lumOff val="10000"/>
                                            </a:schemeClr>
                                          </a:solidFill>
                                          <a:latin typeface="Cambria Math" panose="02040503050406030204" pitchFamily="18" charset="0"/>
                                        </a:rPr>
                                        <m:t>∗</m:t>
                                      </m:r>
                                      <m:sSub>
                                        <m:sSubPr>
                                          <m:ctrlPr>
                                            <a:rPr lang="es-CL" sz="1000" i="1">
                                              <a:solidFill>
                                                <a:schemeClr val="bg2">
                                                  <a:lumMod val="90000"/>
                                                  <a:lumOff val="10000"/>
                                                </a:schemeClr>
                                              </a:solidFill>
                                              <a:latin typeface="Cambria Math" panose="02040503050406030204" pitchFamily="18" charset="0"/>
                                            </a:rPr>
                                          </m:ctrlPr>
                                        </m:sSubPr>
                                        <m:e>
                                          <m:r>
                                            <a:rPr lang="es-CL" sz="1000" i="1">
                                              <a:solidFill>
                                                <a:schemeClr val="bg2">
                                                  <a:lumMod val="90000"/>
                                                  <a:lumOff val="10000"/>
                                                </a:schemeClr>
                                              </a:solidFill>
                                              <a:latin typeface="Cambria Math" panose="02040503050406030204" pitchFamily="18" charset="0"/>
                                            </a:rPr>
                                            <m:t>𝑛</m:t>
                                          </m:r>
                                        </m:e>
                                        <m:sub>
                                          <m:r>
                                            <a:rPr lang="es-CL" sz="1000" i="1">
                                              <a:solidFill>
                                                <a:schemeClr val="bg2">
                                                  <a:lumMod val="90000"/>
                                                  <a:lumOff val="10000"/>
                                                </a:schemeClr>
                                              </a:solidFill>
                                              <a:latin typeface="Cambria Math" panose="02040503050406030204" pitchFamily="18" charset="0"/>
                                            </a:rPr>
                                            <m:t>𝑖</m:t>
                                          </m:r>
                                        </m:sub>
                                      </m:sSub>
                                    </m:num>
                                    <m:den>
                                      <m:r>
                                        <a:rPr lang="es-CL" sz="1000" i="1">
                                          <a:solidFill>
                                            <a:schemeClr val="bg2">
                                              <a:lumMod val="90000"/>
                                              <a:lumOff val="10000"/>
                                            </a:schemeClr>
                                          </a:solidFill>
                                          <a:latin typeface="Cambria Math" panose="02040503050406030204" pitchFamily="18" charset="0"/>
                                        </a:rPr>
                                        <m:t>360</m:t>
                                      </m:r>
                                    </m:den>
                                  </m:f>
                                </m:e>
                              </m:d>
                              <m:r>
                                <a:rPr lang="es-CL" sz="1000" i="1">
                                  <a:solidFill>
                                    <a:schemeClr val="bg2">
                                      <a:lumMod val="90000"/>
                                      <a:lumOff val="10000"/>
                                    </a:schemeClr>
                                  </a:solidFill>
                                  <a:latin typeface="Cambria Math" panose="02040503050406030204" pitchFamily="18" charset="0"/>
                                </a:rPr>
                                <m:t>−1</m:t>
                              </m:r>
                            </m:e>
                          </m:nary>
                        </m:e>
                      </m:d>
                      <m:r>
                        <a:rPr lang="es-CL" sz="1000" b="0" i="1" smtClean="0">
                          <a:solidFill>
                            <a:schemeClr val="bg2">
                              <a:lumMod val="90000"/>
                              <a:lumOff val="10000"/>
                            </a:schemeClr>
                          </a:solidFill>
                          <a:latin typeface="Cambria Math" panose="02040503050406030204" pitchFamily="18" charset="0"/>
                        </a:rPr>
                        <m:t>𝑥</m:t>
                      </m:r>
                      <m:f>
                        <m:fPr>
                          <m:ctrlPr>
                            <a:rPr lang="es-CL" sz="1000" b="0" i="1" smtClean="0">
                              <a:solidFill>
                                <a:schemeClr val="bg2">
                                  <a:lumMod val="90000"/>
                                  <a:lumOff val="10000"/>
                                </a:schemeClr>
                              </a:solidFill>
                              <a:latin typeface="Cambria Math" panose="02040503050406030204" pitchFamily="18" charset="0"/>
                            </a:rPr>
                          </m:ctrlPr>
                        </m:fPr>
                        <m:num>
                          <m:r>
                            <a:rPr lang="es-CL" sz="1000" b="0" i="1" smtClean="0">
                              <a:solidFill>
                                <a:schemeClr val="bg2">
                                  <a:lumMod val="90000"/>
                                  <a:lumOff val="10000"/>
                                </a:schemeClr>
                              </a:solidFill>
                              <a:latin typeface="Cambria Math" panose="02040503050406030204" pitchFamily="18" charset="0"/>
                            </a:rPr>
                            <m:t>360</m:t>
                          </m:r>
                        </m:num>
                        <m:den>
                          <m:r>
                            <a:rPr lang="es-CL" sz="1000" b="0" i="1" smtClean="0">
                              <a:solidFill>
                                <a:schemeClr val="bg2">
                                  <a:lumMod val="90000"/>
                                  <a:lumOff val="10000"/>
                                </a:schemeClr>
                              </a:solidFill>
                              <a:latin typeface="Cambria Math" panose="02040503050406030204" pitchFamily="18" charset="0"/>
                            </a:rPr>
                            <m:t>𝑑</m:t>
                          </m:r>
                        </m:den>
                      </m:f>
                    </m:oMath>
                  </m:oMathPara>
                </a14:m>
                <a:endParaRPr lang="es-CL" sz="1000" b="1" dirty="0">
                  <a:solidFill>
                    <a:schemeClr val="bg2">
                      <a:lumMod val="90000"/>
                      <a:lumOff val="10000"/>
                    </a:schemeClr>
                  </a:solidFill>
                  <a:latin typeface="Garamond" panose="02020404030301010803" pitchFamily="18" charset="0"/>
                </a:endParaRPr>
              </a:p>
            </p:txBody>
          </p:sp>
        </mc:Choice>
        <mc:Fallback xmlns="">
          <p:sp>
            <p:nvSpPr>
              <p:cNvPr id="39" name="CuadroTexto 38"/>
              <p:cNvSpPr txBox="1">
                <a:spLocks noRot="1" noChangeAspect="1" noMove="1" noResize="1" noEditPoints="1" noAdjustHandles="1" noChangeArrowheads="1" noChangeShapeType="1" noTextEdit="1"/>
              </p:cNvSpPr>
              <p:nvPr/>
            </p:nvSpPr>
            <p:spPr>
              <a:xfrm>
                <a:off x="4769632" y="4336744"/>
                <a:ext cx="1932837" cy="495457"/>
              </a:xfrm>
              <a:prstGeom prst="rect">
                <a:avLst/>
              </a:prstGeom>
              <a:blipFill rotWithShape="0">
                <a:blip r:embed="rId7"/>
                <a:stretch>
                  <a:fillRect l="-19243" t="-95122" r="-1577" b="-1475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CuadroTexto 39"/>
              <p:cNvSpPr txBox="1"/>
              <p:nvPr/>
            </p:nvSpPr>
            <p:spPr>
              <a:xfrm>
                <a:off x="7278535" y="4364034"/>
                <a:ext cx="1657441" cy="345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s-CL" sz="1000" b="0" i="1" smtClean="0">
                              <a:solidFill>
                                <a:schemeClr val="bg2">
                                  <a:lumMod val="90000"/>
                                  <a:lumOff val="10000"/>
                                </a:schemeClr>
                              </a:solidFill>
                              <a:latin typeface="Cambria Math" panose="02040503050406030204" pitchFamily="18" charset="0"/>
                            </a:rPr>
                          </m:ctrlPr>
                        </m:dPr>
                        <m:e>
                          <m:f>
                            <m:fPr>
                              <m:ctrlPr>
                                <a:rPr lang="es-CL" sz="1000" i="1">
                                  <a:solidFill>
                                    <a:schemeClr val="bg2">
                                      <a:lumMod val="90000"/>
                                      <a:lumOff val="10000"/>
                                    </a:schemeClr>
                                  </a:solidFill>
                                  <a:latin typeface="Cambria Math" panose="02040503050406030204" pitchFamily="18" charset="0"/>
                                </a:rPr>
                              </m:ctrlPr>
                            </m:fPr>
                            <m:num>
                              <m:r>
                                <a:rPr lang="es-CL" sz="1000" b="0" i="1" smtClean="0">
                                  <a:solidFill>
                                    <a:schemeClr val="bg2">
                                      <a:lumMod val="90000"/>
                                      <a:lumOff val="10000"/>
                                    </a:schemeClr>
                                  </a:solidFill>
                                  <a:latin typeface="Cambria Math" panose="02040503050406030204" pitchFamily="18" charset="0"/>
                                </a:rPr>
                                <m:t>𝑆𝑂𝐹𝑅</m:t>
                              </m:r>
                              <m:r>
                                <a:rPr lang="es-CL" sz="1000" b="0" i="1" smtClean="0">
                                  <a:solidFill>
                                    <a:schemeClr val="bg2">
                                      <a:lumMod val="90000"/>
                                      <a:lumOff val="10000"/>
                                    </a:schemeClr>
                                  </a:solidFill>
                                  <a:latin typeface="Cambria Math" panose="02040503050406030204" pitchFamily="18" charset="0"/>
                                </a:rPr>
                                <m:t> </m:t>
                              </m:r>
                              <m:sSub>
                                <m:sSubPr>
                                  <m:ctrlPr>
                                    <a:rPr lang="es-CL" sz="1000" b="0" i="1" smtClean="0">
                                      <a:solidFill>
                                        <a:schemeClr val="bg2">
                                          <a:lumMod val="90000"/>
                                          <a:lumOff val="10000"/>
                                        </a:schemeClr>
                                      </a:solidFill>
                                      <a:latin typeface="Cambria Math" panose="02040503050406030204" pitchFamily="18" charset="0"/>
                                    </a:rPr>
                                  </m:ctrlPr>
                                </m:sSubPr>
                                <m:e>
                                  <m:r>
                                    <a:rPr lang="es-CL" sz="1000" b="0" i="1" smtClean="0">
                                      <a:solidFill>
                                        <a:schemeClr val="bg2">
                                          <a:lumMod val="90000"/>
                                          <a:lumOff val="10000"/>
                                        </a:schemeClr>
                                      </a:solidFill>
                                      <a:latin typeface="Cambria Math" panose="02040503050406030204" pitchFamily="18" charset="0"/>
                                    </a:rPr>
                                    <m:t>𝐼𝑛𝑑𝑒𝑥</m:t>
                                  </m:r>
                                </m:e>
                                <m:sub>
                                  <m:r>
                                    <a:rPr lang="es-CL" sz="1000" b="0" i="1" smtClean="0">
                                      <a:solidFill>
                                        <a:schemeClr val="bg2">
                                          <a:lumMod val="90000"/>
                                          <a:lumOff val="10000"/>
                                        </a:schemeClr>
                                      </a:solidFill>
                                      <a:latin typeface="Cambria Math" panose="02040503050406030204" pitchFamily="18" charset="0"/>
                                    </a:rPr>
                                    <m:t>𝐸𝑛𝑑</m:t>
                                  </m:r>
                                </m:sub>
                              </m:sSub>
                            </m:num>
                            <m:den>
                              <m:r>
                                <a:rPr lang="es-CL" sz="1000" i="1">
                                  <a:solidFill>
                                    <a:schemeClr val="bg2">
                                      <a:lumMod val="90000"/>
                                      <a:lumOff val="10000"/>
                                    </a:schemeClr>
                                  </a:solidFill>
                                  <a:latin typeface="Cambria Math" panose="02040503050406030204" pitchFamily="18" charset="0"/>
                                </a:rPr>
                                <m:t>𝑆𝑂𝐹𝑅</m:t>
                              </m:r>
                              <m:r>
                                <a:rPr lang="es-CL" sz="1000" i="1">
                                  <a:solidFill>
                                    <a:schemeClr val="bg2">
                                      <a:lumMod val="90000"/>
                                      <a:lumOff val="10000"/>
                                    </a:schemeClr>
                                  </a:solidFill>
                                  <a:latin typeface="Cambria Math" panose="02040503050406030204" pitchFamily="18" charset="0"/>
                                </a:rPr>
                                <m:t> </m:t>
                              </m:r>
                              <m:sSub>
                                <m:sSubPr>
                                  <m:ctrlPr>
                                    <a:rPr lang="es-CL" sz="1000" i="1">
                                      <a:solidFill>
                                        <a:schemeClr val="bg2">
                                          <a:lumMod val="90000"/>
                                          <a:lumOff val="10000"/>
                                        </a:schemeClr>
                                      </a:solidFill>
                                      <a:latin typeface="Cambria Math" panose="02040503050406030204" pitchFamily="18" charset="0"/>
                                    </a:rPr>
                                  </m:ctrlPr>
                                </m:sSubPr>
                                <m:e>
                                  <m:r>
                                    <a:rPr lang="es-CL" sz="1000" i="1">
                                      <a:solidFill>
                                        <a:schemeClr val="bg2">
                                          <a:lumMod val="90000"/>
                                          <a:lumOff val="10000"/>
                                        </a:schemeClr>
                                      </a:solidFill>
                                      <a:latin typeface="Cambria Math" panose="02040503050406030204" pitchFamily="18" charset="0"/>
                                    </a:rPr>
                                    <m:t>𝐼𝑛𝑑𝑒𝑥</m:t>
                                  </m:r>
                                </m:e>
                                <m:sub>
                                  <m:r>
                                    <a:rPr lang="es-CL" sz="1000" b="0" i="1" smtClean="0">
                                      <a:solidFill>
                                        <a:schemeClr val="bg2">
                                          <a:lumMod val="90000"/>
                                          <a:lumOff val="10000"/>
                                        </a:schemeClr>
                                      </a:solidFill>
                                      <a:latin typeface="Cambria Math" panose="02040503050406030204" pitchFamily="18" charset="0"/>
                                    </a:rPr>
                                    <m:t>𝑆𝑡𝑎𝑟𝑡</m:t>
                                  </m:r>
                                </m:sub>
                              </m:sSub>
                            </m:den>
                          </m:f>
                          <m:r>
                            <a:rPr lang="es-CL" sz="1000" i="1">
                              <a:solidFill>
                                <a:schemeClr val="bg2">
                                  <a:lumMod val="90000"/>
                                  <a:lumOff val="10000"/>
                                </a:schemeClr>
                              </a:solidFill>
                              <a:latin typeface="Cambria Math" panose="02040503050406030204" pitchFamily="18" charset="0"/>
                            </a:rPr>
                            <m:t>−1</m:t>
                          </m:r>
                        </m:e>
                      </m:d>
                      <m:r>
                        <a:rPr lang="es-CL" sz="1000" b="0" i="1" smtClean="0">
                          <a:solidFill>
                            <a:schemeClr val="bg2">
                              <a:lumMod val="90000"/>
                              <a:lumOff val="10000"/>
                            </a:schemeClr>
                          </a:solidFill>
                          <a:latin typeface="Cambria Math" panose="02040503050406030204" pitchFamily="18" charset="0"/>
                        </a:rPr>
                        <m:t>∗</m:t>
                      </m:r>
                      <m:f>
                        <m:fPr>
                          <m:ctrlPr>
                            <a:rPr lang="es-CL" sz="1000" b="0" i="1" smtClean="0">
                              <a:solidFill>
                                <a:schemeClr val="bg2">
                                  <a:lumMod val="90000"/>
                                  <a:lumOff val="10000"/>
                                </a:schemeClr>
                              </a:solidFill>
                              <a:latin typeface="Cambria Math" panose="02040503050406030204" pitchFamily="18" charset="0"/>
                            </a:rPr>
                          </m:ctrlPr>
                        </m:fPr>
                        <m:num>
                          <m:r>
                            <a:rPr lang="es-CL" sz="1000" b="0" i="1" smtClean="0">
                              <a:solidFill>
                                <a:schemeClr val="bg2">
                                  <a:lumMod val="90000"/>
                                  <a:lumOff val="10000"/>
                                </a:schemeClr>
                              </a:solidFill>
                              <a:latin typeface="Cambria Math" panose="02040503050406030204" pitchFamily="18" charset="0"/>
                            </a:rPr>
                            <m:t>360</m:t>
                          </m:r>
                        </m:num>
                        <m:den>
                          <m:sSub>
                            <m:sSubPr>
                              <m:ctrlPr>
                                <a:rPr lang="es-CL" sz="1000" b="0" i="1" smtClean="0">
                                  <a:solidFill>
                                    <a:schemeClr val="bg2">
                                      <a:lumMod val="90000"/>
                                      <a:lumOff val="10000"/>
                                    </a:schemeClr>
                                  </a:solidFill>
                                  <a:latin typeface="Cambria Math" panose="02040503050406030204" pitchFamily="18" charset="0"/>
                                </a:rPr>
                              </m:ctrlPr>
                            </m:sSubPr>
                            <m:e>
                              <m:r>
                                <a:rPr lang="es-CL" sz="1000" b="0" i="1" smtClean="0">
                                  <a:solidFill>
                                    <a:schemeClr val="bg2">
                                      <a:lumMod val="90000"/>
                                      <a:lumOff val="10000"/>
                                    </a:schemeClr>
                                  </a:solidFill>
                                  <a:latin typeface="Cambria Math" panose="02040503050406030204" pitchFamily="18" charset="0"/>
                                </a:rPr>
                                <m:t>𝑑</m:t>
                              </m:r>
                            </m:e>
                            <m:sub>
                              <m:r>
                                <a:rPr lang="es-CL" sz="1000" b="0" i="1" smtClean="0">
                                  <a:solidFill>
                                    <a:schemeClr val="bg2">
                                      <a:lumMod val="90000"/>
                                      <a:lumOff val="10000"/>
                                    </a:schemeClr>
                                  </a:solidFill>
                                  <a:latin typeface="Cambria Math" panose="02040503050406030204" pitchFamily="18" charset="0"/>
                                </a:rPr>
                                <m:t>𝑐</m:t>
                              </m:r>
                            </m:sub>
                          </m:sSub>
                        </m:den>
                      </m:f>
                    </m:oMath>
                  </m:oMathPara>
                </a14:m>
                <a:endParaRPr lang="es-CL" sz="1000" b="1" dirty="0">
                  <a:solidFill>
                    <a:schemeClr val="bg2">
                      <a:lumMod val="90000"/>
                      <a:lumOff val="10000"/>
                    </a:schemeClr>
                  </a:solidFill>
                  <a:latin typeface="Garamond" panose="02020404030301010803" pitchFamily="18" charset="0"/>
                </a:endParaRPr>
              </a:p>
            </p:txBody>
          </p:sp>
        </mc:Choice>
        <mc:Fallback xmlns="">
          <p:sp>
            <p:nvSpPr>
              <p:cNvPr id="40" name="CuadroTexto 39"/>
              <p:cNvSpPr txBox="1">
                <a:spLocks noRot="1" noChangeAspect="1" noMove="1" noResize="1" noEditPoints="1" noAdjustHandles="1" noChangeArrowheads="1" noChangeShapeType="1" noTextEdit="1"/>
              </p:cNvSpPr>
              <p:nvPr/>
            </p:nvSpPr>
            <p:spPr>
              <a:xfrm>
                <a:off x="7278535" y="4364034"/>
                <a:ext cx="1657441" cy="345800"/>
              </a:xfrm>
              <a:prstGeom prst="rect">
                <a:avLst/>
              </a:prstGeom>
              <a:blipFill rotWithShape="0">
                <a:blip r:embed="rId8"/>
                <a:stretch>
                  <a:fillRect r="-1471" b="-3509"/>
                </a:stretch>
              </a:blipFill>
            </p:spPr>
            <p:txBody>
              <a:bodyPr/>
              <a:lstStyle/>
              <a:p>
                <a:r>
                  <a:rPr lang="en-US">
                    <a:noFill/>
                  </a:rPr>
                  <a:t> </a:t>
                </a:r>
              </a:p>
            </p:txBody>
          </p:sp>
        </mc:Fallback>
      </mc:AlternateContent>
      <p:sp>
        <p:nvSpPr>
          <p:cNvPr id="41" name="CuadroTexto 40"/>
          <p:cNvSpPr txBox="1"/>
          <p:nvPr/>
        </p:nvSpPr>
        <p:spPr>
          <a:xfrm>
            <a:off x="4313210" y="4320625"/>
            <a:ext cx="423514" cy="523220"/>
          </a:xfrm>
          <a:prstGeom prst="rect">
            <a:avLst/>
          </a:prstGeom>
          <a:noFill/>
        </p:spPr>
        <p:txBody>
          <a:bodyPr wrap="none" rtlCol="0">
            <a:spAutoFit/>
          </a:bodyPr>
          <a:lstStyle/>
          <a:p>
            <a:r>
              <a:rPr lang="es-CL" sz="2800" dirty="0">
                <a:solidFill>
                  <a:schemeClr val="bg2">
                    <a:lumMod val="90000"/>
                    <a:lumOff val="10000"/>
                  </a:schemeClr>
                </a:solidFill>
                <a:latin typeface="Garamond" panose="02020404030301010803" pitchFamily="18" charset="0"/>
              </a:rPr>
              <a:t>=</a:t>
            </a:r>
          </a:p>
        </p:txBody>
      </p:sp>
      <mc:AlternateContent xmlns:mc="http://schemas.openxmlformats.org/markup-compatibility/2006" xmlns:a14="http://schemas.microsoft.com/office/drawing/2010/main">
        <mc:Choice Requires="a14">
          <p:sp>
            <p:nvSpPr>
              <p:cNvPr id="42" name="CuadroTexto 41"/>
              <p:cNvSpPr txBox="1"/>
              <p:nvPr/>
            </p:nvSpPr>
            <p:spPr>
              <a:xfrm>
                <a:off x="3705754" y="4461361"/>
                <a:ext cx="56868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L" sz="1600" b="0" i="1" smtClean="0">
                          <a:solidFill>
                            <a:schemeClr val="bg2">
                              <a:lumMod val="90000"/>
                              <a:lumOff val="10000"/>
                            </a:schemeClr>
                          </a:solidFill>
                          <a:latin typeface="Cambria Math" panose="02040503050406030204" pitchFamily="18" charset="0"/>
                        </a:rPr>
                        <m:t>𝑆𝑂𝐹𝑅</m:t>
                      </m:r>
                    </m:oMath>
                  </m:oMathPara>
                </a14:m>
                <a:endParaRPr lang="es-CL" sz="1600" b="1" dirty="0">
                  <a:solidFill>
                    <a:schemeClr val="bg2">
                      <a:lumMod val="90000"/>
                      <a:lumOff val="10000"/>
                    </a:schemeClr>
                  </a:solidFill>
                  <a:latin typeface="Garamond" panose="02020404030301010803" pitchFamily="18" charset="0"/>
                </a:endParaRPr>
              </a:p>
            </p:txBody>
          </p:sp>
        </mc:Choice>
        <mc:Fallback xmlns="">
          <p:sp>
            <p:nvSpPr>
              <p:cNvPr id="42" name="CuadroTexto 41"/>
              <p:cNvSpPr txBox="1">
                <a:spLocks noRot="1" noChangeAspect="1" noMove="1" noResize="1" noEditPoints="1" noAdjustHandles="1" noChangeArrowheads="1" noChangeShapeType="1" noTextEdit="1"/>
              </p:cNvSpPr>
              <p:nvPr/>
            </p:nvSpPr>
            <p:spPr>
              <a:xfrm>
                <a:off x="3705754" y="4461361"/>
                <a:ext cx="568682" cy="246221"/>
              </a:xfrm>
              <a:prstGeom prst="rect">
                <a:avLst/>
              </a:prstGeom>
              <a:blipFill rotWithShape="0">
                <a:blip r:embed="rId9"/>
                <a:stretch>
                  <a:fillRect l="-7527" r="-4301" b="-5000"/>
                </a:stretch>
              </a:blipFill>
            </p:spPr>
            <p:txBody>
              <a:bodyPr/>
              <a:lstStyle/>
              <a:p>
                <a:r>
                  <a:rPr lang="en-US">
                    <a:noFill/>
                  </a:rPr>
                  <a:t> </a:t>
                </a:r>
              </a:p>
            </p:txBody>
          </p:sp>
        </mc:Fallback>
      </mc:AlternateContent>
      <p:sp>
        <p:nvSpPr>
          <p:cNvPr id="14" name="Rectángulo 13"/>
          <p:cNvSpPr/>
          <p:nvPr/>
        </p:nvSpPr>
        <p:spPr>
          <a:xfrm>
            <a:off x="3477725" y="4642881"/>
            <a:ext cx="835485" cy="430887"/>
          </a:xfrm>
          <a:prstGeom prst="rect">
            <a:avLst/>
          </a:prstGeom>
        </p:spPr>
        <p:txBody>
          <a:bodyPr wrap="none">
            <a:spAutoFit/>
          </a:bodyPr>
          <a:lstStyle/>
          <a:p>
            <a:pPr algn="r"/>
            <a:r>
              <a:rPr lang="es-CL" sz="1100" dirty="0">
                <a:solidFill>
                  <a:schemeClr val="bg2">
                    <a:lumMod val="90000"/>
                    <a:lumOff val="10000"/>
                  </a:schemeClr>
                </a:solidFill>
                <a:latin typeface="Garamond" panose="02020404030301010803" pitchFamily="18" charset="0"/>
              </a:rPr>
              <a:t>Lineal</a:t>
            </a:r>
          </a:p>
          <a:p>
            <a:pPr algn="r"/>
            <a:r>
              <a:rPr lang="es-CL" sz="1100" dirty="0">
                <a:solidFill>
                  <a:schemeClr val="bg2">
                    <a:lumMod val="90000"/>
                    <a:lumOff val="10000"/>
                  </a:schemeClr>
                </a:solidFill>
                <a:latin typeface="Garamond" panose="02020404030301010803" pitchFamily="18" charset="0"/>
              </a:rPr>
              <a:t>Equivalente</a:t>
            </a:r>
          </a:p>
        </p:txBody>
      </p:sp>
      <p:sp>
        <p:nvSpPr>
          <p:cNvPr id="43" name="CuadroTexto 42"/>
          <p:cNvSpPr txBox="1"/>
          <p:nvPr/>
        </p:nvSpPr>
        <p:spPr>
          <a:xfrm>
            <a:off x="6827417" y="4298703"/>
            <a:ext cx="423514" cy="523220"/>
          </a:xfrm>
          <a:prstGeom prst="rect">
            <a:avLst/>
          </a:prstGeom>
          <a:noFill/>
        </p:spPr>
        <p:txBody>
          <a:bodyPr wrap="none" rtlCol="0">
            <a:spAutoFit/>
          </a:bodyPr>
          <a:lstStyle/>
          <a:p>
            <a:r>
              <a:rPr lang="es-CL" sz="2800" dirty="0">
                <a:solidFill>
                  <a:schemeClr val="bg2">
                    <a:lumMod val="90000"/>
                    <a:lumOff val="10000"/>
                  </a:schemeClr>
                </a:solidFill>
                <a:latin typeface="Garamond" panose="02020404030301010803" pitchFamily="18" charset="0"/>
              </a:rPr>
              <a:t>=</a:t>
            </a:r>
          </a:p>
        </p:txBody>
      </p:sp>
      <p:cxnSp>
        <p:nvCxnSpPr>
          <p:cNvPr id="18" name="Conector angular 17"/>
          <p:cNvCxnSpPr>
            <a:stCxn id="32" idx="2"/>
            <a:endCxn id="28" idx="0"/>
          </p:cNvCxnSpPr>
          <p:nvPr/>
        </p:nvCxnSpPr>
        <p:spPr>
          <a:xfrm rot="5400000">
            <a:off x="5971716" y="3024148"/>
            <a:ext cx="478898" cy="1445423"/>
          </a:xfrm>
          <a:prstGeom prst="bentConnector3">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angular 19"/>
          <p:cNvCxnSpPr>
            <a:stCxn id="32" idx="2"/>
            <a:endCxn id="29" idx="0"/>
          </p:cNvCxnSpPr>
          <p:nvPr/>
        </p:nvCxnSpPr>
        <p:spPr>
          <a:xfrm rot="16200000" flipH="1">
            <a:off x="7231617" y="3209669"/>
            <a:ext cx="481208" cy="1076690"/>
          </a:xfrm>
          <a:prstGeom prst="bentConnector3">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p:cNvCxnSpPr/>
          <p:nvPr/>
        </p:nvCxnSpPr>
        <p:spPr>
          <a:xfrm flipH="1">
            <a:off x="2780922" y="2780063"/>
            <a:ext cx="1344244" cy="444369"/>
          </a:xfrm>
          <a:prstGeom prst="straightConnector1">
            <a:avLst/>
          </a:prstGeom>
          <a:ln>
            <a:solidFill>
              <a:schemeClr val="tx1">
                <a:lumMod val="65000"/>
                <a:lumOff val="35000"/>
              </a:schemeClr>
            </a:solidFill>
            <a:tailEnd type="triangle"/>
          </a:ln>
        </p:spPr>
        <p:style>
          <a:lnRef idx="2">
            <a:schemeClr val="dk1"/>
          </a:lnRef>
          <a:fillRef idx="0">
            <a:schemeClr val="dk1"/>
          </a:fillRef>
          <a:effectRef idx="1">
            <a:schemeClr val="dk1"/>
          </a:effectRef>
          <a:fontRef idx="minor">
            <a:schemeClr val="tx1"/>
          </a:fontRef>
        </p:style>
      </p:cxnSp>
      <p:cxnSp>
        <p:nvCxnSpPr>
          <p:cNvPr id="50" name="Conector recto de flecha 49"/>
          <p:cNvCxnSpPr/>
          <p:nvPr/>
        </p:nvCxnSpPr>
        <p:spPr>
          <a:xfrm>
            <a:off x="4125167" y="2772325"/>
            <a:ext cx="0" cy="431443"/>
          </a:xfrm>
          <a:prstGeom prst="straightConnector1">
            <a:avLst/>
          </a:prstGeom>
          <a:ln>
            <a:solidFill>
              <a:schemeClr val="tx1">
                <a:lumMod val="65000"/>
                <a:lumOff val="35000"/>
              </a:schemeClr>
            </a:solidFill>
            <a:tailEnd type="triangle"/>
          </a:ln>
        </p:spPr>
        <p:style>
          <a:lnRef idx="2">
            <a:schemeClr val="dk1"/>
          </a:lnRef>
          <a:fillRef idx="0">
            <a:schemeClr val="dk1"/>
          </a:fillRef>
          <a:effectRef idx="1">
            <a:schemeClr val="dk1"/>
          </a:effectRef>
          <a:fontRef idx="minor">
            <a:schemeClr val="tx1"/>
          </a:fontRef>
        </p:style>
      </p:cxnSp>
      <p:cxnSp>
        <p:nvCxnSpPr>
          <p:cNvPr id="53" name="Conector recto de flecha 52"/>
          <p:cNvCxnSpPr/>
          <p:nvPr/>
        </p:nvCxnSpPr>
        <p:spPr>
          <a:xfrm>
            <a:off x="4125167" y="2775500"/>
            <a:ext cx="1571091" cy="447881"/>
          </a:xfrm>
          <a:prstGeom prst="straightConnector1">
            <a:avLst/>
          </a:prstGeom>
          <a:ln>
            <a:solidFill>
              <a:schemeClr val="tx1">
                <a:lumMod val="65000"/>
                <a:lumOff val="35000"/>
              </a:schemeClr>
            </a:solidFill>
            <a:tailEnd type="triangle"/>
          </a:ln>
        </p:spPr>
        <p:style>
          <a:lnRef idx="2">
            <a:schemeClr val="dk1"/>
          </a:lnRef>
          <a:fillRef idx="0">
            <a:schemeClr val="dk1"/>
          </a:fillRef>
          <a:effectRef idx="1">
            <a:schemeClr val="dk1"/>
          </a:effectRef>
          <a:fontRef idx="minor">
            <a:schemeClr val="tx1"/>
          </a:fontRef>
        </p:style>
      </p:cxnSp>
      <p:sp>
        <p:nvSpPr>
          <p:cNvPr id="54" name="Rectángulo 53"/>
          <p:cNvSpPr/>
          <p:nvPr/>
        </p:nvSpPr>
        <p:spPr>
          <a:xfrm>
            <a:off x="3718497" y="2431640"/>
            <a:ext cx="878767" cy="307777"/>
          </a:xfrm>
          <a:prstGeom prst="rect">
            <a:avLst/>
          </a:prstGeom>
        </p:spPr>
        <p:txBody>
          <a:bodyPr wrap="none">
            <a:spAutoFit/>
          </a:bodyPr>
          <a:lstStyle/>
          <a:p>
            <a:r>
              <a:rPr lang="es-CL" dirty="0">
                <a:solidFill>
                  <a:schemeClr val="bg2">
                    <a:lumMod val="90000"/>
                    <a:lumOff val="10000"/>
                  </a:schemeClr>
                </a:solidFill>
                <a:latin typeface="Garamond" panose="02020404030301010803" pitchFamily="18" charset="0"/>
              </a:rPr>
              <a:t>Tasa Base</a:t>
            </a:r>
          </a:p>
        </p:txBody>
      </p:sp>
      <p:sp>
        <p:nvSpPr>
          <p:cNvPr id="58" name="Rectángulo 57"/>
          <p:cNvSpPr/>
          <p:nvPr/>
        </p:nvSpPr>
        <p:spPr>
          <a:xfrm>
            <a:off x="6360594" y="3741407"/>
            <a:ext cx="886781" cy="261610"/>
          </a:xfrm>
          <a:prstGeom prst="rect">
            <a:avLst/>
          </a:prstGeom>
        </p:spPr>
        <p:txBody>
          <a:bodyPr wrap="none">
            <a:spAutoFit/>
          </a:bodyPr>
          <a:lstStyle/>
          <a:p>
            <a:r>
              <a:rPr lang="es-CL" sz="1100" dirty="0">
                <a:solidFill>
                  <a:schemeClr val="bg2">
                    <a:lumMod val="90000"/>
                    <a:lumOff val="10000"/>
                  </a:schemeClr>
                </a:solidFill>
                <a:latin typeface="Garamond" panose="02020404030301010803" pitchFamily="18" charset="0"/>
              </a:rPr>
              <a:t>Equivalentes</a:t>
            </a:r>
          </a:p>
        </p:txBody>
      </p:sp>
      <p:sp>
        <p:nvSpPr>
          <p:cNvPr id="44" name="Abrir llave 43"/>
          <p:cNvSpPr/>
          <p:nvPr/>
        </p:nvSpPr>
        <p:spPr>
          <a:xfrm>
            <a:off x="5878839" y="1311199"/>
            <a:ext cx="143471" cy="1582042"/>
          </a:xfrm>
          <a:prstGeom prst="leftBrace">
            <a:avLst>
              <a:gd name="adj1" fmla="val 8333"/>
              <a:gd name="adj2" fmla="val 52554"/>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9pPr>
          </a:lstStyle>
          <a:p>
            <a:pPr algn="ctr"/>
            <a:endParaRPr lang="es-CL">
              <a:solidFill>
                <a:schemeClr val="bg2">
                  <a:lumMod val="90000"/>
                  <a:lumOff val="10000"/>
                </a:schemeClr>
              </a:solidFill>
              <a:latin typeface="Garamond" panose="02020404030301010803" pitchFamily="18" charset="0"/>
            </a:endParaRPr>
          </a:p>
        </p:txBody>
      </p:sp>
      <p:sp>
        <p:nvSpPr>
          <p:cNvPr id="45" name="CuadroTexto 9"/>
          <p:cNvSpPr txBox="1"/>
          <p:nvPr/>
        </p:nvSpPr>
        <p:spPr>
          <a:xfrm>
            <a:off x="358283" y="1592575"/>
            <a:ext cx="5073931" cy="26161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CL" sz="1100" dirty="0">
                <a:solidFill>
                  <a:schemeClr val="bg2">
                    <a:lumMod val="90000"/>
                    <a:lumOff val="10000"/>
                  </a:schemeClr>
                </a:solidFill>
                <a:latin typeface="Garamond" panose="02020404030301010803" pitchFamily="18" charset="0"/>
              </a:rPr>
              <a:t>Ahora, para SOFR tendremos un paso previo: elegir metodología de calculo de la base</a:t>
            </a:r>
          </a:p>
        </p:txBody>
      </p:sp>
      <p:pic>
        <p:nvPicPr>
          <p:cNvPr id="31" name="Imagen 30">
            <a:extLst>
              <a:ext uri="{FF2B5EF4-FFF2-40B4-BE49-F238E27FC236}">
                <a16:creationId xmlns:a16="http://schemas.microsoft.com/office/drawing/2014/main" id="{CFE949E9-F4B4-4050-B490-F9D6CF0C2C8F}"/>
              </a:ext>
            </a:extLst>
          </p:cNvPr>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55633" y="753241"/>
            <a:ext cx="535695" cy="474181"/>
          </a:xfrm>
          <a:prstGeom prst="rect">
            <a:avLst/>
          </a:prstGeom>
        </p:spPr>
      </p:pic>
      <p:pic>
        <p:nvPicPr>
          <p:cNvPr id="37" name="Imagen 36"/>
          <p:cNvPicPr>
            <a:picLocks noChangeAspect="1"/>
          </p:cNvPicPr>
          <p:nvPr/>
        </p:nvPicPr>
        <p:blipFill>
          <a:blip r:embed="rId11">
            <a:clrChange>
              <a:clrFrom>
                <a:srgbClr val="FFFFFF"/>
              </a:clrFrom>
              <a:clrTo>
                <a:srgbClr val="FFFFFF">
                  <a:alpha val="0"/>
                </a:srgbClr>
              </a:clrTo>
            </a:clrChange>
          </a:blip>
          <a:stretch>
            <a:fillRect/>
          </a:stretch>
        </p:blipFill>
        <p:spPr>
          <a:xfrm>
            <a:off x="7069990" y="4731710"/>
            <a:ext cx="2074010" cy="302561"/>
          </a:xfrm>
          <a:prstGeom prst="rect">
            <a:avLst/>
          </a:prstGeom>
        </p:spPr>
      </p:pic>
    </p:spTree>
    <p:extLst>
      <p:ext uri="{BB962C8B-B14F-4D97-AF65-F5344CB8AC3E}">
        <p14:creationId xmlns:p14="http://schemas.microsoft.com/office/powerpoint/2010/main" val="88855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ntr" presetSubtype="0" fill="hold"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par>
                                <p:cTn id="60" presetID="10" presetClass="entr" presetSubtype="0" fill="hold" nodeType="with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500"/>
                                        <p:tgtEl>
                                          <p:spTgt spid="53"/>
                                        </p:tgtEl>
                                      </p:cBhvr>
                                    </p:animEffect>
                                  </p:childTnLst>
                                </p:cTn>
                              </p:par>
                              <p:par>
                                <p:cTn id="63" presetID="10"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fade">
                                      <p:cBhvr>
                                        <p:cTn id="78" dur="500"/>
                                        <p:tgtEl>
                                          <p:spTgt spid="4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500"/>
                                        <p:tgtEl>
                                          <p:spTgt spid="1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500"/>
                                        <p:tgtEl>
                                          <p:spTgt spid="4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500"/>
                                        <p:tgtEl>
                                          <p:spTgt spid="3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500"/>
                                        <p:tgtEl>
                                          <p:spTgt spid="2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500"/>
                                        <p:tgtEl>
                                          <p:spTgt spid="2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500"/>
                                        <p:tgtEl>
                                          <p:spTgt spid="4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500"/>
                                        <p:tgtEl>
                                          <p:spTgt spid="4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58"/>
                                        </p:tgtEl>
                                        <p:attrNameLst>
                                          <p:attrName>style.visibility</p:attrName>
                                        </p:attrNameLst>
                                      </p:cBhvr>
                                      <p:to>
                                        <p:strVal val="visible"/>
                                      </p:to>
                                    </p:set>
                                    <p:animEffect transition="in" filter="fade">
                                      <p:cBhvr>
                                        <p:cTn id="10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P spid="21" grpId="0"/>
      <p:bldP spid="25" grpId="0"/>
      <p:bldP spid="27" grpId="0"/>
      <p:bldP spid="28" grpId="0"/>
      <p:bldP spid="29" grpId="0"/>
      <p:bldP spid="32" grpId="0"/>
      <p:bldP spid="39" grpId="0"/>
      <p:bldP spid="40" grpId="0"/>
      <p:bldP spid="41" grpId="0"/>
      <p:bldP spid="42" grpId="0"/>
      <p:bldP spid="14" grpId="0"/>
      <p:bldP spid="43" grpId="0"/>
      <p:bldP spid="54" grpId="0"/>
      <p:bldP spid="58" grpId="0"/>
      <p:bldP spid="44" grpId="0" animBg="1"/>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210"/>
        <p:cNvGrpSpPr/>
        <p:nvPr/>
      </p:nvGrpSpPr>
      <p:grpSpPr>
        <a:xfrm>
          <a:off x="0" y="0"/>
          <a:ext cx="0" cy="0"/>
          <a:chOff x="0" y="0"/>
          <a:chExt cx="0" cy="0"/>
        </a:xfrm>
      </p:grpSpPr>
      <p:sp>
        <p:nvSpPr>
          <p:cNvPr id="39" name="Google Shape;157;p19"/>
          <p:cNvSpPr txBox="1"/>
          <p:nvPr/>
        </p:nvSpPr>
        <p:spPr>
          <a:xfrm>
            <a:off x="332273" y="181679"/>
            <a:ext cx="4105586" cy="490500"/>
          </a:xfrm>
          <a:prstGeom prst="rect">
            <a:avLst/>
          </a:prstGeom>
          <a:noFill/>
          <a:ln>
            <a:noFill/>
          </a:ln>
        </p:spPr>
        <p:txBody>
          <a:bodyPr spcFirstLastPara="1" wrap="square" lIns="34300" tIns="17150" rIns="34300" bIns="17150" anchor="t" anchorCtr="0">
            <a:noAutofit/>
          </a:bodyPr>
          <a:lstStyle/>
          <a:p>
            <a:pPr>
              <a:lnSpc>
                <a:spcPct val="151515"/>
              </a:lnSpc>
              <a:buSzPts val="2500"/>
            </a:pPr>
            <a:r>
              <a:rPr lang="es-CL" sz="2500" b="1" dirty="0">
                <a:solidFill>
                  <a:schemeClr val="accent1">
                    <a:lumMod val="50000"/>
                  </a:schemeClr>
                </a:solidFill>
                <a:latin typeface="Garamond" panose="02020404030301010803" pitchFamily="18" charset="0"/>
                <a:cs typeface="Poppins SemiBold"/>
                <a:sym typeface="Poppins SemiBold"/>
              </a:rPr>
              <a:t>Créditos SOFR</a:t>
            </a:r>
            <a:endParaRPr lang="pt-BR" sz="2500" b="1" dirty="0">
              <a:solidFill>
                <a:schemeClr val="accent1">
                  <a:lumMod val="50000"/>
                </a:schemeClr>
              </a:solidFill>
              <a:latin typeface="Garamond" panose="02020404030301010803" pitchFamily="18" charset="0"/>
              <a:cs typeface="Poppins SemiBold"/>
            </a:endParaRPr>
          </a:p>
        </p:txBody>
      </p:sp>
      <p:pic>
        <p:nvPicPr>
          <p:cNvPr id="2" name="Imagen 1"/>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Marker trans="81000" size="49"/>
                    </a14:imgEffect>
                    <a14:imgEffect>
                      <a14:colorTemperature colorTemp="2213"/>
                    </a14:imgEffect>
                    <a14:imgEffect>
                      <a14:saturation sat="0"/>
                    </a14:imgEffect>
                  </a14:imgLayer>
                </a14:imgProps>
              </a:ext>
            </a:extLst>
          </a:blip>
          <a:srcRect l="12000" r="17120"/>
          <a:stretch/>
        </p:blipFill>
        <p:spPr>
          <a:xfrm>
            <a:off x="6112217" y="18500"/>
            <a:ext cx="3068782" cy="5143500"/>
          </a:xfrm>
          <a:prstGeom prst="rect">
            <a:avLst/>
          </a:prstGeom>
        </p:spPr>
      </p:pic>
      <p:grpSp>
        <p:nvGrpSpPr>
          <p:cNvPr id="19" name="Grupo 18"/>
          <p:cNvGrpSpPr/>
          <p:nvPr/>
        </p:nvGrpSpPr>
        <p:grpSpPr>
          <a:xfrm>
            <a:off x="332271" y="960298"/>
            <a:ext cx="8681099" cy="309721"/>
            <a:chOff x="387927" y="1092565"/>
            <a:chExt cx="8538829" cy="309721"/>
          </a:xfrm>
        </p:grpSpPr>
        <p:sp>
          <p:nvSpPr>
            <p:cNvPr id="14" name="CuadroTexto 13"/>
            <p:cNvSpPr txBox="1"/>
            <p:nvPr/>
          </p:nvSpPr>
          <p:spPr>
            <a:xfrm>
              <a:off x="387927" y="1094509"/>
              <a:ext cx="1365362" cy="307777"/>
            </a:xfrm>
            <a:prstGeom prst="rect">
              <a:avLst/>
            </a:prstGeom>
            <a:noFill/>
            <a:ln>
              <a:noFill/>
            </a:ln>
          </p:spPr>
          <p:txBody>
            <a:bodyPr wrap="none" rtlCol="0">
              <a:spAutoFit/>
            </a:bodyPr>
            <a:lstStyle/>
            <a:p>
              <a:r>
                <a:rPr lang="es-CL" b="1" dirty="0">
                  <a:solidFill>
                    <a:schemeClr val="bg2">
                      <a:lumMod val="90000"/>
                      <a:lumOff val="10000"/>
                    </a:schemeClr>
                  </a:solidFill>
                  <a:latin typeface="Garamond" panose="02020404030301010803" pitchFamily="18" charset="0"/>
                </a:rPr>
                <a:t>Tipos de Tasa: </a:t>
              </a:r>
              <a:endParaRPr lang="en-US" b="1" dirty="0">
                <a:solidFill>
                  <a:schemeClr val="bg2">
                    <a:lumMod val="90000"/>
                    <a:lumOff val="10000"/>
                  </a:schemeClr>
                </a:solidFill>
                <a:latin typeface="Garamond" panose="02020404030301010803" pitchFamily="18" charset="0"/>
              </a:endParaRPr>
            </a:p>
          </p:txBody>
        </p:sp>
        <p:grpSp>
          <p:nvGrpSpPr>
            <p:cNvPr id="15" name="Grupo 14"/>
            <p:cNvGrpSpPr/>
            <p:nvPr/>
          </p:nvGrpSpPr>
          <p:grpSpPr>
            <a:xfrm>
              <a:off x="2136088" y="1092565"/>
              <a:ext cx="6790668" cy="309721"/>
              <a:chOff x="2136088" y="1092565"/>
              <a:chExt cx="6790668" cy="309721"/>
            </a:xfrm>
          </p:grpSpPr>
          <p:sp>
            <p:nvSpPr>
              <p:cNvPr id="16" name="CuadroTexto 15"/>
              <p:cNvSpPr txBox="1"/>
              <p:nvPr/>
            </p:nvSpPr>
            <p:spPr>
              <a:xfrm>
                <a:off x="2136088" y="1094509"/>
                <a:ext cx="1364443" cy="307777"/>
              </a:xfrm>
              <a:prstGeom prst="rect">
                <a:avLst/>
              </a:prstGeom>
              <a:gradFill flip="none" rotWithShape="1">
                <a:gsLst>
                  <a:gs pos="0">
                    <a:schemeClr val="bg2">
                      <a:lumMod val="50000"/>
                      <a:lumOff val="50000"/>
                    </a:schemeClr>
                  </a:gs>
                  <a:gs pos="48000">
                    <a:schemeClr val="tx1">
                      <a:lumMod val="25000"/>
                      <a:lumOff val="75000"/>
                    </a:schemeClr>
                  </a:gs>
                  <a:gs pos="100000">
                    <a:schemeClr val="bg2">
                      <a:lumMod val="50000"/>
                      <a:lumOff val="50000"/>
                    </a:schemeClr>
                  </a:gs>
                </a:gsLst>
                <a:lin ang="0" scaled="1"/>
                <a:tileRect/>
              </a:gradFill>
              <a:ln>
                <a:gradFill flip="none" rotWithShape="1">
                  <a:gsLst>
                    <a:gs pos="0">
                      <a:schemeClr val="bg2">
                        <a:lumMod val="90000"/>
                        <a:lumOff val="10000"/>
                      </a:schemeClr>
                    </a:gs>
                    <a:gs pos="48000">
                      <a:schemeClr val="bg2">
                        <a:lumMod val="50000"/>
                        <a:lumOff val="50000"/>
                      </a:schemeClr>
                    </a:gs>
                    <a:gs pos="100000">
                      <a:schemeClr val="bg2">
                        <a:lumMod val="75000"/>
                        <a:lumOff val="25000"/>
                      </a:schemeClr>
                    </a:gs>
                  </a:gsLst>
                  <a:lin ang="2700000" scaled="1"/>
                  <a:tileRect/>
                </a:gradFill>
              </a:ln>
            </p:spPr>
            <p:txBody>
              <a:bodyPr wrap="square" rtlCol="0">
                <a:spAutoFit/>
              </a:bodyPr>
              <a:lstStyle/>
              <a:p>
                <a:pPr algn="ctr"/>
                <a:r>
                  <a:rPr lang="es-CL" b="1" dirty="0">
                    <a:solidFill>
                      <a:schemeClr val="tx2">
                        <a:lumMod val="10000"/>
                      </a:schemeClr>
                    </a:solidFill>
                    <a:latin typeface="Garamond" panose="02020404030301010803" pitchFamily="18" charset="0"/>
                  </a:rPr>
                  <a:t>Simple SOFR</a:t>
                </a:r>
                <a:endParaRPr lang="en-US" b="1" dirty="0">
                  <a:solidFill>
                    <a:schemeClr val="tx2">
                      <a:lumMod val="10000"/>
                    </a:schemeClr>
                  </a:solidFill>
                  <a:latin typeface="Garamond" panose="02020404030301010803" pitchFamily="18" charset="0"/>
                </a:endParaRPr>
              </a:p>
            </p:txBody>
          </p:sp>
          <p:sp>
            <p:nvSpPr>
              <p:cNvPr id="17" name="CuadroTexto 16"/>
              <p:cNvSpPr txBox="1"/>
              <p:nvPr/>
            </p:nvSpPr>
            <p:spPr>
              <a:xfrm>
                <a:off x="3720710" y="1092565"/>
                <a:ext cx="3294515" cy="307777"/>
              </a:xfrm>
              <a:prstGeom prst="rect">
                <a:avLst/>
              </a:prstGeom>
              <a:gradFill flip="none" rotWithShape="1">
                <a:gsLst>
                  <a:gs pos="0">
                    <a:schemeClr val="bg2">
                      <a:lumMod val="10000"/>
                      <a:lumOff val="90000"/>
                    </a:schemeClr>
                  </a:gs>
                  <a:gs pos="48000">
                    <a:schemeClr val="tx1">
                      <a:lumMod val="10000"/>
                      <a:lumOff val="90000"/>
                    </a:schemeClr>
                  </a:gs>
                  <a:gs pos="100000">
                    <a:schemeClr val="bg1"/>
                  </a:gs>
                </a:gsLst>
                <a:lin ang="0" scaled="1"/>
                <a:tileRect/>
              </a:gradFill>
              <a:ln>
                <a:gradFill flip="none" rotWithShape="1">
                  <a:gsLst>
                    <a:gs pos="0">
                      <a:schemeClr val="bg2">
                        <a:lumMod val="90000"/>
                        <a:lumOff val="10000"/>
                      </a:schemeClr>
                    </a:gs>
                    <a:gs pos="48000">
                      <a:schemeClr val="bg2">
                        <a:lumMod val="50000"/>
                        <a:lumOff val="50000"/>
                      </a:schemeClr>
                    </a:gs>
                    <a:gs pos="100000">
                      <a:schemeClr val="bg2">
                        <a:lumMod val="25000"/>
                        <a:lumOff val="75000"/>
                      </a:schemeClr>
                    </a:gs>
                  </a:gsLst>
                  <a:lin ang="2700000" scaled="1"/>
                  <a:tileRect/>
                </a:gradFill>
              </a:ln>
            </p:spPr>
            <p:txBody>
              <a:bodyPr wrap="square" rtlCol="0">
                <a:spAutoFit/>
              </a:bodyPr>
              <a:lstStyle/>
              <a:p>
                <a:pPr algn="ctr"/>
                <a:r>
                  <a:rPr lang="es-CL" b="1" dirty="0">
                    <a:solidFill>
                      <a:schemeClr val="bg2">
                        <a:lumMod val="90000"/>
                        <a:lumOff val="10000"/>
                      </a:schemeClr>
                    </a:solidFill>
                    <a:latin typeface="Garamond" panose="02020404030301010803" pitchFamily="18" charset="0"/>
                  </a:rPr>
                  <a:t>Índice SOFR - Compuesta Diaria</a:t>
                </a:r>
                <a:endParaRPr lang="en-US" b="1" dirty="0">
                  <a:solidFill>
                    <a:schemeClr val="bg2">
                      <a:lumMod val="90000"/>
                      <a:lumOff val="10000"/>
                    </a:schemeClr>
                  </a:solidFill>
                  <a:latin typeface="Garamond" panose="02020404030301010803" pitchFamily="18" charset="0"/>
                </a:endParaRPr>
              </a:p>
            </p:txBody>
          </p:sp>
          <p:sp>
            <p:nvSpPr>
              <p:cNvPr id="18" name="CuadroTexto 17"/>
              <p:cNvSpPr txBox="1"/>
              <p:nvPr/>
            </p:nvSpPr>
            <p:spPr>
              <a:xfrm>
                <a:off x="7235404" y="1092565"/>
                <a:ext cx="1691352" cy="307777"/>
              </a:xfrm>
              <a:prstGeom prst="rect">
                <a:avLst/>
              </a:prstGeom>
              <a:gradFill flip="none" rotWithShape="1">
                <a:gsLst>
                  <a:gs pos="0">
                    <a:schemeClr val="bg2">
                      <a:lumMod val="10000"/>
                      <a:lumOff val="90000"/>
                    </a:schemeClr>
                  </a:gs>
                  <a:gs pos="48000">
                    <a:schemeClr val="tx1">
                      <a:lumMod val="10000"/>
                      <a:lumOff val="90000"/>
                    </a:schemeClr>
                  </a:gs>
                  <a:gs pos="100000">
                    <a:schemeClr val="bg1"/>
                  </a:gs>
                </a:gsLst>
                <a:lin ang="0" scaled="1"/>
                <a:tileRect/>
              </a:gradFill>
              <a:ln>
                <a:gradFill flip="none" rotWithShape="1">
                  <a:gsLst>
                    <a:gs pos="0">
                      <a:schemeClr val="bg2">
                        <a:lumMod val="90000"/>
                        <a:lumOff val="10000"/>
                      </a:schemeClr>
                    </a:gs>
                    <a:gs pos="48000">
                      <a:schemeClr val="bg2">
                        <a:lumMod val="50000"/>
                        <a:lumOff val="50000"/>
                      </a:schemeClr>
                    </a:gs>
                    <a:gs pos="100000">
                      <a:schemeClr val="bg2">
                        <a:lumMod val="25000"/>
                        <a:lumOff val="75000"/>
                      </a:schemeClr>
                    </a:gs>
                  </a:gsLst>
                  <a:lin ang="2700000" scaled="1"/>
                  <a:tileRect/>
                </a:gradFill>
              </a:ln>
            </p:spPr>
            <p:txBody>
              <a:bodyPr wrap="square" rtlCol="0">
                <a:spAutoFit/>
              </a:bodyPr>
              <a:lstStyle/>
              <a:p>
                <a:pPr algn="ctr"/>
                <a:r>
                  <a:rPr lang="es-CL" b="1" dirty="0">
                    <a:solidFill>
                      <a:schemeClr val="bg2">
                        <a:lumMod val="90000"/>
                        <a:lumOff val="10000"/>
                      </a:schemeClr>
                    </a:solidFill>
                    <a:latin typeface="Garamond" panose="02020404030301010803" pitchFamily="18" charset="0"/>
                  </a:rPr>
                  <a:t>Term SOFR</a:t>
                </a:r>
                <a:endParaRPr lang="en-US" b="1" dirty="0">
                  <a:solidFill>
                    <a:schemeClr val="bg2">
                      <a:lumMod val="90000"/>
                      <a:lumOff val="10000"/>
                    </a:schemeClr>
                  </a:solidFill>
                  <a:latin typeface="Garamond" panose="02020404030301010803" pitchFamily="18" charset="0"/>
                </a:endParaRPr>
              </a:p>
            </p:txBody>
          </p:sp>
        </p:grpSp>
      </p:grpSp>
      <p:sp>
        <p:nvSpPr>
          <p:cNvPr id="21" name="CuadroTexto 20"/>
          <p:cNvSpPr txBox="1"/>
          <p:nvPr/>
        </p:nvSpPr>
        <p:spPr>
          <a:xfrm>
            <a:off x="332272" y="1590859"/>
            <a:ext cx="1707519" cy="307777"/>
          </a:xfrm>
          <a:prstGeom prst="rect">
            <a:avLst/>
          </a:prstGeom>
          <a:noFill/>
          <a:ln>
            <a:noFill/>
          </a:ln>
        </p:spPr>
        <p:txBody>
          <a:bodyPr wrap="none" rtlCol="0">
            <a:spAutoFit/>
          </a:bodyPr>
          <a:lstStyle/>
          <a:p>
            <a:r>
              <a:rPr lang="es-CL" b="1" dirty="0">
                <a:solidFill>
                  <a:schemeClr val="bg2">
                    <a:lumMod val="90000"/>
                    <a:lumOff val="10000"/>
                  </a:schemeClr>
                </a:solidFill>
                <a:latin typeface="Garamond" panose="02020404030301010803" pitchFamily="18" charset="0"/>
              </a:rPr>
              <a:t>Pagos de Intereses: </a:t>
            </a:r>
            <a:endParaRPr lang="en-US" b="1" dirty="0">
              <a:solidFill>
                <a:schemeClr val="bg2">
                  <a:lumMod val="90000"/>
                  <a:lumOff val="10000"/>
                </a:schemeClr>
              </a:solidFill>
              <a:latin typeface="Garamond" panose="02020404030301010803" pitchFamily="18" charset="0"/>
            </a:endParaRPr>
          </a:p>
        </p:txBody>
      </p:sp>
      <mc:AlternateContent xmlns:mc="http://schemas.openxmlformats.org/markup-compatibility/2006" xmlns:a14="http://schemas.microsoft.com/office/drawing/2010/main">
        <mc:Choice Requires="a14">
          <p:sp>
            <p:nvSpPr>
              <p:cNvPr id="22" name="CuadroTexto 21"/>
              <p:cNvSpPr txBox="1"/>
              <p:nvPr/>
            </p:nvSpPr>
            <p:spPr>
              <a:xfrm>
                <a:off x="2077994" y="1536067"/>
                <a:ext cx="2512215" cy="1210396"/>
              </a:xfrm>
              <a:prstGeom prst="rect">
                <a:avLst/>
              </a:prstGeom>
              <a:gradFill flip="none" rotWithShape="1">
                <a:gsLst>
                  <a:gs pos="0">
                    <a:schemeClr val="bg2">
                      <a:lumMod val="10000"/>
                      <a:lumOff val="90000"/>
                    </a:schemeClr>
                  </a:gs>
                  <a:gs pos="48000">
                    <a:schemeClr val="tx1">
                      <a:lumMod val="10000"/>
                      <a:lumOff val="90000"/>
                    </a:schemeClr>
                  </a:gs>
                  <a:gs pos="100000">
                    <a:schemeClr val="bg1"/>
                  </a:gs>
                </a:gsLst>
                <a:lin ang="0" scaled="1"/>
                <a:tileRect/>
              </a:gradFill>
              <a:ln>
                <a:gradFill flip="none" rotWithShape="1">
                  <a:gsLst>
                    <a:gs pos="0">
                      <a:schemeClr val="bg2">
                        <a:lumMod val="90000"/>
                        <a:lumOff val="10000"/>
                      </a:schemeClr>
                    </a:gs>
                    <a:gs pos="48000">
                      <a:schemeClr val="bg2">
                        <a:lumMod val="50000"/>
                        <a:lumOff val="50000"/>
                      </a:schemeClr>
                    </a:gs>
                    <a:gs pos="100000">
                      <a:schemeClr val="bg2">
                        <a:lumMod val="25000"/>
                        <a:lumOff val="75000"/>
                      </a:schemeClr>
                    </a:gs>
                  </a:gsLst>
                  <a:lin ang="2700000" scaled="1"/>
                  <a:tileRect/>
                </a:gradFill>
              </a:ln>
            </p:spPr>
            <p:txBody>
              <a:bodyPr wrap="square" rtlCol="0">
                <a:spAutoFit/>
              </a:bodyPr>
              <a:lstStyle/>
              <a:p>
                <a:pPr algn="ctr"/>
                <a14:m>
                  <m:oMath xmlns:m="http://schemas.openxmlformats.org/officeDocument/2006/math">
                    <m:r>
                      <a:rPr lang="es-CL" b="1" i="1" smtClean="0">
                        <a:solidFill>
                          <a:schemeClr val="bg2">
                            <a:lumMod val="90000"/>
                            <a:lumOff val="10000"/>
                          </a:schemeClr>
                        </a:solidFill>
                        <a:latin typeface="Cambria Math" panose="02040503050406030204" pitchFamily="18" charset="0"/>
                      </a:rPr>
                      <m:t>𝑲</m:t>
                    </m:r>
                    <m:r>
                      <a:rPr lang="es-CL" b="1" i="1" smtClean="0">
                        <a:solidFill>
                          <a:schemeClr val="bg2">
                            <a:lumMod val="90000"/>
                            <a:lumOff val="10000"/>
                          </a:schemeClr>
                        </a:solidFill>
                        <a:latin typeface="Cambria Math" panose="02040503050406030204" pitchFamily="18" charset="0"/>
                      </a:rPr>
                      <m:t> ∗ </m:t>
                    </m:r>
                    <m:d>
                      <m:dPr>
                        <m:ctrlPr>
                          <a:rPr lang="es-CL" b="1" i="1" smtClean="0">
                            <a:solidFill>
                              <a:schemeClr val="bg2">
                                <a:lumMod val="90000"/>
                                <a:lumOff val="10000"/>
                              </a:schemeClr>
                            </a:solidFill>
                            <a:latin typeface="Cambria Math" panose="02040503050406030204" pitchFamily="18" charset="0"/>
                          </a:rPr>
                        </m:ctrlPr>
                      </m:dPr>
                      <m:e>
                        <m:r>
                          <a:rPr lang="es-CL" b="1" i="1" smtClean="0">
                            <a:solidFill>
                              <a:schemeClr val="bg2">
                                <a:lumMod val="90000"/>
                                <a:lumOff val="10000"/>
                              </a:schemeClr>
                            </a:solidFill>
                            <a:latin typeface="Cambria Math" panose="02040503050406030204" pitchFamily="18" charset="0"/>
                          </a:rPr>
                          <m:t>𝑹</m:t>
                        </m:r>
                        <m:r>
                          <a:rPr lang="es-CL" b="1" i="1" smtClean="0">
                            <a:solidFill>
                              <a:schemeClr val="bg2">
                                <a:lumMod val="90000"/>
                                <a:lumOff val="10000"/>
                              </a:schemeClr>
                            </a:solidFill>
                            <a:latin typeface="Cambria Math" panose="02040503050406030204" pitchFamily="18" charset="0"/>
                          </a:rPr>
                          <m:t>+</m:t>
                        </m:r>
                        <m:r>
                          <a:rPr lang="es-CL" b="1" i="1" smtClean="0">
                            <a:solidFill>
                              <a:schemeClr val="bg2">
                                <a:lumMod val="90000"/>
                                <a:lumOff val="10000"/>
                              </a:schemeClr>
                            </a:solidFill>
                            <a:latin typeface="Cambria Math" panose="02040503050406030204" pitchFamily="18" charset="0"/>
                          </a:rPr>
                          <m:t>𝑿</m:t>
                        </m:r>
                      </m:e>
                    </m:d>
                    <m:r>
                      <a:rPr lang="es-CL" b="1" i="0" smtClean="0">
                        <a:solidFill>
                          <a:schemeClr val="bg2">
                            <a:lumMod val="90000"/>
                            <a:lumOff val="10000"/>
                          </a:schemeClr>
                        </a:solidFill>
                        <a:latin typeface="Cambria Math" panose="02040503050406030204" pitchFamily="18" charset="0"/>
                      </a:rPr>
                      <m:t>∗</m:t>
                    </m:r>
                    <m:f>
                      <m:fPr>
                        <m:ctrlPr>
                          <a:rPr lang="es-CL" b="1" i="1" smtClean="0">
                            <a:solidFill>
                              <a:schemeClr val="bg2">
                                <a:lumMod val="90000"/>
                                <a:lumOff val="10000"/>
                              </a:schemeClr>
                            </a:solidFill>
                            <a:latin typeface="Cambria Math" panose="02040503050406030204" pitchFamily="18" charset="0"/>
                          </a:rPr>
                        </m:ctrlPr>
                      </m:fPr>
                      <m:num>
                        <m:r>
                          <a:rPr lang="es-CL" b="1" i="1" smtClean="0">
                            <a:solidFill>
                              <a:schemeClr val="bg2">
                                <a:lumMod val="90000"/>
                                <a:lumOff val="10000"/>
                              </a:schemeClr>
                            </a:solidFill>
                            <a:latin typeface="Cambria Math" panose="02040503050406030204" pitchFamily="18" charset="0"/>
                          </a:rPr>
                          <m:t>𝑫</m:t>
                        </m:r>
                      </m:num>
                      <m:den>
                        <m:r>
                          <a:rPr lang="es-CL" b="1" i="1" smtClean="0">
                            <a:solidFill>
                              <a:schemeClr val="bg2">
                                <a:lumMod val="90000"/>
                                <a:lumOff val="10000"/>
                              </a:schemeClr>
                            </a:solidFill>
                            <a:latin typeface="Cambria Math" panose="02040503050406030204" pitchFamily="18" charset="0"/>
                          </a:rPr>
                          <m:t>𝟑𝟔𝟎</m:t>
                        </m:r>
                      </m:den>
                    </m:f>
                  </m:oMath>
                </a14:m>
                <a:r>
                  <a:rPr lang="en-US" b="1" dirty="0">
                    <a:solidFill>
                      <a:schemeClr val="bg2">
                        <a:lumMod val="90000"/>
                        <a:lumOff val="10000"/>
                      </a:schemeClr>
                    </a:solidFill>
                    <a:latin typeface="Garamond" panose="02020404030301010803" pitchFamily="18" charset="0"/>
                  </a:rPr>
                  <a:t> </a:t>
                </a:r>
              </a:p>
              <a:p>
                <a:endParaRPr lang="es-CL" sz="1050" b="1" dirty="0">
                  <a:solidFill>
                    <a:schemeClr val="bg2">
                      <a:lumMod val="90000"/>
                      <a:lumOff val="10000"/>
                    </a:schemeClr>
                  </a:solidFill>
                  <a:latin typeface="Garamond" panose="02020404030301010803" pitchFamily="18" charset="0"/>
                </a:endParaRPr>
              </a:p>
              <a:p>
                <a:r>
                  <a:rPr lang="es-CL" sz="1050" b="1" dirty="0">
                    <a:solidFill>
                      <a:schemeClr val="bg2">
                        <a:lumMod val="90000"/>
                        <a:lumOff val="10000"/>
                      </a:schemeClr>
                    </a:solidFill>
                    <a:latin typeface="Garamond" panose="02020404030301010803" pitchFamily="18" charset="0"/>
                  </a:rPr>
                  <a:t>K=Capital.</a:t>
                </a:r>
              </a:p>
              <a:p>
                <a:r>
                  <a:rPr lang="es-CL" sz="1050" b="1" dirty="0">
                    <a:solidFill>
                      <a:schemeClr val="bg2">
                        <a:lumMod val="90000"/>
                        <a:lumOff val="10000"/>
                      </a:schemeClr>
                    </a:solidFill>
                    <a:latin typeface="Garamond" panose="02020404030301010803" pitchFamily="18" charset="0"/>
                  </a:rPr>
                  <a:t>R= Tasa de Referencia SOFR.</a:t>
                </a:r>
              </a:p>
              <a:p>
                <a:r>
                  <a:rPr lang="es-CL" sz="1050" b="1" dirty="0">
                    <a:solidFill>
                      <a:schemeClr val="bg2">
                        <a:lumMod val="90000"/>
                        <a:lumOff val="10000"/>
                      </a:schemeClr>
                    </a:solidFill>
                    <a:latin typeface="Garamond" panose="02020404030301010803" pitchFamily="18" charset="0"/>
                  </a:rPr>
                  <a:t>X= Spread.</a:t>
                </a:r>
              </a:p>
              <a:p>
                <a:r>
                  <a:rPr lang="es-CL" sz="1050" b="1" dirty="0">
                    <a:solidFill>
                      <a:schemeClr val="bg2">
                        <a:lumMod val="90000"/>
                        <a:lumOff val="10000"/>
                      </a:schemeClr>
                    </a:solidFill>
                    <a:latin typeface="Garamond" panose="02020404030301010803" pitchFamily="18" charset="0"/>
                  </a:rPr>
                  <a:t>D= </a:t>
                </a:r>
                <a:r>
                  <a:rPr lang="es-CL" sz="1050" b="1" dirty="0" err="1">
                    <a:solidFill>
                      <a:schemeClr val="bg2">
                        <a:lumMod val="90000"/>
                        <a:lumOff val="10000"/>
                      </a:schemeClr>
                    </a:solidFill>
                    <a:latin typeface="Garamond" panose="02020404030301010803" pitchFamily="18" charset="0"/>
                  </a:rPr>
                  <a:t>Dias</a:t>
                </a:r>
                <a:r>
                  <a:rPr lang="es-CL" sz="1050" b="1" dirty="0">
                    <a:solidFill>
                      <a:schemeClr val="bg2">
                        <a:lumMod val="90000"/>
                        <a:lumOff val="10000"/>
                      </a:schemeClr>
                    </a:solidFill>
                    <a:latin typeface="Garamond" panose="02020404030301010803" pitchFamily="18" charset="0"/>
                  </a:rPr>
                  <a:t> Efectivos.</a:t>
                </a:r>
                <a:endParaRPr lang="en-US" sz="1050" b="1" dirty="0">
                  <a:solidFill>
                    <a:schemeClr val="bg2">
                      <a:lumMod val="90000"/>
                      <a:lumOff val="10000"/>
                    </a:schemeClr>
                  </a:solidFill>
                  <a:latin typeface="Garamond" panose="02020404030301010803" pitchFamily="18" charset="0"/>
                </a:endParaRPr>
              </a:p>
            </p:txBody>
          </p:sp>
        </mc:Choice>
        <mc:Fallback xmlns="">
          <p:sp>
            <p:nvSpPr>
              <p:cNvPr id="22" name="CuadroTexto 21"/>
              <p:cNvSpPr txBox="1">
                <a:spLocks noRot="1" noChangeAspect="1" noMove="1" noResize="1" noEditPoints="1" noAdjustHandles="1" noChangeArrowheads="1" noChangeShapeType="1" noTextEdit="1"/>
              </p:cNvSpPr>
              <p:nvPr/>
            </p:nvSpPr>
            <p:spPr>
              <a:xfrm>
                <a:off x="2077994" y="1536067"/>
                <a:ext cx="2512215" cy="1210396"/>
              </a:xfrm>
              <a:prstGeom prst="rect">
                <a:avLst/>
              </a:prstGeom>
              <a:blipFill rotWithShape="0">
                <a:blip r:embed="rId5"/>
                <a:stretch>
                  <a:fillRect b="-995"/>
                </a:stretch>
              </a:blipFill>
              <a:ln>
                <a:gradFill flip="none" rotWithShape="1">
                  <a:gsLst>
                    <a:gs pos="0">
                      <a:schemeClr val="bg2">
                        <a:lumMod val="90000"/>
                        <a:lumOff val="10000"/>
                      </a:schemeClr>
                    </a:gs>
                    <a:gs pos="48000">
                      <a:schemeClr val="bg2">
                        <a:lumMod val="50000"/>
                        <a:lumOff val="50000"/>
                      </a:schemeClr>
                    </a:gs>
                    <a:gs pos="100000">
                      <a:schemeClr val="bg2">
                        <a:lumMod val="25000"/>
                        <a:lumOff val="75000"/>
                      </a:schemeClr>
                    </a:gs>
                  </a:gsLst>
                  <a:lin ang="2700000" scaled="1"/>
                  <a:tileRect/>
                </a:gradFill>
              </a:ln>
            </p:spPr>
            <p:txBody>
              <a:bodyPr/>
              <a:lstStyle/>
              <a:p>
                <a:r>
                  <a:rPr lang="en-US">
                    <a:noFill/>
                  </a:rPr>
                  <a:t> </a:t>
                </a:r>
              </a:p>
            </p:txBody>
          </p:sp>
        </mc:Fallback>
      </mc:AlternateContent>
      <p:sp>
        <p:nvSpPr>
          <p:cNvPr id="29" name="Rectángulo 28"/>
          <p:cNvSpPr/>
          <p:nvPr/>
        </p:nvSpPr>
        <p:spPr>
          <a:xfrm>
            <a:off x="4779818" y="1536067"/>
            <a:ext cx="4233552" cy="1210396"/>
          </a:xfrm>
          <a:prstGeom prst="rect">
            <a:avLst/>
          </a:prstGeom>
          <a:noFill/>
          <a:ln w="9525">
            <a:gradFill flip="none" rotWithShape="1">
              <a:gsLst>
                <a:gs pos="0">
                  <a:schemeClr val="bg2">
                    <a:lumMod val="90000"/>
                    <a:lumOff val="10000"/>
                  </a:schemeClr>
                </a:gs>
                <a:gs pos="48000">
                  <a:schemeClr val="bg2">
                    <a:lumMod val="50000"/>
                    <a:lumOff val="50000"/>
                  </a:schemeClr>
                </a:gs>
                <a:gs pos="100000">
                  <a:schemeClr val="accent1">
                    <a:lumMod val="30000"/>
                    <a:lumOff val="70000"/>
                  </a:schemeClr>
                </a:gs>
              </a:gsLst>
              <a:lin ang="27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pic>
        <p:nvPicPr>
          <p:cNvPr id="20" name="Imagen 19"/>
          <p:cNvPicPr>
            <a:picLocks noChangeAspect="1"/>
          </p:cNvPicPr>
          <p:nvPr/>
        </p:nvPicPr>
        <p:blipFill>
          <a:blip r:embed="rId6">
            <a:clrChange>
              <a:clrFrom>
                <a:srgbClr val="FFFFFF"/>
              </a:clrFrom>
              <a:clrTo>
                <a:srgbClr val="FFFFFF">
                  <a:alpha val="0"/>
                </a:srgbClr>
              </a:clrTo>
            </a:clrChange>
          </a:blip>
          <a:stretch>
            <a:fillRect/>
          </a:stretch>
        </p:blipFill>
        <p:spPr>
          <a:xfrm>
            <a:off x="4886489" y="1802051"/>
            <a:ext cx="672905" cy="764975"/>
          </a:xfrm>
          <a:prstGeom prst="rect">
            <a:avLst/>
          </a:prstGeom>
          <a:noFill/>
        </p:spPr>
      </p:pic>
      <p:pic>
        <p:nvPicPr>
          <p:cNvPr id="23" name="Imagen 22"/>
          <p:cNvPicPr>
            <a:picLocks noChangeAspect="1"/>
          </p:cNvPicPr>
          <p:nvPr/>
        </p:nvPicPr>
        <p:blipFill>
          <a:blip r:embed="rId7">
            <a:clrChange>
              <a:clrFrom>
                <a:srgbClr val="FFFFFF"/>
              </a:clrFrom>
              <a:clrTo>
                <a:srgbClr val="FFFFFF">
                  <a:alpha val="0"/>
                </a:srgbClr>
              </a:clrTo>
            </a:clrChange>
          </a:blip>
          <a:stretch>
            <a:fillRect/>
          </a:stretch>
        </p:blipFill>
        <p:spPr>
          <a:xfrm>
            <a:off x="5528684" y="1812785"/>
            <a:ext cx="695650" cy="750285"/>
          </a:xfrm>
          <a:prstGeom prst="rect">
            <a:avLst/>
          </a:prstGeom>
          <a:noFill/>
        </p:spPr>
      </p:pic>
      <p:pic>
        <p:nvPicPr>
          <p:cNvPr id="24" name="Imagen 23"/>
          <p:cNvPicPr>
            <a:picLocks noChangeAspect="1"/>
          </p:cNvPicPr>
          <p:nvPr/>
        </p:nvPicPr>
        <p:blipFill>
          <a:blip r:embed="rId8">
            <a:clrChange>
              <a:clrFrom>
                <a:srgbClr val="FFFFFF"/>
              </a:clrFrom>
              <a:clrTo>
                <a:srgbClr val="FFFFFF">
                  <a:alpha val="0"/>
                </a:srgbClr>
              </a:clrTo>
            </a:clrChange>
          </a:blip>
          <a:stretch>
            <a:fillRect/>
          </a:stretch>
        </p:blipFill>
        <p:spPr>
          <a:xfrm>
            <a:off x="6198823" y="1806496"/>
            <a:ext cx="1343717" cy="757519"/>
          </a:xfrm>
          <a:prstGeom prst="rect">
            <a:avLst/>
          </a:prstGeom>
          <a:noFill/>
        </p:spPr>
      </p:pic>
      <p:pic>
        <p:nvPicPr>
          <p:cNvPr id="26" name="Imagen 25"/>
          <p:cNvPicPr>
            <a:picLocks noChangeAspect="1"/>
          </p:cNvPicPr>
          <p:nvPr/>
        </p:nvPicPr>
        <p:blipFill>
          <a:blip r:embed="rId9">
            <a:clrChange>
              <a:clrFrom>
                <a:srgbClr val="FFFFFF"/>
              </a:clrFrom>
              <a:clrTo>
                <a:srgbClr val="FFFFFF">
                  <a:alpha val="0"/>
                </a:srgbClr>
              </a:clrTo>
            </a:clrChange>
          </a:blip>
          <a:stretch>
            <a:fillRect/>
          </a:stretch>
        </p:blipFill>
        <p:spPr>
          <a:xfrm>
            <a:off x="7513536" y="1801374"/>
            <a:ext cx="1461811" cy="761696"/>
          </a:xfrm>
          <a:prstGeom prst="rect">
            <a:avLst/>
          </a:prstGeom>
          <a:noFill/>
        </p:spPr>
      </p:pic>
      <p:pic>
        <p:nvPicPr>
          <p:cNvPr id="31" name="Imagen 30"/>
          <p:cNvPicPr>
            <a:picLocks noChangeAspect="1"/>
          </p:cNvPicPr>
          <p:nvPr/>
        </p:nvPicPr>
        <p:blipFill>
          <a:blip r:embed="rId10">
            <a:clrChange>
              <a:clrFrom>
                <a:srgbClr val="FFFFFF"/>
              </a:clrFrom>
              <a:clrTo>
                <a:srgbClr val="FFFFFF">
                  <a:alpha val="0"/>
                </a:srgbClr>
              </a:clrTo>
            </a:clrChange>
          </a:blip>
          <a:stretch>
            <a:fillRect/>
          </a:stretch>
        </p:blipFill>
        <p:spPr>
          <a:xfrm>
            <a:off x="7069990" y="4731710"/>
            <a:ext cx="2074010" cy="302561"/>
          </a:xfrm>
          <a:prstGeom prst="rect">
            <a:avLst/>
          </a:prstGeom>
        </p:spPr>
      </p:pic>
      <p:sp>
        <p:nvSpPr>
          <p:cNvPr id="33" name="CuadroTexto 32"/>
          <p:cNvSpPr txBox="1"/>
          <p:nvPr/>
        </p:nvSpPr>
        <p:spPr>
          <a:xfrm>
            <a:off x="332271" y="3162360"/>
            <a:ext cx="681597" cy="307777"/>
          </a:xfrm>
          <a:prstGeom prst="rect">
            <a:avLst/>
          </a:prstGeom>
          <a:noFill/>
          <a:ln>
            <a:noFill/>
          </a:ln>
        </p:spPr>
        <p:txBody>
          <a:bodyPr wrap="none" rtlCol="0">
            <a:spAutoFit/>
          </a:bodyPr>
          <a:lstStyle/>
          <a:p>
            <a:r>
              <a:rPr lang="es-CL" b="1" dirty="0">
                <a:solidFill>
                  <a:schemeClr val="bg2">
                    <a:lumMod val="90000"/>
                    <a:lumOff val="10000"/>
                  </a:schemeClr>
                </a:solidFill>
                <a:latin typeface="Garamond" panose="02020404030301010803" pitchFamily="18" charset="0"/>
              </a:rPr>
              <a:t>Pisos: </a:t>
            </a:r>
            <a:endParaRPr lang="en-US" b="1" dirty="0">
              <a:solidFill>
                <a:schemeClr val="bg2">
                  <a:lumMod val="90000"/>
                  <a:lumOff val="10000"/>
                </a:schemeClr>
              </a:solidFill>
              <a:latin typeface="Garamond" panose="02020404030301010803" pitchFamily="18" charset="0"/>
            </a:endParaRPr>
          </a:p>
        </p:txBody>
      </p:sp>
      <p:sp>
        <p:nvSpPr>
          <p:cNvPr id="34" name="CuadroTexto 33"/>
          <p:cNvSpPr txBox="1"/>
          <p:nvPr/>
        </p:nvSpPr>
        <p:spPr>
          <a:xfrm>
            <a:off x="2062652" y="2813815"/>
            <a:ext cx="2512215" cy="1169551"/>
          </a:xfrm>
          <a:prstGeom prst="rect">
            <a:avLst/>
          </a:prstGeom>
          <a:gradFill flip="none" rotWithShape="1">
            <a:gsLst>
              <a:gs pos="0">
                <a:schemeClr val="bg2">
                  <a:lumMod val="10000"/>
                  <a:lumOff val="90000"/>
                </a:schemeClr>
              </a:gs>
              <a:gs pos="48000">
                <a:schemeClr val="tx1">
                  <a:lumMod val="10000"/>
                  <a:lumOff val="90000"/>
                </a:schemeClr>
              </a:gs>
              <a:gs pos="100000">
                <a:schemeClr val="bg1"/>
              </a:gs>
            </a:gsLst>
            <a:lin ang="0" scaled="1"/>
            <a:tileRect/>
          </a:gradFill>
          <a:ln>
            <a:gradFill flip="none" rotWithShape="1">
              <a:gsLst>
                <a:gs pos="0">
                  <a:schemeClr val="bg2">
                    <a:lumMod val="90000"/>
                    <a:lumOff val="10000"/>
                  </a:schemeClr>
                </a:gs>
                <a:gs pos="48000">
                  <a:schemeClr val="bg2">
                    <a:lumMod val="50000"/>
                    <a:lumOff val="50000"/>
                  </a:schemeClr>
                </a:gs>
                <a:gs pos="100000">
                  <a:schemeClr val="bg2">
                    <a:lumMod val="25000"/>
                    <a:lumOff val="75000"/>
                  </a:schemeClr>
                </a:gs>
              </a:gsLst>
              <a:lin ang="2700000" scaled="1"/>
              <a:tileRect/>
            </a:gradFill>
          </a:ln>
        </p:spPr>
        <p:txBody>
          <a:bodyPr wrap="square" rtlCol="0">
            <a:spAutoFit/>
          </a:bodyPr>
          <a:lstStyle/>
          <a:p>
            <a:pPr algn="ctr"/>
            <a:r>
              <a:rPr lang="es-CL" b="1" dirty="0">
                <a:solidFill>
                  <a:schemeClr val="bg2">
                    <a:lumMod val="90000"/>
                    <a:lumOff val="10000"/>
                  </a:schemeClr>
                </a:solidFill>
                <a:latin typeface="Garamond" panose="02020404030301010803" pitchFamily="18" charset="0"/>
              </a:rPr>
              <a:t>        Tasa Diarias ≥ 0</a:t>
            </a:r>
          </a:p>
          <a:p>
            <a:pPr algn="ctr"/>
            <a:endParaRPr lang="es-CL" b="1" dirty="0">
              <a:solidFill>
                <a:schemeClr val="bg2">
                  <a:lumMod val="90000"/>
                  <a:lumOff val="10000"/>
                </a:schemeClr>
              </a:solidFill>
              <a:latin typeface="Garamond" panose="02020404030301010803" pitchFamily="18" charset="0"/>
            </a:endParaRPr>
          </a:p>
          <a:p>
            <a:pPr algn="ctr"/>
            <a:r>
              <a:rPr lang="es-CL" b="1" dirty="0">
                <a:solidFill>
                  <a:schemeClr val="bg2">
                    <a:lumMod val="90000"/>
                    <a:lumOff val="10000"/>
                  </a:schemeClr>
                </a:solidFill>
                <a:latin typeface="Garamond" panose="02020404030301010803" pitchFamily="18" charset="0"/>
              </a:rPr>
              <a:t>        Tasa Período ≥ 0</a:t>
            </a:r>
          </a:p>
          <a:p>
            <a:pPr algn="ctr"/>
            <a:endParaRPr lang="es-CL" b="1" dirty="0">
              <a:solidFill>
                <a:schemeClr val="bg2">
                  <a:lumMod val="90000"/>
                  <a:lumOff val="10000"/>
                </a:schemeClr>
              </a:solidFill>
              <a:latin typeface="Garamond" panose="02020404030301010803" pitchFamily="18" charset="0"/>
            </a:endParaRPr>
          </a:p>
          <a:p>
            <a:pPr algn="ctr"/>
            <a:r>
              <a:rPr lang="es-CL" b="1" dirty="0">
                <a:solidFill>
                  <a:schemeClr val="bg2">
                    <a:lumMod val="90000"/>
                    <a:lumOff val="10000"/>
                  </a:schemeClr>
                </a:solidFill>
                <a:latin typeface="Garamond" panose="02020404030301010803" pitchFamily="18" charset="0"/>
              </a:rPr>
              <a:t>               Tasa Período + X ≥ 0</a:t>
            </a:r>
            <a:endParaRPr lang="en-US" b="1" dirty="0">
              <a:solidFill>
                <a:schemeClr val="bg2">
                  <a:lumMod val="90000"/>
                  <a:lumOff val="10000"/>
                </a:schemeClr>
              </a:solidFill>
              <a:latin typeface="Garamond" panose="02020404030301010803" pitchFamily="18" charset="0"/>
            </a:endParaRPr>
          </a:p>
        </p:txBody>
      </p:sp>
      <p:sp>
        <p:nvSpPr>
          <p:cNvPr id="36" name="Rectángulo 35"/>
          <p:cNvSpPr/>
          <p:nvPr/>
        </p:nvSpPr>
        <p:spPr>
          <a:xfrm>
            <a:off x="4739525" y="2813815"/>
            <a:ext cx="4233552" cy="1210396"/>
          </a:xfrm>
          <a:prstGeom prst="rect">
            <a:avLst/>
          </a:prstGeom>
          <a:gradFill flip="none" rotWithShape="1">
            <a:gsLst>
              <a:gs pos="0">
                <a:schemeClr val="bg2">
                  <a:lumMod val="10000"/>
                  <a:lumOff val="90000"/>
                </a:schemeClr>
              </a:gs>
              <a:gs pos="46000">
                <a:schemeClr val="tx1">
                  <a:lumMod val="10000"/>
                  <a:lumOff val="90000"/>
                </a:schemeClr>
              </a:gs>
              <a:gs pos="100000">
                <a:schemeClr val="bg1"/>
              </a:gs>
            </a:gsLst>
            <a:lin ang="0" scaled="0"/>
            <a:tileRect/>
          </a:gradFill>
          <a:ln w="9525">
            <a:gradFill flip="none" rotWithShape="1">
              <a:gsLst>
                <a:gs pos="0">
                  <a:schemeClr val="bg2">
                    <a:lumMod val="90000"/>
                    <a:lumOff val="10000"/>
                  </a:schemeClr>
                </a:gs>
                <a:gs pos="48000">
                  <a:schemeClr val="bg2">
                    <a:lumMod val="50000"/>
                    <a:lumOff val="50000"/>
                  </a:schemeClr>
                </a:gs>
                <a:gs pos="100000">
                  <a:schemeClr val="accent1">
                    <a:lumMod val="30000"/>
                    <a:lumOff val="70000"/>
                  </a:schemeClr>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aramond" panose="02020404030301010803" pitchFamily="18" charset="0"/>
            </a:endParaRPr>
          </a:p>
        </p:txBody>
      </p:sp>
      <p:cxnSp>
        <p:nvCxnSpPr>
          <p:cNvPr id="46" name="Conector recto de flecha 45"/>
          <p:cNvCxnSpPr/>
          <p:nvPr/>
        </p:nvCxnSpPr>
        <p:spPr>
          <a:xfrm flipV="1">
            <a:off x="4887868" y="3021616"/>
            <a:ext cx="0" cy="811265"/>
          </a:xfrm>
          <a:prstGeom prst="straightConnector1">
            <a:avLst/>
          </a:prstGeom>
          <a:ln>
            <a:solidFill>
              <a:schemeClr val="bg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p:cNvCxnSpPr/>
          <p:nvPr/>
        </p:nvCxnSpPr>
        <p:spPr>
          <a:xfrm>
            <a:off x="4887868" y="3457608"/>
            <a:ext cx="0" cy="471273"/>
          </a:xfrm>
          <a:prstGeom prst="straightConnector1">
            <a:avLst/>
          </a:prstGeom>
          <a:ln>
            <a:solidFill>
              <a:schemeClr val="bg2">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Rectángulo 48"/>
          <p:cNvSpPr/>
          <p:nvPr/>
        </p:nvSpPr>
        <p:spPr>
          <a:xfrm>
            <a:off x="5066780" y="3143117"/>
            <a:ext cx="157540" cy="314491"/>
          </a:xfrm>
          <a:prstGeom prst="rect">
            <a:avLst/>
          </a:prstGeom>
          <a:solidFill>
            <a:schemeClr val="bg2">
              <a:lumMod val="25000"/>
              <a:lumOff val="75000"/>
            </a:schemeClr>
          </a:solidFill>
          <a:ln w="9525">
            <a:solidFill>
              <a:schemeClr val="bg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52" name="Rectángulo 51"/>
          <p:cNvSpPr/>
          <p:nvPr/>
        </p:nvSpPr>
        <p:spPr>
          <a:xfrm>
            <a:off x="5368627" y="3467255"/>
            <a:ext cx="157540" cy="314491"/>
          </a:xfrm>
          <a:prstGeom prst="rect">
            <a:avLst/>
          </a:prstGeom>
          <a:solidFill>
            <a:schemeClr val="tx2">
              <a:lumMod val="25000"/>
            </a:schemeClr>
          </a:solidFill>
          <a:ln w="9525">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53" name="Rectángulo 52"/>
          <p:cNvSpPr/>
          <p:nvPr/>
        </p:nvSpPr>
        <p:spPr>
          <a:xfrm>
            <a:off x="5697913" y="3138756"/>
            <a:ext cx="157540" cy="314491"/>
          </a:xfrm>
          <a:prstGeom prst="rect">
            <a:avLst/>
          </a:prstGeom>
          <a:solidFill>
            <a:schemeClr val="bg2">
              <a:lumMod val="25000"/>
              <a:lumOff val="75000"/>
            </a:schemeClr>
          </a:solidFill>
          <a:ln w="9525">
            <a:solidFill>
              <a:schemeClr val="bg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54" name="Rectángulo 53"/>
          <p:cNvSpPr/>
          <p:nvPr/>
        </p:nvSpPr>
        <p:spPr>
          <a:xfrm>
            <a:off x="6074481" y="3467254"/>
            <a:ext cx="157540" cy="314491"/>
          </a:xfrm>
          <a:prstGeom prst="rect">
            <a:avLst/>
          </a:prstGeom>
          <a:solidFill>
            <a:schemeClr val="tx2">
              <a:lumMod val="25000"/>
            </a:schemeClr>
          </a:solidFill>
          <a:ln w="9525">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55" name="Rectángulo 54"/>
          <p:cNvSpPr/>
          <p:nvPr/>
        </p:nvSpPr>
        <p:spPr>
          <a:xfrm>
            <a:off x="6477949" y="3138755"/>
            <a:ext cx="157540" cy="314491"/>
          </a:xfrm>
          <a:prstGeom prst="rect">
            <a:avLst/>
          </a:prstGeom>
          <a:solidFill>
            <a:schemeClr val="bg2">
              <a:lumMod val="25000"/>
              <a:lumOff val="75000"/>
            </a:schemeClr>
          </a:solidFill>
          <a:ln w="9525">
            <a:solidFill>
              <a:schemeClr val="bg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56" name="Rectángulo 55"/>
          <p:cNvSpPr/>
          <p:nvPr/>
        </p:nvSpPr>
        <p:spPr>
          <a:xfrm>
            <a:off x="6815554" y="3467254"/>
            <a:ext cx="157540" cy="314491"/>
          </a:xfrm>
          <a:prstGeom prst="rect">
            <a:avLst/>
          </a:prstGeom>
          <a:solidFill>
            <a:schemeClr val="tx2">
              <a:lumMod val="25000"/>
            </a:schemeClr>
          </a:solidFill>
          <a:ln w="9525">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58" name="CuadroTexto 57"/>
          <p:cNvSpPr txBox="1"/>
          <p:nvPr/>
        </p:nvSpPr>
        <p:spPr>
          <a:xfrm>
            <a:off x="7747350" y="3296000"/>
            <a:ext cx="1225727" cy="338554"/>
          </a:xfrm>
          <a:prstGeom prst="rect">
            <a:avLst/>
          </a:prstGeom>
          <a:noFill/>
        </p:spPr>
        <p:txBody>
          <a:bodyPr wrap="square" rtlCol="0">
            <a:spAutoFit/>
          </a:bodyPr>
          <a:lstStyle/>
          <a:p>
            <a:r>
              <a:rPr lang="es-CL" sz="1600" dirty="0">
                <a:solidFill>
                  <a:schemeClr val="bg2">
                    <a:lumMod val="90000"/>
                    <a:lumOff val="10000"/>
                  </a:schemeClr>
                </a:solidFill>
                <a:latin typeface="Garamond" panose="02020404030301010803" pitchFamily="18" charset="0"/>
              </a:rPr>
              <a:t>= 0,5% + X</a:t>
            </a:r>
            <a:endParaRPr lang="en-US" sz="1600" dirty="0">
              <a:solidFill>
                <a:schemeClr val="bg2">
                  <a:lumMod val="90000"/>
                  <a:lumOff val="10000"/>
                </a:schemeClr>
              </a:solidFill>
              <a:latin typeface="Garamond" panose="02020404030301010803" pitchFamily="18" charset="0"/>
            </a:endParaRPr>
          </a:p>
        </p:txBody>
      </p:sp>
      <p:cxnSp>
        <p:nvCxnSpPr>
          <p:cNvPr id="60" name="Conector recto 59"/>
          <p:cNvCxnSpPr/>
          <p:nvPr/>
        </p:nvCxnSpPr>
        <p:spPr>
          <a:xfrm flipV="1">
            <a:off x="6748382" y="3491963"/>
            <a:ext cx="293348" cy="253707"/>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flipV="1">
            <a:off x="6010728" y="3507700"/>
            <a:ext cx="293348" cy="253707"/>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flipV="1">
            <a:off x="5289509" y="3513106"/>
            <a:ext cx="293348" cy="253707"/>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sp>
        <p:nvSpPr>
          <p:cNvPr id="63" name="CuadroTexto 62"/>
          <p:cNvSpPr txBox="1"/>
          <p:nvPr/>
        </p:nvSpPr>
        <p:spPr>
          <a:xfrm>
            <a:off x="4979050" y="2930654"/>
            <a:ext cx="490303" cy="230832"/>
          </a:xfrm>
          <a:prstGeom prst="rect">
            <a:avLst/>
          </a:prstGeom>
          <a:noFill/>
        </p:spPr>
        <p:txBody>
          <a:bodyPr wrap="square" rtlCol="0">
            <a:spAutoFit/>
          </a:bodyPr>
          <a:lstStyle/>
          <a:p>
            <a:r>
              <a:rPr lang="es-CL" sz="900" dirty="0">
                <a:solidFill>
                  <a:schemeClr val="bg2">
                    <a:lumMod val="90000"/>
                    <a:lumOff val="10000"/>
                  </a:schemeClr>
                </a:solidFill>
                <a:latin typeface="Garamond" panose="02020404030301010803" pitchFamily="18" charset="0"/>
              </a:rPr>
              <a:t>1%</a:t>
            </a:r>
            <a:endParaRPr lang="en-US" sz="900" dirty="0">
              <a:solidFill>
                <a:schemeClr val="bg2">
                  <a:lumMod val="90000"/>
                  <a:lumOff val="10000"/>
                </a:schemeClr>
              </a:solidFill>
              <a:latin typeface="Garamond" panose="02020404030301010803" pitchFamily="18" charset="0"/>
            </a:endParaRPr>
          </a:p>
        </p:txBody>
      </p:sp>
      <p:sp>
        <p:nvSpPr>
          <p:cNvPr id="64" name="CuadroTexto 63"/>
          <p:cNvSpPr txBox="1"/>
          <p:nvPr/>
        </p:nvSpPr>
        <p:spPr>
          <a:xfrm>
            <a:off x="5262056" y="3745007"/>
            <a:ext cx="490303" cy="230832"/>
          </a:xfrm>
          <a:prstGeom prst="rect">
            <a:avLst/>
          </a:prstGeom>
          <a:noFill/>
        </p:spPr>
        <p:txBody>
          <a:bodyPr wrap="square" rtlCol="0">
            <a:spAutoFit/>
          </a:bodyPr>
          <a:lstStyle/>
          <a:p>
            <a:r>
              <a:rPr lang="es-CL" sz="900" dirty="0">
                <a:solidFill>
                  <a:srgbClr val="800000"/>
                </a:solidFill>
                <a:latin typeface="Garamond" panose="02020404030301010803" pitchFamily="18" charset="0"/>
              </a:rPr>
              <a:t>-2%</a:t>
            </a:r>
            <a:endParaRPr lang="en-US" sz="900" dirty="0">
              <a:solidFill>
                <a:srgbClr val="800000"/>
              </a:solidFill>
              <a:latin typeface="Garamond" panose="02020404030301010803" pitchFamily="18" charset="0"/>
            </a:endParaRPr>
          </a:p>
        </p:txBody>
      </p:sp>
      <p:sp>
        <p:nvSpPr>
          <p:cNvPr id="65" name="CuadroTexto 64"/>
          <p:cNvSpPr txBox="1"/>
          <p:nvPr/>
        </p:nvSpPr>
        <p:spPr>
          <a:xfrm>
            <a:off x="5610301" y="2930654"/>
            <a:ext cx="490303" cy="230832"/>
          </a:xfrm>
          <a:prstGeom prst="rect">
            <a:avLst/>
          </a:prstGeom>
          <a:noFill/>
        </p:spPr>
        <p:txBody>
          <a:bodyPr wrap="square" rtlCol="0">
            <a:spAutoFit/>
          </a:bodyPr>
          <a:lstStyle/>
          <a:p>
            <a:r>
              <a:rPr lang="es-CL" sz="900" dirty="0">
                <a:solidFill>
                  <a:schemeClr val="bg2">
                    <a:lumMod val="90000"/>
                    <a:lumOff val="10000"/>
                  </a:schemeClr>
                </a:solidFill>
                <a:latin typeface="Garamond" panose="02020404030301010803" pitchFamily="18" charset="0"/>
              </a:rPr>
              <a:t>1%</a:t>
            </a:r>
            <a:endParaRPr lang="en-US" sz="900" dirty="0">
              <a:solidFill>
                <a:schemeClr val="bg2">
                  <a:lumMod val="90000"/>
                  <a:lumOff val="10000"/>
                </a:schemeClr>
              </a:solidFill>
              <a:latin typeface="Garamond" panose="02020404030301010803" pitchFamily="18" charset="0"/>
            </a:endParaRPr>
          </a:p>
        </p:txBody>
      </p:sp>
      <p:sp>
        <p:nvSpPr>
          <p:cNvPr id="66" name="CuadroTexto 65"/>
          <p:cNvSpPr txBox="1"/>
          <p:nvPr/>
        </p:nvSpPr>
        <p:spPr>
          <a:xfrm>
            <a:off x="6390337" y="2935282"/>
            <a:ext cx="490303" cy="230832"/>
          </a:xfrm>
          <a:prstGeom prst="rect">
            <a:avLst/>
          </a:prstGeom>
          <a:noFill/>
        </p:spPr>
        <p:txBody>
          <a:bodyPr wrap="square" rtlCol="0">
            <a:spAutoFit/>
          </a:bodyPr>
          <a:lstStyle/>
          <a:p>
            <a:r>
              <a:rPr lang="es-CL" sz="900" dirty="0">
                <a:solidFill>
                  <a:schemeClr val="bg2">
                    <a:lumMod val="90000"/>
                    <a:lumOff val="10000"/>
                  </a:schemeClr>
                </a:solidFill>
                <a:latin typeface="Garamond" panose="02020404030301010803" pitchFamily="18" charset="0"/>
              </a:rPr>
              <a:t>1%</a:t>
            </a:r>
            <a:endParaRPr lang="en-US" sz="900" dirty="0">
              <a:solidFill>
                <a:schemeClr val="bg2">
                  <a:lumMod val="90000"/>
                  <a:lumOff val="10000"/>
                </a:schemeClr>
              </a:solidFill>
              <a:latin typeface="Garamond" panose="02020404030301010803" pitchFamily="18" charset="0"/>
            </a:endParaRPr>
          </a:p>
        </p:txBody>
      </p:sp>
      <p:sp>
        <p:nvSpPr>
          <p:cNvPr id="67" name="CuadroTexto 66"/>
          <p:cNvSpPr txBox="1"/>
          <p:nvPr/>
        </p:nvSpPr>
        <p:spPr>
          <a:xfrm>
            <a:off x="5964364" y="3745007"/>
            <a:ext cx="490303" cy="230832"/>
          </a:xfrm>
          <a:prstGeom prst="rect">
            <a:avLst/>
          </a:prstGeom>
          <a:noFill/>
        </p:spPr>
        <p:txBody>
          <a:bodyPr wrap="square" rtlCol="0">
            <a:spAutoFit/>
          </a:bodyPr>
          <a:lstStyle/>
          <a:p>
            <a:r>
              <a:rPr lang="es-CL" sz="900" dirty="0">
                <a:solidFill>
                  <a:srgbClr val="800000"/>
                </a:solidFill>
                <a:latin typeface="Garamond" panose="02020404030301010803" pitchFamily="18" charset="0"/>
              </a:rPr>
              <a:t>-2%</a:t>
            </a:r>
            <a:endParaRPr lang="en-US" sz="900" dirty="0">
              <a:solidFill>
                <a:srgbClr val="800000"/>
              </a:solidFill>
              <a:latin typeface="Garamond" panose="02020404030301010803" pitchFamily="18" charset="0"/>
            </a:endParaRPr>
          </a:p>
        </p:txBody>
      </p:sp>
      <p:sp>
        <p:nvSpPr>
          <p:cNvPr id="68" name="CuadroTexto 67"/>
          <p:cNvSpPr txBox="1"/>
          <p:nvPr/>
        </p:nvSpPr>
        <p:spPr>
          <a:xfrm>
            <a:off x="6712779" y="3745007"/>
            <a:ext cx="490303" cy="230832"/>
          </a:xfrm>
          <a:prstGeom prst="rect">
            <a:avLst/>
          </a:prstGeom>
          <a:noFill/>
        </p:spPr>
        <p:txBody>
          <a:bodyPr wrap="square" rtlCol="0">
            <a:spAutoFit/>
          </a:bodyPr>
          <a:lstStyle/>
          <a:p>
            <a:r>
              <a:rPr lang="es-CL" sz="900" dirty="0">
                <a:solidFill>
                  <a:srgbClr val="800000"/>
                </a:solidFill>
                <a:latin typeface="Garamond" panose="02020404030301010803" pitchFamily="18" charset="0"/>
              </a:rPr>
              <a:t>-2%</a:t>
            </a:r>
            <a:endParaRPr lang="en-US" sz="900" dirty="0">
              <a:solidFill>
                <a:srgbClr val="800000"/>
              </a:solidFill>
              <a:latin typeface="Garamond" panose="02020404030301010803" pitchFamily="18" charset="0"/>
            </a:endParaRPr>
          </a:p>
        </p:txBody>
      </p:sp>
      <p:sp>
        <p:nvSpPr>
          <p:cNvPr id="69" name="CuadroTexto 68"/>
          <p:cNvSpPr txBox="1"/>
          <p:nvPr/>
        </p:nvSpPr>
        <p:spPr>
          <a:xfrm>
            <a:off x="5288073" y="3259349"/>
            <a:ext cx="490303" cy="230832"/>
          </a:xfrm>
          <a:prstGeom prst="rect">
            <a:avLst/>
          </a:prstGeom>
          <a:noFill/>
        </p:spPr>
        <p:txBody>
          <a:bodyPr wrap="square" rtlCol="0">
            <a:spAutoFit/>
          </a:bodyPr>
          <a:lstStyle/>
          <a:p>
            <a:r>
              <a:rPr lang="es-CL" sz="900" dirty="0">
                <a:latin typeface="Garamond" panose="02020404030301010803" pitchFamily="18" charset="0"/>
              </a:rPr>
              <a:t>0%</a:t>
            </a:r>
            <a:endParaRPr lang="en-US" sz="900" dirty="0">
              <a:latin typeface="Garamond" panose="02020404030301010803" pitchFamily="18" charset="0"/>
            </a:endParaRPr>
          </a:p>
        </p:txBody>
      </p:sp>
      <p:sp>
        <p:nvSpPr>
          <p:cNvPr id="70" name="CuadroTexto 69"/>
          <p:cNvSpPr txBox="1"/>
          <p:nvPr/>
        </p:nvSpPr>
        <p:spPr>
          <a:xfrm>
            <a:off x="5987645" y="3266492"/>
            <a:ext cx="490303" cy="230832"/>
          </a:xfrm>
          <a:prstGeom prst="rect">
            <a:avLst/>
          </a:prstGeom>
          <a:noFill/>
        </p:spPr>
        <p:txBody>
          <a:bodyPr wrap="square" rtlCol="0">
            <a:spAutoFit/>
          </a:bodyPr>
          <a:lstStyle/>
          <a:p>
            <a:r>
              <a:rPr lang="es-CL" sz="900" dirty="0">
                <a:latin typeface="Garamond" panose="02020404030301010803" pitchFamily="18" charset="0"/>
              </a:rPr>
              <a:t>0%</a:t>
            </a:r>
            <a:endParaRPr lang="en-US" sz="900" dirty="0">
              <a:latin typeface="Garamond" panose="02020404030301010803" pitchFamily="18" charset="0"/>
            </a:endParaRPr>
          </a:p>
        </p:txBody>
      </p:sp>
      <p:sp>
        <p:nvSpPr>
          <p:cNvPr id="71" name="CuadroTexto 70"/>
          <p:cNvSpPr txBox="1"/>
          <p:nvPr/>
        </p:nvSpPr>
        <p:spPr>
          <a:xfrm>
            <a:off x="6735484" y="3259349"/>
            <a:ext cx="490303" cy="230832"/>
          </a:xfrm>
          <a:prstGeom prst="rect">
            <a:avLst/>
          </a:prstGeom>
          <a:noFill/>
        </p:spPr>
        <p:txBody>
          <a:bodyPr wrap="square" rtlCol="0">
            <a:spAutoFit/>
          </a:bodyPr>
          <a:lstStyle/>
          <a:p>
            <a:r>
              <a:rPr lang="es-CL" sz="900" dirty="0">
                <a:latin typeface="Garamond" panose="02020404030301010803" pitchFamily="18" charset="0"/>
              </a:rPr>
              <a:t>0%</a:t>
            </a:r>
            <a:endParaRPr lang="en-US" sz="900" dirty="0">
              <a:latin typeface="Garamond" panose="02020404030301010803" pitchFamily="18" charset="0"/>
            </a:endParaRPr>
          </a:p>
        </p:txBody>
      </p:sp>
      <p:cxnSp>
        <p:nvCxnSpPr>
          <p:cNvPr id="43" name="Conector recto de flecha 42"/>
          <p:cNvCxnSpPr/>
          <p:nvPr/>
        </p:nvCxnSpPr>
        <p:spPr>
          <a:xfrm flipV="1">
            <a:off x="4887868" y="3453246"/>
            <a:ext cx="2859483" cy="4362"/>
          </a:xfrm>
          <a:prstGeom prst="straightConnector1">
            <a:avLst/>
          </a:prstGeom>
          <a:ln>
            <a:solidFill>
              <a:schemeClr val="bg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73" name="Grupo 72"/>
          <p:cNvGrpSpPr/>
          <p:nvPr/>
        </p:nvGrpSpPr>
        <p:grpSpPr>
          <a:xfrm>
            <a:off x="4739525" y="2813815"/>
            <a:ext cx="4233552" cy="1210396"/>
            <a:chOff x="4779818" y="3051477"/>
            <a:chExt cx="4233552" cy="1210396"/>
          </a:xfrm>
        </p:grpSpPr>
        <p:sp>
          <p:nvSpPr>
            <p:cNvPr id="74" name="Rectángulo 73"/>
            <p:cNvSpPr/>
            <p:nvPr/>
          </p:nvSpPr>
          <p:spPr>
            <a:xfrm>
              <a:off x="4779818" y="3051477"/>
              <a:ext cx="4233552" cy="1210396"/>
            </a:xfrm>
            <a:prstGeom prst="rect">
              <a:avLst/>
            </a:prstGeom>
            <a:gradFill flip="none" rotWithShape="1">
              <a:gsLst>
                <a:gs pos="0">
                  <a:schemeClr val="bg2">
                    <a:lumMod val="10000"/>
                    <a:lumOff val="90000"/>
                  </a:schemeClr>
                </a:gs>
                <a:gs pos="46000">
                  <a:schemeClr val="tx1">
                    <a:lumMod val="10000"/>
                    <a:lumOff val="90000"/>
                  </a:schemeClr>
                </a:gs>
                <a:gs pos="100000">
                  <a:schemeClr val="bg1"/>
                </a:gs>
              </a:gsLst>
              <a:lin ang="0" scaled="0"/>
              <a:tileRect/>
            </a:gradFill>
            <a:ln w="9525">
              <a:gradFill flip="none" rotWithShape="1">
                <a:gsLst>
                  <a:gs pos="0">
                    <a:schemeClr val="bg2">
                      <a:lumMod val="90000"/>
                      <a:lumOff val="10000"/>
                    </a:schemeClr>
                  </a:gs>
                  <a:gs pos="48000">
                    <a:schemeClr val="bg2">
                      <a:lumMod val="50000"/>
                      <a:lumOff val="50000"/>
                    </a:schemeClr>
                  </a:gs>
                  <a:gs pos="100000">
                    <a:schemeClr val="accent1">
                      <a:lumMod val="30000"/>
                      <a:lumOff val="70000"/>
                    </a:schemeClr>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aramond" panose="02020404030301010803" pitchFamily="18" charset="0"/>
              </a:endParaRPr>
            </a:p>
          </p:txBody>
        </p:sp>
        <p:cxnSp>
          <p:nvCxnSpPr>
            <p:cNvPr id="75" name="Conector recto de flecha 74"/>
            <p:cNvCxnSpPr/>
            <p:nvPr/>
          </p:nvCxnSpPr>
          <p:spPr>
            <a:xfrm flipV="1">
              <a:off x="4886489" y="3253322"/>
              <a:ext cx="0" cy="811265"/>
            </a:xfrm>
            <a:prstGeom prst="straightConnector1">
              <a:avLst/>
            </a:prstGeom>
            <a:ln>
              <a:solidFill>
                <a:schemeClr val="bg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ector recto de flecha 75"/>
            <p:cNvCxnSpPr/>
            <p:nvPr/>
          </p:nvCxnSpPr>
          <p:spPr>
            <a:xfrm>
              <a:off x="4886489" y="3689314"/>
              <a:ext cx="0" cy="471273"/>
            </a:xfrm>
            <a:prstGeom prst="straightConnector1">
              <a:avLst/>
            </a:prstGeom>
            <a:ln>
              <a:solidFill>
                <a:schemeClr val="bg2">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7" name="Rectángulo 76"/>
            <p:cNvSpPr/>
            <p:nvPr/>
          </p:nvSpPr>
          <p:spPr>
            <a:xfrm>
              <a:off x="5065401" y="3374823"/>
              <a:ext cx="157540" cy="314491"/>
            </a:xfrm>
            <a:prstGeom prst="rect">
              <a:avLst/>
            </a:prstGeom>
            <a:solidFill>
              <a:schemeClr val="bg2">
                <a:lumMod val="25000"/>
                <a:lumOff val="75000"/>
              </a:schemeClr>
            </a:solidFill>
            <a:ln w="9525">
              <a:solidFill>
                <a:schemeClr val="bg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78" name="Rectángulo 77"/>
            <p:cNvSpPr/>
            <p:nvPr/>
          </p:nvSpPr>
          <p:spPr>
            <a:xfrm>
              <a:off x="5367248" y="3698961"/>
              <a:ext cx="157540" cy="314491"/>
            </a:xfrm>
            <a:prstGeom prst="rect">
              <a:avLst/>
            </a:prstGeom>
            <a:solidFill>
              <a:schemeClr val="tx2">
                <a:lumMod val="25000"/>
              </a:schemeClr>
            </a:solidFill>
            <a:ln w="9525">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79" name="Rectángulo 78"/>
            <p:cNvSpPr/>
            <p:nvPr/>
          </p:nvSpPr>
          <p:spPr>
            <a:xfrm>
              <a:off x="5696534" y="3370462"/>
              <a:ext cx="157540" cy="314491"/>
            </a:xfrm>
            <a:prstGeom prst="rect">
              <a:avLst/>
            </a:prstGeom>
            <a:solidFill>
              <a:schemeClr val="bg2">
                <a:lumMod val="25000"/>
                <a:lumOff val="75000"/>
              </a:schemeClr>
            </a:solidFill>
            <a:ln w="9525">
              <a:solidFill>
                <a:schemeClr val="bg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80" name="Rectángulo 79"/>
            <p:cNvSpPr/>
            <p:nvPr/>
          </p:nvSpPr>
          <p:spPr>
            <a:xfrm>
              <a:off x="6073102" y="3698960"/>
              <a:ext cx="157540" cy="314491"/>
            </a:xfrm>
            <a:prstGeom prst="rect">
              <a:avLst/>
            </a:prstGeom>
            <a:solidFill>
              <a:schemeClr val="tx2">
                <a:lumMod val="25000"/>
              </a:schemeClr>
            </a:solidFill>
            <a:ln w="9525">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81" name="Rectángulo 80"/>
            <p:cNvSpPr/>
            <p:nvPr/>
          </p:nvSpPr>
          <p:spPr>
            <a:xfrm>
              <a:off x="6476570" y="3370461"/>
              <a:ext cx="157540" cy="314491"/>
            </a:xfrm>
            <a:prstGeom prst="rect">
              <a:avLst/>
            </a:prstGeom>
            <a:solidFill>
              <a:schemeClr val="bg2">
                <a:lumMod val="25000"/>
                <a:lumOff val="75000"/>
              </a:schemeClr>
            </a:solidFill>
            <a:ln w="9525">
              <a:solidFill>
                <a:schemeClr val="bg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82" name="Rectángulo 81"/>
            <p:cNvSpPr/>
            <p:nvPr/>
          </p:nvSpPr>
          <p:spPr>
            <a:xfrm>
              <a:off x="6814175" y="3698960"/>
              <a:ext cx="157540" cy="314491"/>
            </a:xfrm>
            <a:prstGeom prst="rect">
              <a:avLst/>
            </a:prstGeom>
            <a:solidFill>
              <a:schemeClr val="tx2">
                <a:lumMod val="25000"/>
              </a:schemeClr>
            </a:solidFill>
            <a:ln w="9525">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83" name="CuadroTexto 82"/>
            <p:cNvSpPr txBox="1"/>
            <p:nvPr/>
          </p:nvSpPr>
          <p:spPr>
            <a:xfrm>
              <a:off x="7745971" y="3527706"/>
              <a:ext cx="1225727" cy="338554"/>
            </a:xfrm>
            <a:prstGeom prst="rect">
              <a:avLst/>
            </a:prstGeom>
            <a:noFill/>
          </p:spPr>
          <p:txBody>
            <a:bodyPr wrap="square" rtlCol="0">
              <a:spAutoFit/>
            </a:bodyPr>
            <a:lstStyle/>
            <a:p>
              <a:r>
                <a:rPr lang="es-CL" sz="1600" dirty="0">
                  <a:solidFill>
                    <a:schemeClr val="bg2">
                      <a:lumMod val="90000"/>
                      <a:lumOff val="10000"/>
                    </a:schemeClr>
                  </a:solidFill>
                  <a:latin typeface="Garamond" panose="02020404030301010803" pitchFamily="18" charset="0"/>
                </a:rPr>
                <a:t>= </a:t>
              </a:r>
              <a:r>
                <a:rPr lang="es-CL" sz="1600" dirty="0">
                  <a:solidFill>
                    <a:srgbClr val="800000"/>
                  </a:solidFill>
                  <a:latin typeface="Garamond" panose="02020404030301010803" pitchFamily="18" charset="0"/>
                </a:rPr>
                <a:t>-1%</a:t>
              </a:r>
              <a:r>
                <a:rPr lang="es-CL" sz="1600" dirty="0">
                  <a:solidFill>
                    <a:schemeClr val="bg2">
                      <a:lumMod val="90000"/>
                      <a:lumOff val="10000"/>
                    </a:schemeClr>
                  </a:solidFill>
                  <a:latin typeface="Garamond" panose="02020404030301010803" pitchFamily="18" charset="0"/>
                </a:rPr>
                <a:t> + X</a:t>
              </a:r>
              <a:endParaRPr lang="en-US" sz="1600" dirty="0">
                <a:solidFill>
                  <a:schemeClr val="bg2">
                    <a:lumMod val="90000"/>
                    <a:lumOff val="10000"/>
                  </a:schemeClr>
                </a:solidFill>
                <a:latin typeface="Garamond" panose="02020404030301010803" pitchFamily="18" charset="0"/>
              </a:endParaRPr>
            </a:p>
          </p:txBody>
        </p:sp>
        <p:sp>
          <p:nvSpPr>
            <p:cNvPr id="87" name="CuadroTexto 86"/>
            <p:cNvSpPr txBox="1"/>
            <p:nvPr/>
          </p:nvSpPr>
          <p:spPr>
            <a:xfrm>
              <a:off x="4977671" y="3162360"/>
              <a:ext cx="490303" cy="230832"/>
            </a:xfrm>
            <a:prstGeom prst="rect">
              <a:avLst/>
            </a:prstGeom>
            <a:noFill/>
          </p:spPr>
          <p:txBody>
            <a:bodyPr wrap="square" rtlCol="0">
              <a:spAutoFit/>
            </a:bodyPr>
            <a:lstStyle/>
            <a:p>
              <a:r>
                <a:rPr lang="es-CL" sz="900" dirty="0">
                  <a:solidFill>
                    <a:schemeClr val="bg2">
                      <a:lumMod val="90000"/>
                      <a:lumOff val="10000"/>
                    </a:schemeClr>
                  </a:solidFill>
                  <a:latin typeface="Garamond" panose="02020404030301010803" pitchFamily="18" charset="0"/>
                </a:rPr>
                <a:t>1%</a:t>
              </a:r>
              <a:endParaRPr lang="en-US" sz="900" dirty="0">
                <a:solidFill>
                  <a:schemeClr val="bg2">
                    <a:lumMod val="90000"/>
                    <a:lumOff val="10000"/>
                  </a:schemeClr>
                </a:solidFill>
                <a:latin typeface="Garamond" panose="02020404030301010803" pitchFamily="18" charset="0"/>
              </a:endParaRPr>
            </a:p>
          </p:txBody>
        </p:sp>
        <p:sp>
          <p:nvSpPr>
            <p:cNvPr id="88" name="CuadroTexto 87"/>
            <p:cNvSpPr txBox="1"/>
            <p:nvPr/>
          </p:nvSpPr>
          <p:spPr>
            <a:xfrm>
              <a:off x="5260677" y="3976713"/>
              <a:ext cx="490303" cy="230832"/>
            </a:xfrm>
            <a:prstGeom prst="rect">
              <a:avLst/>
            </a:prstGeom>
            <a:noFill/>
          </p:spPr>
          <p:txBody>
            <a:bodyPr wrap="square" rtlCol="0">
              <a:spAutoFit/>
            </a:bodyPr>
            <a:lstStyle/>
            <a:p>
              <a:r>
                <a:rPr lang="es-CL" sz="900" dirty="0">
                  <a:solidFill>
                    <a:srgbClr val="800000"/>
                  </a:solidFill>
                  <a:latin typeface="Garamond" panose="02020404030301010803" pitchFamily="18" charset="0"/>
                </a:rPr>
                <a:t>-2%</a:t>
              </a:r>
              <a:endParaRPr lang="en-US" sz="900" dirty="0">
                <a:solidFill>
                  <a:srgbClr val="800000"/>
                </a:solidFill>
                <a:latin typeface="Garamond" panose="02020404030301010803" pitchFamily="18" charset="0"/>
              </a:endParaRPr>
            </a:p>
          </p:txBody>
        </p:sp>
        <p:sp>
          <p:nvSpPr>
            <p:cNvPr id="89" name="CuadroTexto 88"/>
            <p:cNvSpPr txBox="1"/>
            <p:nvPr/>
          </p:nvSpPr>
          <p:spPr>
            <a:xfrm>
              <a:off x="5608922" y="3162360"/>
              <a:ext cx="490303" cy="230832"/>
            </a:xfrm>
            <a:prstGeom prst="rect">
              <a:avLst/>
            </a:prstGeom>
            <a:noFill/>
          </p:spPr>
          <p:txBody>
            <a:bodyPr wrap="square" rtlCol="0">
              <a:spAutoFit/>
            </a:bodyPr>
            <a:lstStyle/>
            <a:p>
              <a:r>
                <a:rPr lang="es-CL" sz="900" dirty="0">
                  <a:solidFill>
                    <a:schemeClr val="bg2">
                      <a:lumMod val="90000"/>
                      <a:lumOff val="10000"/>
                    </a:schemeClr>
                  </a:solidFill>
                  <a:latin typeface="Garamond" panose="02020404030301010803" pitchFamily="18" charset="0"/>
                </a:rPr>
                <a:t>1%</a:t>
              </a:r>
              <a:endParaRPr lang="en-US" sz="900" dirty="0">
                <a:solidFill>
                  <a:schemeClr val="bg2">
                    <a:lumMod val="90000"/>
                    <a:lumOff val="10000"/>
                  </a:schemeClr>
                </a:solidFill>
                <a:latin typeface="Garamond" panose="02020404030301010803" pitchFamily="18" charset="0"/>
              </a:endParaRPr>
            </a:p>
          </p:txBody>
        </p:sp>
        <p:sp>
          <p:nvSpPr>
            <p:cNvPr id="90" name="CuadroTexto 89"/>
            <p:cNvSpPr txBox="1"/>
            <p:nvPr/>
          </p:nvSpPr>
          <p:spPr>
            <a:xfrm>
              <a:off x="6388958" y="3166988"/>
              <a:ext cx="490303" cy="230832"/>
            </a:xfrm>
            <a:prstGeom prst="rect">
              <a:avLst/>
            </a:prstGeom>
            <a:noFill/>
          </p:spPr>
          <p:txBody>
            <a:bodyPr wrap="square" rtlCol="0">
              <a:spAutoFit/>
            </a:bodyPr>
            <a:lstStyle/>
            <a:p>
              <a:r>
                <a:rPr lang="es-CL" sz="900" dirty="0">
                  <a:solidFill>
                    <a:schemeClr val="bg2">
                      <a:lumMod val="90000"/>
                      <a:lumOff val="10000"/>
                    </a:schemeClr>
                  </a:solidFill>
                  <a:latin typeface="Garamond" panose="02020404030301010803" pitchFamily="18" charset="0"/>
                </a:rPr>
                <a:t>1%</a:t>
              </a:r>
              <a:endParaRPr lang="en-US" sz="900" dirty="0">
                <a:solidFill>
                  <a:schemeClr val="bg2">
                    <a:lumMod val="90000"/>
                    <a:lumOff val="10000"/>
                  </a:schemeClr>
                </a:solidFill>
                <a:latin typeface="Garamond" panose="02020404030301010803" pitchFamily="18" charset="0"/>
              </a:endParaRPr>
            </a:p>
          </p:txBody>
        </p:sp>
        <p:sp>
          <p:nvSpPr>
            <p:cNvPr id="91" name="CuadroTexto 90"/>
            <p:cNvSpPr txBox="1"/>
            <p:nvPr/>
          </p:nvSpPr>
          <p:spPr>
            <a:xfrm>
              <a:off x="5962985" y="3976713"/>
              <a:ext cx="490303" cy="230832"/>
            </a:xfrm>
            <a:prstGeom prst="rect">
              <a:avLst/>
            </a:prstGeom>
            <a:noFill/>
          </p:spPr>
          <p:txBody>
            <a:bodyPr wrap="square" rtlCol="0">
              <a:spAutoFit/>
            </a:bodyPr>
            <a:lstStyle/>
            <a:p>
              <a:r>
                <a:rPr lang="es-CL" sz="900" dirty="0">
                  <a:solidFill>
                    <a:srgbClr val="800000"/>
                  </a:solidFill>
                  <a:latin typeface="Garamond" panose="02020404030301010803" pitchFamily="18" charset="0"/>
                </a:rPr>
                <a:t>-2%</a:t>
              </a:r>
              <a:endParaRPr lang="en-US" sz="900" dirty="0">
                <a:solidFill>
                  <a:srgbClr val="800000"/>
                </a:solidFill>
                <a:latin typeface="Garamond" panose="02020404030301010803" pitchFamily="18" charset="0"/>
              </a:endParaRPr>
            </a:p>
          </p:txBody>
        </p:sp>
        <p:sp>
          <p:nvSpPr>
            <p:cNvPr id="92" name="CuadroTexto 91"/>
            <p:cNvSpPr txBox="1"/>
            <p:nvPr/>
          </p:nvSpPr>
          <p:spPr>
            <a:xfrm>
              <a:off x="6711400" y="3976713"/>
              <a:ext cx="490303" cy="230832"/>
            </a:xfrm>
            <a:prstGeom prst="rect">
              <a:avLst/>
            </a:prstGeom>
            <a:noFill/>
          </p:spPr>
          <p:txBody>
            <a:bodyPr wrap="square" rtlCol="0">
              <a:spAutoFit/>
            </a:bodyPr>
            <a:lstStyle/>
            <a:p>
              <a:r>
                <a:rPr lang="es-CL" sz="900" dirty="0">
                  <a:solidFill>
                    <a:srgbClr val="800000"/>
                  </a:solidFill>
                  <a:latin typeface="Garamond" panose="02020404030301010803" pitchFamily="18" charset="0"/>
                </a:rPr>
                <a:t>-2%</a:t>
              </a:r>
              <a:endParaRPr lang="en-US" sz="900" dirty="0">
                <a:solidFill>
                  <a:srgbClr val="800000"/>
                </a:solidFill>
                <a:latin typeface="Garamond" panose="02020404030301010803" pitchFamily="18" charset="0"/>
              </a:endParaRPr>
            </a:p>
          </p:txBody>
        </p:sp>
        <p:cxnSp>
          <p:nvCxnSpPr>
            <p:cNvPr id="96" name="Conector recto de flecha 95"/>
            <p:cNvCxnSpPr/>
            <p:nvPr/>
          </p:nvCxnSpPr>
          <p:spPr>
            <a:xfrm flipV="1">
              <a:off x="4886489" y="3684952"/>
              <a:ext cx="2859483" cy="4362"/>
            </a:xfrm>
            <a:prstGeom prst="straightConnector1">
              <a:avLst/>
            </a:prstGeom>
            <a:ln>
              <a:solidFill>
                <a:schemeClr val="bg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99" name="CuadroTexto 98"/>
          <p:cNvSpPr txBox="1"/>
          <p:nvPr/>
        </p:nvSpPr>
        <p:spPr>
          <a:xfrm>
            <a:off x="7747349" y="3294406"/>
            <a:ext cx="1225727" cy="338554"/>
          </a:xfrm>
          <a:prstGeom prst="rect">
            <a:avLst/>
          </a:prstGeom>
          <a:solidFill>
            <a:schemeClr val="bg1"/>
          </a:solidFill>
        </p:spPr>
        <p:txBody>
          <a:bodyPr wrap="square" rtlCol="0">
            <a:spAutoFit/>
          </a:bodyPr>
          <a:lstStyle/>
          <a:p>
            <a:r>
              <a:rPr lang="es-CL" sz="1600" dirty="0">
                <a:solidFill>
                  <a:schemeClr val="bg2">
                    <a:lumMod val="90000"/>
                    <a:lumOff val="10000"/>
                  </a:schemeClr>
                </a:solidFill>
                <a:latin typeface="Garamond" panose="02020404030301010803" pitchFamily="18" charset="0"/>
              </a:rPr>
              <a:t>= 0% + X</a:t>
            </a:r>
            <a:endParaRPr lang="en-US" sz="1600" dirty="0">
              <a:solidFill>
                <a:schemeClr val="bg2">
                  <a:lumMod val="90000"/>
                  <a:lumOff val="10000"/>
                </a:schemeClr>
              </a:solidFill>
              <a:latin typeface="Garamond" panose="02020404030301010803" pitchFamily="18" charset="0"/>
            </a:endParaRPr>
          </a:p>
        </p:txBody>
      </p:sp>
      <p:grpSp>
        <p:nvGrpSpPr>
          <p:cNvPr id="100" name="Grupo 99"/>
          <p:cNvGrpSpPr/>
          <p:nvPr/>
        </p:nvGrpSpPr>
        <p:grpSpPr>
          <a:xfrm>
            <a:off x="4740360" y="2822050"/>
            <a:ext cx="4307928" cy="1210396"/>
            <a:chOff x="4779818" y="3051477"/>
            <a:chExt cx="4307928" cy="1210396"/>
          </a:xfrm>
        </p:grpSpPr>
        <p:sp>
          <p:nvSpPr>
            <p:cNvPr id="101" name="Rectángulo 100"/>
            <p:cNvSpPr/>
            <p:nvPr/>
          </p:nvSpPr>
          <p:spPr>
            <a:xfrm>
              <a:off x="4779818" y="3051477"/>
              <a:ext cx="4233552" cy="1210396"/>
            </a:xfrm>
            <a:prstGeom prst="rect">
              <a:avLst/>
            </a:prstGeom>
            <a:gradFill flip="none" rotWithShape="1">
              <a:gsLst>
                <a:gs pos="0">
                  <a:schemeClr val="bg2">
                    <a:lumMod val="10000"/>
                    <a:lumOff val="90000"/>
                  </a:schemeClr>
                </a:gs>
                <a:gs pos="46000">
                  <a:schemeClr val="tx1">
                    <a:lumMod val="10000"/>
                    <a:lumOff val="90000"/>
                  </a:schemeClr>
                </a:gs>
                <a:gs pos="100000">
                  <a:schemeClr val="bg1"/>
                </a:gs>
              </a:gsLst>
              <a:lin ang="0" scaled="0"/>
              <a:tileRect/>
            </a:gradFill>
            <a:ln w="9525">
              <a:gradFill flip="none" rotWithShape="1">
                <a:gsLst>
                  <a:gs pos="0">
                    <a:schemeClr val="bg2">
                      <a:lumMod val="90000"/>
                      <a:lumOff val="10000"/>
                    </a:schemeClr>
                  </a:gs>
                  <a:gs pos="48000">
                    <a:schemeClr val="bg2">
                      <a:lumMod val="50000"/>
                      <a:lumOff val="50000"/>
                    </a:schemeClr>
                  </a:gs>
                  <a:gs pos="100000">
                    <a:schemeClr val="accent1">
                      <a:lumMod val="30000"/>
                      <a:lumOff val="70000"/>
                    </a:schemeClr>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aramond" panose="02020404030301010803" pitchFamily="18" charset="0"/>
              </a:endParaRPr>
            </a:p>
          </p:txBody>
        </p:sp>
        <p:cxnSp>
          <p:nvCxnSpPr>
            <p:cNvPr id="102" name="Conector recto de flecha 101"/>
            <p:cNvCxnSpPr/>
            <p:nvPr/>
          </p:nvCxnSpPr>
          <p:spPr>
            <a:xfrm flipV="1">
              <a:off x="4886489" y="3253322"/>
              <a:ext cx="0" cy="811265"/>
            </a:xfrm>
            <a:prstGeom prst="straightConnector1">
              <a:avLst/>
            </a:prstGeom>
            <a:ln>
              <a:solidFill>
                <a:schemeClr val="bg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Conector recto de flecha 102"/>
            <p:cNvCxnSpPr/>
            <p:nvPr/>
          </p:nvCxnSpPr>
          <p:spPr>
            <a:xfrm>
              <a:off x="4886489" y="3689314"/>
              <a:ext cx="0" cy="471273"/>
            </a:xfrm>
            <a:prstGeom prst="straightConnector1">
              <a:avLst/>
            </a:prstGeom>
            <a:ln>
              <a:solidFill>
                <a:schemeClr val="bg2">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4" name="Rectángulo 103"/>
            <p:cNvSpPr/>
            <p:nvPr/>
          </p:nvSpPr>
          <p:spPr>
            <a:xfrm>
              <a:off x="5065401" y="3374823"/>
              <a:ext cx="157540" cy="314491"/>
            </a:xfrm>
            <a:prstGeom prst="rect">
              <a:avLst/>
            </a:prstGeom>
            <a:solidFill>
              <a:schemeClr val="bg2">
                <a:lumMod val="25000"/>
                <a:lumOff val="75000"/>
              </a:schemeClr>
            </a:solidFill>
            <a:ln w="9525">
              <a:solidFill>
                <a:schemeClr val="bg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105" name="Rectángulo 104"/>
            <p:cNvSpPr/>
            <p:nvPr/>
          </p:nvSpPr>
          <p:spPr>
            <a:xfrm>
              <a:off x="5367248" y="3698961"/>
              <a:ext cx="157540" cy="314491"/>
            </a:xfrm>
            <a:prstGeom prst="rect">
              <a:avLst/>
            </a:prstGeom>
            <a:solidFill>
              <a:schemeClr val="tx2">
                <a:lumMod val="25000"/>
              </a:schemeClr>
            </a:solidFill>
            <a:ln w="9525">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106" name="Rectángulo 105"/>
            <p:cNvSpPr/>
            <p:nvPr/>
          </p:nvSpPr>
          <p:spPr>
            <a:xfrm>
              <a:off x="5696534" y="3370462"/>
              <a:ext cx="157540" cy="314491"/>
            </a:xfrm>
            <a:prstGeom prst="rect">
              <a:avLst/>
            </a:prstGeom>
            <a:solidFill>
              <a:schemeClr val="bg2">
                <a:lumMod val="25000"/>
                <a:lumOff val="75000"/>
              </a:schemeClr>
            </a:solidFill>
            <a:ln w="9525">
              <a:solidFill>
                <a:schemeClr val="bg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107" name="Rectángulo 106"/>
            <p:cNvSpPr/>
            <p:nvPr/>
          </p:nvSpPr>
          <p:spPr>
            <a:xfrm>
              <a:off x="6073102" y="3698960"/>
              <a:ext cx="157540" cy="314491"/>
            </a:xfrm>
            <a:prstGeom prst="rect">
              <a:avLst/>
            </a:prstGeom>
            <a:solidFill>
              <a:schemeClr val="tx2">
                <a:lumMod val="25000"/>
              </a:schemeClr>
            </a:solidFill>
            <a:ln w="9525">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108" name="Rectángulo 107"/>
            <p:cNvSpPr/>
            <p:nvPr/>
          </p:nvSpPr>
          <p:spPr>
            <a:xfrm>
              <a:off x="6476570" y="3370461"/>
              <a:ext cx="157540" cy="314491"/>
            </a:xfrm>
            <a:prstGeom prst="rect">
              <a:avLst/>
            </a:prstGeom>
            <a:solidFill>
              <a:schemeClr val="bg2">
                <a:lumMod val="25000"/>
                <a:lumOff val="75000"/>
              </a:schemeClr>
            </a:solidFill>
            <a:ln w="9525">
              <a:solidFill>
                <a:schemeClr val="bg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109" name="Rectángulo 108"/>
            <p:cNvSpPr/>
            <p:nvPr/>
          </p:nvSpPr>
          <p:spPr>
            <a:xfrm>
              <a:off x="6814175" y="3698960"/>
              <a:ext cx="157540" cy="314491"/>
            </a:xfrm>
            <a:prstGeom prst="rect">
              <a:avLst/>
            </a:prstGeom>
            <a:solidFill>
              <a:schemeClr val="tx2">
                <a:lumMod val="25000"/>
              </a:schemeClr>
            </a:solidFill>
            <a:ln w="9525">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110" name="CuadroTexto 109"/>
            <p:cNvSpPr txBox="1"/>
            <p:nvPr/>
          </p:nvSpPr>
          <p:spPr>
            <a:xfrm>
              <a:off x="7668539" y="3515802"/>
              <a:ext cx="1419207" cy="338554"/>
            </a:xfrm>
            <a:prstGeom prst="rect">
              <a:avLst/>
            </a:prstGeom>
            <a:noFill/>
          </p:spPr>
          <p:txBody>
            <a:bodyPr wrap="square" rtlCol="0">
              <a:spAutoFit/>
            </a:bodyPr>
            <a:lstStyle/>
            <a:p>
              <a:r>
                <a:rPr lang="es-CL" sz="1600" dirty="0">
                  <a:solidFill>
                    <a:schemeClr val="bg2">
                      <a:lumMod val="90000"/>
                      <a:lumOff val="10000"/>
                    </a:schemeClr>
                  </a:solidFill>
                  <a:latin typeface="Garamond" panose="02020404030301010803" pitchFamily="18" charset="0"/>
                </a:rPr>
                <a:t>= </a:t>
              </a:r>
              <a:r>
                <a:rPr lang="es-CL" sz="1600" dirty="0">
                  <a:solidFill>
                    <a:srgbClr val="800000"/>
                  </a:solidFill>
                  <a:latin typeface="Garamond" panose="02020404030301010803" pitchFamily="18" charset="0"/>
                </a:rPr>
                <a:t>-1%</a:t>
              </a:r>
              <a:r>
                <a:rPr lang="es-CL" sz="1600" dirty="0">
                  <a:solidFill>
                    <a:schemeClr val="bg2">
                      <a:lumMod val="90000"/>
                      <a:lumOff val="10000"/>
                    </a:schemeClr>
                  </a:solidFill>
                  <a:latin typeface="Garamond" panose="02020404030301010803" pitchFamily="18" charset="0"/>
                </a:rPr>
                <a:t> + 0,5%</a:t>
              </a:r>
              <a:endParaRPr lang="en-US" sz="1600" dirty="0">
                <a:solidFill>
                  <a:schemeClr val="bg2">
                    <a:lumMod val="90000"/>
                    <a:lumOff val="10000"/>
                  </a:schemeClr>
                </a:solidFill>
                <a:latin typeface="Garamond" panose="02020404030301010803" pitchFamily="18" charset="0"/>
              </a:endParaRPr>
            </a:p>
          </p:txBody>
        </p:sp>
        <p:sp>
          <p:nvSpPr>
            <p:cNvPr id="111" name="CuadroTexto 110"/>
            <p:cNvSpPr txBox="1"/>
            <p:nvPr/>
          </p:nvSpPr>
          <p:spPr>
            <a:xfrm>
              <a:off x="4977671" y="3162360"/>
              <a:ext cx="490303" cy="230832"/>
            </a:xfrm>
            <a:prstGeom prst="rect">
              <a:avLst/>
            </a:prstGeom>
            <a:noFill/>
          </p:spPr>
          <p:txBody>
            <a:bodyPr wrap="square" rtlCol="0">
              <a:spAutoFit/>
            </a:bodyPr>
            <a:lstStyle/>
            <a:p>
              <a:r>
                <a:rPr lang="es-CL" sz="900" dirty="0">
                  <a:solidFill>
                    <a:schemeClr val="bg2">
                      <a:lumMod val="90000"/>
                      <a:lumOff val="10000"/>
                    </a:schemeClr>
                  </a:solidFill>
                  <a:latin typeface="Garamond" panose="02020404030301010803" pitchFamily="18" charset="0"/>
                </a:rPr>
                <a:t>1%</a:t>
              </a:r>
              <a:endParaRPr lang="en-US" sz="900" dirty="0">
                <a:solidFill>
                  <a:schemeClr val="bg2">
                    <a:lumMod val="90000"/>
                    <a:lumOff val="10000"/>
                  </a:schemeClr>
                </a:solidFill>
                <a:latin typeface="Garamond" panose="02020404030301010803" pitchFamily="18" charset="0"/>
              </a:endParaRPr>
            </a:p>
          </p:txBody>
        </p:sp>
        <p:sp>
          <p:nvSpPr>
            <p:cNvPr id="112" name="CuadroTexto 111"/>
            <p:cNvSpPr txBox="1"/>
            <p:nvPr/>
          </p:nvSpPr>
          <p:spPr>
            <a:xfrm>
              <a:off x="5260677" y="3976713"/>
              <a:ext cx="490303" cy="230832"/>
            </a:xfrm>
            <a:prstGeom prst="rect">
              <a:avLst/>
            </a:prstGeom>
            <a:noFill/>
          </p:spPr>
          <p:txBody>
            <a:bodyPr wrap="square" rtlCol="0">
              <a:spAutoFit/>
            </a:bodyPr>
            <a:lstStyle/>
            <a:p>
              <a:r>
                <a:rPr lang="es-CL" sz="900" dirty="0">
                  <a:solidFill>
                    <a:srgbClr val="800000"/>
                  </a:solidFill>
                  <a:latin typeface="Garamond" panose="02020404030301010803" pitchFamily="18" charset="0"/>
                </a:rPr>
                <a:t>-2%</a:t>
              </a:r>
              <a:endParaRPr lang="en-US" sz="900" dirty="0">
                <a:solidFill>
                  <a:srgbClr val="800000"/>
                </a:solidFill>
                <a:latin typeface="Garamond" panose="02020404030301010803" pitchFamily="18" charset="0"/>
              </a:endParaRPr>
            </a:p>
          </p:txBody>
        </p:sp>
        <p:sp>
          <p:nvSpPr>
            <p:cNvPr id="113" name="CuadroTexto 112"/>
            <p:cNvSpPr txBox="1"/>
            <p:nvPr/>
          </p:nvSpPr>
          <p:spPr>
            <a:xfrm>
              <a:off x="5608922" y="3162360"/>
              <a:ext cx="490303" cy="230832"/>
            </a:xfrm>
            <a:prstGeom prst="rect">
              <a:avLst/>
            </a:prstGeom>
            <a:noFill/>
          </p:spPr>
          <p:txBody>
            <a:bodyPr wrap="square" rtlCol="0">
              <a:spAutoFit/>
            </a:bodyPr>
            <a:lstStyle/>
            <a:p>
              <a:r>
                <a:rPr lang="es-CL" sz="900" dirty="0">
                  <a:solidFill>
                    <a:schemeClr val="bg2">
                      <a:lumMod val="90000"/>
                      <a:lumOff val="10000"/>
                    </a:schemeClr>
                  </a:solidFill>
                  <a:latin typeface="Garamond" panose="02020404030301010803" pitchFamily="18" charset="0"/>
                </a:rPr>
                <a:t>1%</a:t>
              </a:r>
              <a:endParaRPr lang="en-US" sz="900" dirty="0">
                <a:solidFill>
                  <a:schemeClr val="bg2">
                    <a:lumMod val="90000"/>
                    <a:lumOff val="10000"/>
                  </a:schemeClr>
                </a:solidFill>
                <a:latin typeface="Garamond" panose="02020404030301010803" pitchFamily="18" charset="0"/>
              </a:endParaRPr>
            </a:p>
          </p:txBody>
        </p:sp>
        <p:sp>
          <p:nvSpPr>
            <p:cNvPr id="114" name="CuadroTexto 113"/>
            <p:cNvSpPr txBox="1"/>
            <p:nvPr/>
          </p:nvSpPr>
          <p:spPr>
            <a:xfrm>
              <a:off x="6388958" y="3166988"/>
              <a:ext cx="490303" cy="230832"/>
            </a:xfrm>
            <a:prstGeom prst="rect">
              <a:avLst/>
            </a:prstGeom>
            <a:noFill/>
          </p:spPr>
          <p:txBody>
            <a:bodyPr wrap="square" rtlCol="0">
              <a:spAutoFit/>
            </a:bodyPr>
            <a:lstStyle/>
            <a:p>
              <a:r>
                <a:rPr lang="es-CL" sz="900" dirty="0">
                  <a:solidFill>
                    <a:schemeClr val="bg2">
                      <a:lumMod val="90000"/>
                      <a:lumOff val="10000"/>
                    </a:schemeClr>
                  </a:solidFill>
                  <a:latin typeface="Garamond" panose="02020404030301010803" pitchFamily="18" charset="0"/>
                </a:rPr>
                <a:t>1%</a:t>
              </a:r>
              <a:endParaRPr lang="en-US" sz="900" dirty="0">
                <a:solidFill>
                  <a:schemeClr val="bg2">
                    <a:lumMod val="90000"/>
                    <a:lumOff val="10000"/>
                  </a:schemeClr>
                </a:solidFill>
                <a:latin typeface="Garamond" panose="02020404030301010803" pitchFamily="18" charset="0"/>
              </a:endParaRPr>
            </a:p>
          </p:txBody>
        </p:sp>
        <p:sp>
          <p:nvSpPr>
            <p:cNvPr id="115" name="CuadroTexto 114"/>
            <p:cNvSpPr txBox="1"/>
            <p:nvPr/>
          </p:nvSpPr>
          <p:spPr>
            <a:xfrm>
              <a:off x="5962985" y="3976713"/>
              <a:ext cx="490303" cy="230832"/>
            </a:xfrm>
            <a:prstGeom prst="rect">
              <a:avLst/>
            </a:prstGeom>
            <a:noFill/>
          </p:spPr>
          <p:txBody>
            <a:bodyPr wrap="square" rtlCol="0">
              <a:spAutoFit/>
            </a:bodyPr>
            <a:lstStyle/>
            <a:p>
              <a:r>
                <a:rPr lang="es-CL" sz="900" dirty="0">
                  <a:solidFill>
                    <a:srgbClr val="800000"/>
                  </a:solidFill>
                  <a:latin typeface="Garamond" panose="02020404030301010803" pitchFamily="18" charset="0"/>
                </a:rPr>
                <a:t>-2%</a:t>
              </a:r>
              <a:endParaRPr lang="en-US" sz="900" dirty="0">
                <a:solidFill>
                  <a:srgbClr val="800000"/>
                </a:solidFill>
                <a:latin typeface="Garamond" panose="02020404030301010803" pitchFamily="18" charset="0"/>
              </a:endParaRPr>
            </a:p>
          </p:txBody>
        </p:sp>
        <p:sp>
          <p:nvSpPr>
            <p:cNvPr id="116" name="CuadroTexto 115"/>
            <p:cNvSpPr txBox="1"/>
            <p:nvPr/>
          </p:nvSpPr>
          <p:spPr>
            <a:xfrm>
              <a:off x="6711400" y="3976713"/>
              <a:ext cx="490303" cy="230832"/>
            </a:xfrm>
            <a:prstGeom prst="rect">
              <a:avLst/>
            </a:prstGeom>
            <a:noFill/>
          </p:spPr>
          <p:txBody>
            <a:bodyPr wrap="square" rtlCol="0">
              <a:spAutoFit/>
            </a:bodyPr>
            <a:lstStyle/>
            <a:p>
              <a:r>
                <a:rPr lang="es-CL" sz="900" dirty="0">
                  <a:solidFill>
                    <a:srgbClr val="800000"/>
                  </a:solidFill>
                  <a:latin typeface="Garamond" panose="02020404030301010803" pitchFamily="18" charset="0"/>
                </a:rPr>
                <a:t>-2%</a:t>
              </a:r>
              <a:endParaRPr lang="en-US" sz="900" dirty="0">
                <a:solidFill>
                  <a:srgbClr val="800000"/>
                </a:solidFill>
                <a:latin typeface="Garamond" panose="02020404030301010803" pitchFamily="18" charset="0"/>
              </a:endParaRPr>
            </a:p>
          </p:txBody>
        </p:sp>
        <p:cxnSp>
          <p:nvCxnSpPr>
            <p:cNvPr id="117" name="Conector recto de flecha 116"/>
            <p:cNvCxnSpPr/>
            <p:nvPr/>
          </p:nvCxnSpPr>
          <p:spPr>
            <a:xfrm flipV="1">
              <a:off x="4886489" y="3684952"/>
              <a:ext cx="2859483" cy="4362"/>
            </a:xfrm>
            <a:prstGeom prst="straightConnector1">
              <a:avLst/>
            </a:prstGeom>
            <a:ln>
              <a:solidFill>
                <a:schemeClr val="bg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18" name="CuadroTexto 117"/>
          <p:cNvSpPr txBox="1"/>
          <p:nvPr/>
        </p:nvSpPr>
        <p:spPr>
          <a:xfrm>
            <a:off x="7710341" y="3276450"/>
            <a:ext cx="1229901" cy="338554"/>
          </a:xfrm>
          <a:prstGeom prst="rect">
            <a:avLst/>
          </a:prstGeom>
          <a:solidFill>
            <a:schemeClr val="bg1"/>
          </a:solidFill>
        </p:spPr>
        <p:txBody>
          <a:bodyPr wrap="square" rtlCol="0">
            <a:spAutoFit/>
          </a:bodyPr>
          <a:lstStyle/>
          <a:p>
            <a:r>
              <a:rPr lang="es-CL" sz="1600" dirty="0">
                <a:solidFill>
                  <a:schemeClr val="bg2">
                    <a:lumMod val="90000"/>
                    <a:lumOff val="10000"/>
                  </a:schemeClr>
                </a:solidFill>
                <a:latin typeface="Garamond" panose="02020404030301010803" pitchFamily="18" charset="0"/>
              </a:rPr>
              <a:t>= 0%</a:t>
            </a:r>
            <a:endParaRPr lang="en-US" sz="1600" dirty="0">
              <a:solidFill>
                <a:schemeClr val="bg2">
                  <a:lumMod val="90000"/>
                  <a:lumOff val="10000"/>
                </a:schemeClr>
              </a:solidFill>
              <a:latin typeface="Garamond" panose="02020404030301010803" pitchFamily="18" charset="0"/>
            </a:endParaRPr>
          </a:p>
        </p:txBody>
      </p:sp>
      <p:sp>
        <p:nvSpPr>
          <p:cNvPr id="119" name="Flecha a la derecha con muesca 118"/>
          <p:cNvSpPr/>
          <p:nvPr/>
        </p:nvSpPr>
        <p:spPr>
          <a:xfrm>
            <a:off x="2121058" y="2890346"/>
            <a:ext cx="326160" cy="122165"/>
          </a:xfrm>
          <a:prstGeom prst="notchedRightArrow">
            <a:avLst/>
          </a:prstGeom>
          <a:solidFill>
            <a:schemeClr val="bg2">
              <a:lumMod val="50000"/>
              <a:lumOff val="50000"/>
            </a:schemeClr>
          </a:solidFill>
          <a:ln w="9525">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120" name="Flecha a la derecha con muesca 119"/>
          <p:cNvSpPr/>
          <p:nvPr/>
        </p:nvSpPr>
        <p:spPr>
          <a:xfrm>
            <a:off x="2121058" y="3302804"/>
            <a:ext cx="326160" cy="122165"/>
          </a:xfrm>
          <a:prstGeom prst="notchedRightArrow">
            <a:avLst/>
          </a:prstGeom>
          <a:solidFill>
            <a:schemeClr val="bg2">
              <a:lumMod val="50000"/>
              <a:lumOff val="50000"/>
            </a:schemeClr>
          </a:solidFill>
          <a:ln w="9525">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121" name="Flecha a la derecha con muesca 120"/>
          <p:cNvSpPr/>
          <p:nvPr/>
        </p:nvSpPr>
        <p:spPr>
          <a:xfrm>
            <a:off x="2121058" y="3750406"/>
            <a:ext cx="326160" cy="122165"/>
          </a:xfrm>
          <a:prstGeom prst="notchedRightArrow">
            <a:avLst/>
          </a:prstGeom>
          <a:solidFill>
            <a:schemeClr val="bg2">
              <a:lumMod val="50000"/>
              <a:lumOff val="50000"/>
            </a:schemeClr>
          </a:solidFill>
          <a:ln w="9525">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122" name="CuadroTexto 121"/>
          <p:cNvSpPr txBox="1"/>
          <p:nvPr/>
        </p:nvSpPr>
        <p:spPr>
          <a:xfrm>
            <a:off x="280266" y="4059897"/>
            <a:ext cx="1635880" cy="523220"/>
          </a:xfrm>
          <a:prstGeom prst="rect">
            <a:avLst/>
          </a:prstGeom>
          <a:noFill/>
          <a:ln>
            <a:noFill/>
          </a:ln>
        </p:spPr>
        <p:txBody>
          <a:bodyPr wrap="square" rtlCol="0">
            <a:spAutoFit/>
          </a:bodyPr>
          <a:lstStyle/>
          <a:p>
            <a:r>
              <a:rPr lang="es-CL" b="1" dirty="0">
                <a:solidFill>
                  <a:schemeClr val="bg2">
                    <a:lumMod val="90000"/>
                    <a:lumOff val="10000"/>
                  </a:schemeClr>
                </a:solidFill>
                <a:latin typeface="Garamond" panose="02020404030301010803" pitchFamily="18" charset="0"/>
              </a:rPr>
              <a:t>Convención Estándar de Pago: </a:t>
            </a:r>
            <a:endParaRPr lang="en-US" b="1" dirty="0">
              <a:solidFill>
                <a:schemeClr val="bg2">
                  <a:lumMod val="90000"/>
                  <a:lumOff val="10000"/>
                </a:schemeClr>
              </a:solidFill>
              <a:latin typeface="Garamond" panose="02020404030301010803" pitchFamily="18" charset="0"/>
            </a:endParaRPr>
          </a:p>
        </p:txBody>
      </p:sp>
      <p:sp>
        <p:nvSpPr>
          <p:cNvPr id="123" name="CuadroTexto 122"/>
          <p:cNvSpPr txBox="1"/>
          <p:nvPr/>
        </p:nvSpPr>
        <p:spPr>
          <a:xfrm>
            <a:off x="2039791" y="4113758"/>
            <a:ext cx="2550418" cy="415498"/>
          </a:xfrm>
          <a:prstGeom prst="rect">
            <a:avLst/>
          </a:prstGeom>
          <a:gradFill flip="none" rotWithShape="1">
            <a:gsLst>
              <a:gs pos="0">
                <a:schemeClr val="bg2">
                  <a:lumMod val="10000"/>
                  <a:lumOff val="90000"/>
                </a:schemeClr>
              </a:gs>
              <a:gs pos="48000">
                <a:schemeClr val="tx1">
                  <a:lumMod val="10000"/>
                  <a:lumOff val="90000"/>
                </a:schemeClr>
              </a:gs>
              <a:gs pos="100000">
                <a:schemeClr val="bg1"/>
              </a:gs>
            </a:gsLst>
            <a:lin ang="0" scaled="1"/>
            <a:tileRect/>
          </a:gradFill>
          <a:ln>
            <a:gradFill flip="none" rotWithShape="1">
              <a:gsLst>
                <a:gs pos="0">
                  <a:schemeClr val="bg2">
                    <a:lumMod val="90000"/>
                    <a:lumOff val="10000"/>
                  </a:schemeClr>
                </a:gs>
                <a:gs pos="48000">
                  <a:schemeClr val="bg2">
                    <a:lumMod val="50000"/>
                    <a:lumOff val="50000"/>
                  </a:schemeClr>
                </a:gs>
                <a:gs pos="100000">
                  <a:schemeClr val="bg2">
                    <a:lumMod val="25000"/>
                    <a:lumOff val="75000"/>
                  </a:schemeClr>
                </a:gs>
              </a:gsLst>
              <a:lin ang="2700000" scaled="1"/>
              <a:tileRect/>
            </a:gradFill>
          </a:ln>
        </p:spPr>
        <p:txBody>
          <a:bodyPr wrap="square" rtlCol="0">
            <a:spAutoFit/>
          </a:bodyPr>
          <a:lstStyle/>
          <a:p>
            <a:pPr algn="ctr"/>
            <a:r>
              <a:rPr lang="es-CL" sz="1050" b="1" dirty="0">
                <a:solidFill>
                  <a:schemeClr val="bg2">
                    <a:lumMod val="90000"/>
                    <a:lumOff val="10000"/>
                  </a:schemeClr>
                </a:solidFill>
                <a:latin typeface="Garamond" panose="02020404030301010803" pitchFamily="18" charset="0"/>
              </a:rPr>
              <a:t>Lookback 2 días.</a:t>
            </a:r>
          </a:p>
          <a:p>
            <a:pPr algn="ctr"/>
            <a:r>
              <a:rPr lang="es-CL" sz="1050" b="1" dirty="0">
                <a:solidFill>
                  <a:schemeClr val="bg2">
                    <a:lumMod val="90000"/>
                    <a:lumOff val="10000"/>
                  </a:schemeClr>
                </a:solidFill>
                <a:latin typeface="Garamond" panose="02020404030301010803" pitchFamily="18" charset="0"/>
              </a:rPr>
              <a:t>No Observation Shift</a:t>
            </a:r>
            <a:endParaRPr lang="en-US" sz="1050" b="1" dirty="0">
              <a:solidFill>
                <a:schemeClr val="bg2">
                  <a:lumMod val="90000"/>
                  <a:lumOff val="10000"/>
                </a:schemeClr>
              </a:solidFill>
              <a:latin typeface="Garamond" panose="02020404030301010803" pitchFamily="18" charset="0"/>
            </a:endParaRPr>
          </a:p>
        </p:txBody>
      </p:sp>
    </p:spTree>
    <p:extLst>
      <p:ext uri="{BB962C8B-B14F-4D97-AF65-F5344CB8AC3E}">
        <p14:creationId xmlns:p14="http://schemas.microsoft.com/office/powerpoint/2010/main" val="10400676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fade">
                                      <p:cBhvr>
                                        <p:cTn id="63" dur="1000"/>
                                        <p:tgtEl>
                                          <p:spTgt spid="63"/>
                                        </p:tgtEl>
                                      </p:cBhvr>
                                    </p:animEffect>
                                    <p:anim calcmode="lin" valueType="num">
                                      <p:cBhvr>
                                        <p:cTn id="64" dur="1000" fill="hold"/>
                                        <p:tgtEl>
                                          <p:spTgt spid="63"/>
                                        </p:tgtEl>
                                        <p:attrNameLst>
                                          <p:attrName>ppt_x</p:attrName>
                                        </p:attrNameLst>
                                      </p:cBhvr>
                                      <p:tavLst>
                                        <p:tav tm="0">
                                          <p:val>
                                            <p:strVal val="#ppt_x"/>
                                          </p:val>
                                        </p:tav>
                                        <p:tav tm="100000">
                                          <p:val>
                                            <p:strVal val="#ppt_x"/>
                                          </p:val>
                                        </p:tav>
                                      </p:tavLst>
                                    </p:anim>
                                    <p:anim calcmode="lin" valueType="num">
                                      <p:cBhvr>
                                        <p:cTn id="65" dur="1000" fill="hold"/>
                                        <p:tgtEl>
                                          <p:spTgt spid="6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fade">
                                      <p:cBhvr>
                                        <p:cTn id="73" dur="1000"/>
                                        <p:tgtEl>
                                          <p:spTgt spid="53"/>
                                        </p:tgtEl>
                                      </p:cBhvr>
                                    </p:animEffect>
                                    <p:anim calcmode="lin" valueType="num">
                                      <p:cBhvr>
                                        <p:cTn id="74" dur="1000" fill="hold"/>
                                        <p:tgtEl>
                                          <p:spTgt spid="53"/>
                                        </p:tgtEl>
                                        <p:attrNameLst>
                                          <p:attrName>ppt_x</p:attrName>
                                        </p:attrNameLst>
                                      </p:cBhvr>
                                      <p:tavLst>
                                        <p:tav tm="0">
                                          <p:val>
                                            <p:strVal val="#ppt_x"/>
                                          </p:val>
                                        </p:tav>
                                        <p:tav tm="100000">
                                          <p:val>
                                            <p:strVal val="#ppt_x"/>
                                          </p:val>
                                        </p:tav>
                                      </p:tavLst>
                                    </p:anim>
                                    <p:anim calcmode="lin" valueType="num">
                                      <p:cBhvr>
                                        <p:cTn id="75" dur="1000" fill="hold"/>
                                        <p:tgtEl>
                                          <p:spTgt spid="5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65"/>
                                        </p:tgtEl>
                                        <p:attrNameLst>
                                          <p:attrName>style.visibility</p:attrName>
                                        </p:attrNameLst>
                                      </p:cBhvr>
                                      <p:to>
                                        <p:strVal val="visible"/>
                                      </p:to>
                                    </p:set>
                                    <p:animEffect transition="in" filter="fade">
                                      <p:cBhvr>
                                        <p:cTn id="78" dur="1000"/>
                                        <p:tgtEl>
                                          <p:spTgt spid="65"/>
                                        </p:tgtEl>
                                      </p:cBhvr>
                                    </p:animEffect>
                                    <p:anim calcmode="lin" valueType="num">
                                      <p:cBhvr>
                                        <p:cTn id="79" dur="1000" fill="hold"/>
                                        <p:tgtEl>
                                          <p:spTgt spid="65"/>
                                        </p:tgtEl>
                                        <p:attrNameLst>
                                          <p:attrName>ppt_x</p:attrName>
                                        </p:attrNameLst>
                                      </p:cBhvr>
                                      <p:tavLst>
                                        <p:tav tm="0">
                                          <p:val>
                                            <p:strVal val="#ppt_x"/>
                                          </p:val>
                                        </p:tav>
                                        <p:tav tm="100000">
                                          <p:val>
                                            <p:strVal val="#ppt_x"/>
                                          </p:val>
                                        </p:tav>
                                      </p:tavLst>
                                    </p:anim>
                                    <p:anim calcmode="lin" valueType="num">
                                      <p:cBhvr>
                                        <p:cTn id="80" dur="1000" fill="hold"/>
                                        <p:tgtEl>
                                          <p:spTgt spid="65"/>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Effect transition="in" filter="fade">
                                      <p:cBhvr>
                                        <p:cTn id="83" dur="1000"/>
                                        <p:tgtEl>
                                          <p:spTgt spid="66"/>
                                        </p:tgtEl>
                                      </p:cBhvr>
                                    </p:animEffect>
                                    <p:anim calcmode="lin" valueType="num">
                                      <p:cBhvr>
                                        <p:cTn id="84" dur="1000" fill="hold"/>
                                        <p:tgtEl>
                                          <p:spTgt spid="66"/>
                                        </p:tgtEl>
                                        <p:attrNameLst>
                                          <p:attrName>ppt_x</p:attrName>
                                        </p:attrNameLst>
                                      </p:cBhvr>
                                      <p:tavLst>
                                        <p:tav tm="0">
                                          <p:val>
                                            <p:strVal val="#ppt_x"/>
                                          </p:val>
                                        </p:tav>
                                        <p:tav tm="100000">
                                          <p:val>
                                            <p:strVal val="#ppt_x"/>
                                          </p:val>
                                        </p:tav>
                                      </p:tavLst>
                                    </p:anim>
                                    <p:anim calcmode="lin" valueType="num">
                                      <p:cBhvr>
                                        <p:cTn id="85" dur="1000" fill="hold"/>
                                        <p:tgtEl>
                                          <p:spTgt spid="6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7" presetClass="entr" presetSubtype="0" fill="hold" grpId="0" nodeType="click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1000" fill="hold"/>
                                        <p:tgtEl>
                                          <p:spTgt spid="52"/>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54"/>
                                        </p:tgtEl>
                                        <p:attrNameLst>
                                          <p:attrName>style.visibility</p:attrName>
                                        </p:attrNameLst>
                                      </p:cBhvr>
                                      <p:to>
                                        <p:strVal val="visible"/>
                                      </p:to>
                                    </p:set>
                                    <p:animEffect transition="in" filter="fade">
                                      <p:cBhvr>
                                        <p:cTn id="100" dur="1000"/>
                                        <p:tgtEl>
                                          <p:spTgt spid="54"/>
                                        </p:tgtEl>
                                      </p:cBhvr>
                                    </p:animEffect>
                                    <p:anim calcmode="lin" valueType="num">
                                      <p:cBhvr>
                                        <p:cTn id="101" dur="1000" fill="hold"/>
                                        <p:tgtEl>
                                          <p:spTgt spid="54"/>
                                        </p:tgtEl>
                                        <p:attrNameLst>
                                          <p:attrName>ppt_x</p:attrName>
                                        </p:attrNameLst>
                                      </p:cBhvr>
                                      <p:tavLst>
                                        <p:tav tm="0">
                                          <p:val>
                                            <p:strVal val="#ppt_x"/>
                                          </p:val>
                                        </p:tav>
                                        <p:tav tm="100000">
                                          <p:val>
                                            <p:strVal val="#ppt_x"/>
                                          </p:val>
                                        </p:tav>
                                      </p:tavLst>
                                    </p:anim>
                                    <p:anim calcmode="lin" valueType="num">
                                      <p:cBhvr>
                                        <p:cTn id="102" dur="1000" fill="hold"/>
                                        <p:tgtEl>
                                          <p:spTgt spid="54"/>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fade">
                                      <p:cBhvr>
                                        <p:cTn id="105" dur="1000"/>
                                        <p:tgtEl>
                                          <p:spTgt spid="56"/>
                                        </p:tgtEl>
                                      </p:cBhvr>
                                    </p:animEffect>
                                    <p:anim calcmode="lin" valueType="num">
                                      <p:cBhvr>
                                        <p:cTn id="106" dur="1000" fill="hold"/>
                                        <p:tgtEl>
                                          <p:spTgt spid="56"/>
                                        </p:tgtEl>
                                        <p:attrNameLst>
                                          <p:attrName>ppt_x</p:attrName>
                                        </p:attrNameLst>
                                      </p:cBhvr>
                                      <p:tavLst>
                                        <p:tav tm="0">
                                          <p:val>
                                            <p:strVal val="#ppt_x"/>
                                          </p:val>
                                        </p:tav>
                                        <p:tav tm="100000">
                                          <p:val>
                                            <p:strVal val="#ppt_x"/>
                                          </p:val>
                                        </p:tav>
                                      </p:tavLst>
                                    </p:anim>
                                    <p:anim calcmode="lin" valueType="num">
                                      <p:cBhvr>
                                        <p:cTn id="107" dur="1000" fill="hold"/>
                                        <p:tgtEl>
                                          <p:spTgt spid="56"/>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0"/>
                                  </p:stCondLst>
                                  <p:childTnLst>
                                    <p:set>
                                      <p:cBhvr>
                                        <p:cTn id="114" dur="1" fill="hold">
                                          <p:stCondLst>
                                            <p:cond delay="0"/>
                                          </p:stCondLst>
                                        </p:cTn>
                                        <p:tgtEl>
                                          <p:spTgt spid="67"/>
                                        </p:tgtEl>
                                        <p:attrNameLst>
                                          <p:attrName>style.visibility</p:attrName>
                                        </p:attrNameLst>
                                      </p:cBhvr>
                                      <p:to>
                                        <p:strVal val="visible"/>
                                      </p:to>
                                    </p:set>
                                    <p:animEffect transition="in" filter="fade">
                                      <p:cBhvr>
                                        <p:cTn id="115" dur="1000"/>
                                        <p:tgtEl>
                                          <p:spTgt spid="67"/>
                                        </p:tgtEl>
                                      </p:cBhvr>
                                    </p:animEffect>
                                    <p:anim calcmode="lin" valueType="num">
                                      <p:cBhvr>
                                        <p:cTn id="116" dur="1000" fill="hold"/>
                                        <p:tgtEl>
                                          <p:spTgt spid="67"/>
                                        </p:tgtEl>
                                        <p:attrNameLst>
                                          <p:attrName>ppt_x</p:attrName>
                                        </p:attrNameLst>
                                      </p:cBhvr>
                                      <p:tavLst>
                                        <p:tav tm="0">
                                          <p:val>
                                            <p:strVal val="#ppt_x"/>
                                          </p:val>
                                        </p:tav>
                                        <p:tav tm="100000">
                                          <p:val>
                                            <p:strVal val="#ppt_x"/>
                                          </p:val>
                                        </p:tav>
                                      </p:tavLst>
                                    </p:anim>
                                    <p:anim calcmode="lin" valueType="num">
                                      <p:cBhvr>
                                        <p:cTn id="117" dur="1000" fill="hold"/>
                                        <p:tgtEl>
                                          <p:spTgt spid="67"/>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64"/>
                                        </p:tgtEl>
                                        <p:attrNameLst>
                                          <p:attrName>style.visibility</p:attrName>
                                        </p:attrNameLst>
                                      </p:cBhvr>
                                      <p:to>
                                        <p:strVal val="visible"/>
                                      </p:to>
                                    </p:set>
                                    <p:animEffect transition="in" filter="fade">
                                      <p:cBhvr>
                                        <p:cTn id="120" dur="1000"/>
                                        <p:tgtEl>
                                          <p:spTgt spid="64"/>
                                        </p:tgtEl>
                                      </p:cBhvr>
                                    </p:animEffect>
                                    <p:anim calcmode="lin" valueType="num">
                                      <p:cBhvr>
                                        <p:cTn id="121" dur="1000" fill="hold"/>
                                        <p:tgtEl>
                                          <p:spTgt spid="64"/>
                                        </p:tgtEl>
                                        <p:attrNameLst>
                                          <p:attrName>ppt_x</p:attrName>
                                        </p:attrNameLst>
                                      </p:cBhvr>
                                      <p:tavLst>
                                        <p:tav tm="0">
                                          <p:val>
                                            <p:strVal val="#ppt_x"/>
                                          </p:val>
                                        </p:tav>
                                        <p:tav tm="100000">
                                          <p:val>
                                            <p:strVal val="#ppt_x"/>
                                          </p:val>
                                        </p:tav>
                                      </p:tavLst>
                                    </p:anim>
                                    <p:anim calcmode="lin" valueType="num">
                                      <p:cBhvr>
                                        <p:cTn id="12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fade">
                                      <p:cBhvr>
                                        <p:cTn id="127" dur="500"/>
                                        <p:tgtEl>
                                          <p:spTgt spid="62"/>
                                        </p:tgtEl>
                                      </p:cBhvr>
                                    </p:animEffect>
                                  </p:childTnLst>
                                </p:cTn>
                              </p:par>
                              <p:par>
                                <p:cTn id="128" presetID="10" presetClass="entr" presetSubtype="0" fill="hold" nodeType="withEffect">
                                  <p:stCondLst>
                                    <p:cond delay="0"/>
                                  </p:stCondLst>
                                  <p:childTnLst>
                                    <p:set>
                                      <p:cBhvr>
                                        <p:cTn id="129" dur="1" fill="hold">
                                          <p:stCondLst>
                                            <p:cond delay="0"/>
                                          </p:stCondLst>
                                        </p:cTn>
                                        <p:tgtEl>
                                          <p:spTgt spid="61"/>
                                        </p:tgtEl>
                                        <p:attrNameLst>
                                          <p:attrName>style.visibility</p:attrName>
                                        </p:attrNameLst>
                                      </p:cBhvr>
                                      <p:to>
                                        <p:strVal val="visible"/>
                                      </p:to>
                                    </p:set>
                                    <p:animEffect transition="in" filter="fade">
                                      <p:cBhvr>
                                        <p:cTn id="130" dur="500"/>
                                        <p:tgtEl>
                                          <p:spTgt spid="61"/>
                                        </p:tgtEl>
                                      </p:cBhvr>
                                    </p:animEffect>
                                  </p:childTnLst>
                                </p:cTn>
                              </p:par>
                              <p:par>
                                <p:cTn id="131" presetID="10" presetClass="entr" presetSubtype="0" fill="hold" nodeType="withEffect">
                                  <p:stCondLst>
                                    <p:cond delay="0"/>
                                  </p:stCondLst>
                                  <p:childTnLst>
                                    <p:set>
                                      <p:cBhvr>
                                        <p:cTn id="132" dur="1" fill="hold">
                                          <p:stCondLst>
                                            <p:cond delay="0"/>
                                          </p:stCondLst>
                                        </p:cTn>
                                        <p:tgtEl>
                                          <p:spTgt spid="60"/>
                                        </p:tgtEl>
                                        <p:attrNameLst>
                                          <p:attrName>style.visibility</p:attrName>
                                        </p:attrNameLst>
                                      </p:cBhvr>
                                      <p:to>
                                        <p:strVal val="visible"/>
                                      </p:to>
                                    </p:set>
                                    <p:animEffect transition="in" filter="fade">
                                      <p:cBhvr>
                                        <p:cTn id="133" dur="500"/>
                                        <p:tgtEl>
                                          <p:spTgt spid="60"/>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71"/>
                                        </p:tgtEl>
                                        <p:attrNameLst>
                                          <p:attrName>style.visibility</p:attrName>
                                        </p:attrNameLst>
                                      </p:cBhvr>
                                      <p:to>
                                        <p:strVal val="visible"/>
                                      </p:to>
                                    </p:set>
                                    <p:animEffect transition="in" filter="fade">
                                      <p:cBhvr>
                                        <p:cTn id="136" dur="500"/>
                                        <p:tgtEl>
                                          <p:spTgt spid="71"/>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70"/>
                                        </p:tgtEl>
                                        <p:attrNameLst>
                                          <p:attrName>style.visibility</p:attrName>
                                        </p:attrNameLst>
                                      </p:cBhvr>
                                      <p:to>
                                        <p:strVal val="visible"/>
                                      </p:to>
                                    </p:set>
                                    <p:animEffect transition="in" filter="fade">
                                      <p:cBhvr>
                                        <p:cTn id="139" dur="500"/>
                                        <p:tgtEl>
                                          <p:spTgt spid="70"/>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69"/>
                                        </p:tgtEl>
                                        <p:attrNameLst>
                                          <p:attrName>style.visibility</p:attrName>
                                        </p:attrNameLst>
                                      </p:cBhvr>
                                      <p:to>
                                        <p:strVal val="visible"/>
                                      </p:to>
                                    </p:set>
                                    <p:animEffect transition="in" filter="fade">
                                      <p:cBhvr>
                                        <p:cTn id="142" dur="500"/>
                                        <p:tgtEl>
                                          <p:spTgt spid="69"/>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58"/>
                                        </p:tgtEl>
                                        <p:attrNameLst>
                                          <p:attrName>style.visibility</p:attrName>
                                        </p:attrNameLst>
                                      </p:cBhvr>
                                      <p:to>
                                        <p:strVal val="visible"/>
                                      </p:to>
                                    </p:set>
                                    <p:animEffect transition="in" filter="fade">
                                      <p:cBhvr>
                                        <p:cTn id="147" dur="500"/>
                                        <p:tgtEl>
                                          <p:spTgt spid="58"/>
                                        </p:tgtEl>
                                      </p:cBhvr>
                                    </p:animEffect>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0" nodeType="clickEffect">
                                  <p:stCondLst>
                                    <p:cond delay="0"/>
                                  </p:stCondLst>
                                  <p:childTnLst>
                                    <p:set>
                                      <p:cBhvr>
                                        <p:cTn id="151" dur="1" fill="hold">
                                          <p:stCondLst>
                                            <p:cond delay="0"/>
                                          </p:stCondLst>
                                        </p:cTn>
                                        <p:tgtEl>
                                          <p:spTgt spid="120"/>
                                        </p:tgtEl>
                                        <p:attrNameLst>
                                          <p:attrName>style.visibility</p:attrName>
                                        </p:attrNameLst>
                                      </p:cBhvr>
                                      <p:to>
                                        <p:strVal val="visible"/>
                                      </p:to>
                                    </p:set>
                                  </p:childTnLst>
                                </p:cTn>
                              </p:par>
                              <p:par>
                                <p:cTn id="152" presetID="1" presetClass="entr" presetSubtype="0" fill="hold" nodeType="withEffect">
                                  <p:stCondLst>
                                    <p:cond delay="0"/>
                                  </p:stCondLst>
                                  <p:childTnLst>
                                    <p:set>
                                      <p:cBhvr>
                                        <p:cTn id="153" dur="1" fill="hold">
                                          <p:stCondLst>
                                            <p:cond delay="0"/>
                                          </p:stCondLst>
                                        </p:cTn>
                                        <p:tgtEl>
                                          <p:spTgt spid="73"/>
                                        </p:tgtEl>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presetID="42" presetClass="entr" presetSubtype="0" fill="hold" grpId="0" nodeType="clickEffect">
                                  <p:stCondLst>
                                    <p:cond delay="0"/>
                                  </p:stCondLst>
                                  <p:childTnLst>
                                    <p:set>
                                      <p:cBhvr>
                                        <p:cTn id="157" dur="1" fill="hold">
                                          <p:stCondLst>
                                            <p:cond delay="0"/>
                                          </p:stCondLst>
                                        </p:cTn>
                                        <p:tgtEl>
                                          <p:spTgt spid="99"/>
                                        </p:tgtEl>
                                        <p:attrNameLst>
                                          <p:attrName>style.visibility</p:attrName>
                                        </p:attrNameLst>
                                      </p:cBhvr>
                                      <p:to>
                                        <p:strVal val="visible"/>
                                      </p:to>
                                    </p:set>
                                    <p:animEffect transition="in" filter="fade">
                                      <p:cBhvr>
                                        <p:cTn id="158" dur="1000"/>
                                        <p:tgtEl>
                                          <p:spTgt spid="99"/>
                                        </p:tgtEl>
                                      </p:cBhvr>
                                    </p:animEffect>
                                    <p:anim calcmode="lin" valueType="num">
                                      <p:cBhvr>
                                        <p:cTn id="159" dur="1000" fill="hold"/>
                                        <p:tgtEl>
                                          <p:spTgt spid="99"/>
                                        </p:tgtEl>
                                        <p:attrNameLst>
                                          <p:attrName>ppt_x</p:attrName>
                                        </p:attrNameLst>
                                      </p:cBhvr>
                                      <p:tavLst>
                                        <p:tav tm="0">
                                          <p:val>
                                            <p:strVal val="#ppt_x"/>
                                          </p:val>
                                        </p:tav>
                                        <p:tav tm="100000">
                                          <p:val>
                                            <p:strVal val="#ppt_x"/>
                                          </p:val>
                                        </p:tav>
                                      </p:tavLst>
                                    </p:anim>
                                    <p:anim calcmode="lin" valueType="num">
                                      <p:cBhvr>
                                        <p:cTn id="160"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121"/>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100"/>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42" presetClass="entr" presetSubtype="0" fill="hold" grpId="0" nodeType="click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1" presetClass="entr" presetSubtype="0" fill="hold" grpId="0" nodeType="clickEffect">
                                  <p:stCondLst>
                                    <p:cond delay="0"/>
                                  </p:stCondLst>
                                  <p:childTnLst>
                                    <p:set>
                                      <p:cBhvr>
                                        <p:cTn id="177"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9" grpId="0" animBg="1"/>
      <p:bldP spid="33" grpId="0"/>
      <p:bldP spid="34" grpId="0" animBg="1"/>
      <p:bldP spid="36" grpId="0" animBg="1"/>
      <p:bldP spid="49" grpId="0" animBg="1"/>
      <p:bldP spid="52" grpId="0" animBg="1"/>
      <p:bldP spid="53" grpId="0" animBg="1"/>
      <p:bldP spid="54" grpId="0" animBg="1"/>
      <p:bldP spid="55" grpId="0" animBg="1"/>
      <p:bldP spid="56" grpId="0" animBg="1"/>
      <p:bldP spid="58" grpId="0"/>
      <p:bldP spid="63" grpId="0"/>
      <p:bldP spid="64" grpId="0"/>
      <p:bldP spid="65" grpId="0"/>
      <p:bldP spid="66" grpId="0"/>
      <p:bldP spid="67" grpId="0"/>
      <p:bldP spid="68" grpId="0"/>
      <p:bldP spid="69" grpId="0"/>
      <p:bldP spid="70" grpId="0"/>
      <p:bldP spid="71" grpId="0"/>
      <p:bldP spid="99" grpId="0" animBg="1"/>
      <p:bldP spid="118" grpId="0" animBg="1"/>
      <p:bldP spid="119" grpId="0" animBg="1"/>
      <p:bldP spid="120" grpId="0" animBg="1"/>
      <p:bldP spid="121" grpId="0" animBg="1"/>
      <p:bldP spid="122" grpId="0"/>
      <p:bldP spid="12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10"/>
        <p:cNvGrpSpPr/>
        <p:nvPr/>
      </p:nvGrpSpPr>
      <p:grpSpPr>
        <a:xfrm>
          <a:off x="0" y="0"/>
          <a:ext cx="0" cy="0"/>
          <a:chOff x="0" y="0"/>
          <a:chExt cx="0" cy="0"/>
        </a:xfrm>
      </p:grpSpPr>
      <p:pic>
        <p:nvPicPr>
          <p:cNvPr id="2" name="Imagen 1"/>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Marker trans="81000" size="49"/>
                    </a14:imgEffect>
                    <a14:imgEffect>
                      <a14:colorTemperature colorTemp="2213"/>
                    </a14:imgEffect>
                    <a14:imgEffect>
                      <a14:saturation sat="0"/>
                    </a14:imgEffect>
                  </a14:imgLayer>
                </a14:imgProps>
              </a:ext>
            </a:extLst>
          </a:blip>
          <a:srcRect l="12000" r="17120"/>
          <a:stretch/>
        </p:blipFill>
        <p:spPr>
          <a:xfrm>
            <a:off x="6112217" y="18500"/>
            <a:ext cx="3068782" cy="5143500"/>
          </a:xfrm>
          <a:prstGeom prst="rect">
            <a:avLst/>
          </a:prstGeom>
        </p:spPr>
      </p:pic>
      <p:sp>
        <p:nvSpPr>
          <p:cNvPr id="93" name="Rectángulo 92"/>
          <p:cNvSpPr/>
          <p:nvPr/>
        </p:nvSpPr>
        <p:spPr>
          <a:xfrm>
            <a:off x="3996048" y="1015340"/>
            <a:ext cx="5089810" cy="3587282"/>
          </a:xfrm>
          <a:prstGeom prst="rect">
            <a:avLst/>
          </a:prstGeom>
          <a:noFill/>
          <a:ln w="9525">
            <a:gradFill flip="none" rotWithShape="1">
              <a:gsLst>
                <a:gs pos="0">
                  <a:schemeClr val="bg2">
                    <a:lumMod val="90000"/>
                    <a:lumOff val="10000"/>
                  </a:schemeClr>
                </a:gs>
                <a:gs pos="48000">
                  <a:schemeClr val="bg2">
                    <a:lumMod val="50000"/>
                    <a:lumOff val="50000"/>
                  </a:schemeClr>
                </a:gs>
                <a:gs pos="100000">
                  <a:schemeClr val="accent1">
                    <a:lumMod val="30000"/>
                    <a:lumOff val="70000"/>
                  </a:schemeClr>
                </a:gs>
              </a:gsLst>
              <a:lin ang="27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aramond" panose="02020404030301010803" pitchFamily="18" charset="0"/>
            </a:endParaRPr>
          </a:p>
        </p:txBody>
      </p:sp>
      <p:sp>
        <p:nvSpPr>
          <p:cNvPr id="39" name="Google Shape;157;p19"/>
          <p:cNvSpPr txBox="1"/>
          <p:nvPr/>
        </p:nvSpPr>
        <p:spPr>
          <a:xfrm>
            <a:off x="332273" y="181679"/>
            <a:ext cx="5035374" cy="490500"/>
          </a:xfrm>
          <a:prstGeom prst="rect">
            <a:avLst/>
          </a:prstGeom>
          <a:noFill/>
          <a:ln>
            <a:noFill/>
          </a:ln>
        </p:spPr>
        <p:txBody>
          <a:bodyPr spcFirstLastPara="1" wrap="square" lIns="34300" tIns="17150" rIns="34300" bIns="17150" anchor="t" anchorCtr="0">
            <a:noAutofit/>
          </a:bodyPr>
          <a:lstStyle/>
          <a:p>
            <a:pPr>
              <a:lnSpc>
                <a:spcPct val="151515"/>
              </a:lnSpc>
              <a:buSzPts val="2500"/>
            </a:pPr>
            <a:r>
              <a:rPr lang="es-CL" sz="2500" b="1" dirty="0">
                <a:solidFill>
                  <a:schemeClr val="accent1">
                    <a:lumMod val="50000"/>
                  </a:schemeClr>
                </a:solidFill>
                <a:latin typeface="Garamond" panose="02020404030301010803" pitchFamily="18" charset="0"/>
                <a:cs typeface="Poppins SemiBold"/>
                <a:sym typeface="Poppins SemiBold"/>
              </a:rPr>
              <a:t>Créditos SOFR - Convenciones</a:t>
            </a:r>
            <a:endParaRPr lang="pt-BR" sz="2500" b="1" dirty="0">
              <a:solidFill>
                <a:schemeClr val="accent1">
                  <a:lumMod val="50000"/>
                </a:schemeClr>
              </a:solidFill>
              <a:latin typeface="Garamond" panose="02020404030301010803" pitchFamily="18" charset="0"/>
              <a:cs typeface="Poppins SemiBold"/>
            </a:endParaRPr>
          </a:p>
        </p:txBody>
      </p:sp>
      <p:pic>
        <p:nvPicPr>
          <p:cNvPr id="31" name="Imagen 30"/>
          <p:cNvPicPr>
            <a:picLocks noChangeAspect="1"/>
          </p:cNvPicPr>
          <p:nvPr/>
        </p:nvPicPr>
        <p:blipFill>
          <a:blip r:embed="rId5">
            <a:clrChange>
              <a:clrFrom>
                <a:srgbClr val="FFFFFF"/>
              </a:clrFrom>
              <a:clrTo>
                <a:srgbClr val="FFFFFF">
                  <a:alpha val="0"/>
                </a:srgbClr>
              </a:clrTo>
            </a:clrChange>
          </a:blip>
          <a:stretch>
            <a:fillRect/>
          </a:stretch>
        </p:blipFill>
        <p:spPr>
          <a:xfrm>
            <a:off x="7069990" y="4731710"/>
            <a:ext cx="2074010" cy="302561"/>
          </a:xfrm>
          <a:prstGeom prst="rect">
            <a:avLst/>
          </a:prstGeom>
        </p:spPr>
      </p:pic>
      <p:pic>
        <p:nvPicPr>
          <p:cNvPr id="3" name="Imagen 2"/>
          <p:cNvPicPr>
            <a:picLocks noChangeAspect="1"/>
          </p:cNvPicPr>
          <p:nvPr/>
        </p:nvPicPr>
        <p:blipFill>
          <a:blip r:embed="rId6">
            <a:clrChange>
              <a:clrFrom>
                <a:srgbClr val="FFFFFF"/>
              </a:clrFrom>
              <a:clrTo>
                <a:srgbClr val="FFFFFF">
                  <a:alpha val="0"/>
                </a:srgbClr>
              </a:clrTo>
            </a:clrChange>
          </a:blip>
          <a:stretch>
            <a:fillRect/>
          </a:stretch>
        </p:blipFill>
        <p:spPr>
          <a:xfrm>
            <a:off x="4058375" y="1856660"/>
            <a:ext cx="2461753" cy="2692779"/>
          </a:xfrm>
          <a:prstGeom prst="rect">
            <a:avLst/>
          </a:prstGeom>
        </p:spPr>
      </p:pic>
      <p:pic>
        <p:nvPicPr>
          <p:cNvPr id="4" name="Imagen 3"/>
          <p:cNvPicPr>
            <a:picLocks noChangeAspect="1"/>
          </p:cNvPicPr>
          <p:nvPr/>
        </p:nvPicPr>
        <p:blipFill>
          <a:blip r:embed="rId7">
            <a:clrChange>
              <a:clrFrom>
                <a:srgbClr val="FFFFFF"/>
              </a:clrFrom>
              <a:clrTo>
                <a:srgbClr val="FFFFFF">
                  <a:alpha val="0"/>
                </a:srgbClr>
              </a:clrTo>
            </a:clrChange>
          </a:blip>
          <a:stretch>
            <a:fillRect/>
          </a:stretch>
        </p:blipFill>
        <p:spPr>
          <a:xfrm>
            <a:off x="6520128" y="1899059"/>
            <a:ext cx="2534807" cy="2671414"/>
          </a:xfrm>
          <a:prstGeom prst="rect">
            <a:avLst/>
          </a:prstGeom>
        </p:spPr>
      </p:pic>
      <p:sp>
        <p:nvSpPr>
          <p:cNvPr id="5" name="CuadroTexto 4"/>
          <p:cNvSpPr txBox="1"/>
          <p:nvPr/>
        </p:nvSpPr>
        <p:spPr>
          <a:xfrm>
            <a:off x="4341977" y="1074818"/>
            <a:ext cx="2178151" cy="792525"/>
          </a:xfrm>
          <a:prstGeom prst="rect">
            <a:avLst/>
          </a:prstGeom>
          <a:noFill/>
        </p:spPr>
        <p:txBody>
          <a:bodyPr wrap="square" rtlCol="0">
            <a:spAutoFit/>
          </a:bodyPr>
          <a:lstStyle/>
          <a:p>
            <a:r>
              <a:rPr lang="es-CL" b="1" dirty="0">
                <a:solidFill>
                  <a:schemeClr val="bg2">
                    <a:lumMod val="90000"/>
                    <a:lumOff val="10000"/>
                  </a:schemeClr>
                </a:solidFill>
                <a:latin typeface="Garamond" panose="02020404030301010803" pitchFamily="18" charset="0"/>
              </a:rPr>
              <a:t>No Observation Shift:</a:t>
            </a:r>
          </a:p>
          <a:p>
            <a:r>
              <a:rPr lang="es-CL" sz="1050" dirty="0">
                <a:solidFill>
                  <a:schemeClr val="bg2">
                    <a:lumMod val="90000"/>
                    <a:lumOff val="10000"/>
                  </a:schemeClr>
                </a:solidFill>
                <a:latin typeface="Garamond" panose="02020404030301010803" pitchFamily="18" charset="0"/>
              </a:rPr>
              <a:t>Sólo toma las tasas en N días hacia atrás. Se mantiene Calendario de la operación </a:t>
            </a:r>
            <a:endParaRPr lang="en-US" sz="1050" dirty="0">
              <a:solidFill>
                <a:schemeClr val="bg2">
                  <a:lumMod val="90000"/>
                  <a:lumOff val="10000"/>
                </a:schemeClr>
              </a:solidFill>
              <a:latin typeface="Garamond" panose="02020404030301010803" pitchFamily="18" charset="0"/>
            </a:endParaRPr>
          </a:p>
        </p:txBody>
      </p:sp>
      <p:sp>
        <p:nvSpPr>
          <p:cNvPr id="95" name="CuadroTexto 94"/>
          <p:cNvSpPr txBox="1"/>
          <p:nvPr/>
        </p:nvSpPr>
        <p:spPr>
          <a:xfrm>
            <a:off x="6778017" y="1069476"/>
            <a:ext cx="2327667" cy="792525"/>
          </a:xfrm>
          <a:prstGeom prst="rect">
            <a:avLst/>
          </a:prstGeom>
          <a:noFill/>
        </p:spPr>
        <p:txBody>
          <a:bodyPr wrap="square" rtlCol="0">
            <a:spAutoFit/>
          </a:bodyPr>
          <a:lstStyle/>
          <a:p>
            <a:r>
              <a:rPr lang="es-CL" b="1" dirty="0">
                <a:solidFill>
                  <a:schemeClr val="bg2">
                    <a:lumMod val="90000"/>
                    <a:lumOff val="10000"/>
                  </a:schemeClr>
                </a:solidFill>
                <a:latin typeface="Garamond" panose="02020404030301010803" pitchFamily="18" charset="0"/>
              </a:rPr>
              <a:t>With Observation Shift:</a:t>
            </a:r>
          </a:p>
          <a:p>
            <a:r>
              <a:rPr lang="es-CL" sz="1050" dirty="0">
                <a:solidFill>
                  <a:schemeClr val="bg2">
                    <a:lumMod val="90000"/>
                    <a:lumOff val="10000"/>
                  </a:schemeClr>
                </a:solidFill>
                <a:latin typeface="Garamond" panose="02020404030301010803" pitchFamily="18" charset="0"/>
              </a:rPr>
              <a:t>Rezaga calendario completo, se utilizan las tasas en N días hacia atrás con su vigencia original.</a:t>
            </a:r>
            <a:endParaRPr lang="en-US" sz="1050" dirty="0">
              <a:solidFill>
                <a:schemeClr val="bg2">
                  <a:lumMod val="90000"/>
                  <a:lumOff val="10000"/>
                </a:schemeClr>
              </a:solidFill>
              <a:latin typeface="Garamond" panose="02020404030301010803" pitchFamily="18" charset="0"/>
            </a:endParaRPr>
          </a:p>
        </p:txBody>
      </p:sp>
      <p:sp>
        <p:nvSpPr>
          <p:cNvPr id="123" name="CuadroTexto 122"/>
          <p:cNvSpPr txBox="1"/>
          <p:nvPr/>
        </p:nvSpPr>
        <p:spPr>
          <a:xfrm>
            <a:off x="624083" y="4103806"/>
            <a:ext cx="3294298" cy="400110"/>
          </a:xfrm>
          <a:prstGeom prst="rect">
            <a:avLst/>
          </a:prstGeom>
          <a:noFill/>
        </p:spPr>
        <p:txBody>
          <a:bodyPr wrap="square" rtlCol="0">
            <a:spAutoFit/>
          </a:bodyPr>
          <a:lstStyle/>
          <a:p>
            <a:r>
              <a:rPr lang="es-CL" sz="1000" dirty="0">
                <a:solidFill>
                  <a:schemeClr val="bg2">
                    <a:lumMod val="90000"/>
                    <a:lumOff val="10000"/>
                  </a:schemeClr>
                </a:solidFill>
                <a:latin typeface="Garamond" panose="02020404030301010803" pitchFamily="18" charset="0"/>
              </a:rPr>
              <a:t>Importante: sólo se consideran días Hábiles según calendario US Government Securities. Días inhábiles no se cuentan.</a:t>
            </a:r>
            <a:endParaRPr lang="en-US" sz="1000" dirty="0">
              <a:solidFill>
                <a:schemeClr val="bg2">
                  <a:lumMod val="90000"/>
                  <a:lumOff val="10000"/>
                </a:schemeClr>
              </a:solidFill>
              <a:latin typeface="Garamond" panose="02020404030301010803" pitchFamily="18" charset="0"/>
            </a:endParaRPr>
          </a:p>
        </p:txBody>
      </p:sp>
      <p:sp>
        <p:nvSpPr>
          <p:cNvPr id="6" name="Rectangle 24"/>
          <p:cNvSpPr>
            <a:spLocks noChangeArrowheads="1"/>
          </p:cNvSpPr>
          <p:nvPr/>
        </p:nvSpPr>
        <p:spPr bwMode="auto">
          <a:xfrm>
            <a:off x="0" y="-153888"/>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Garamond" panose="02020404030301010803" pitchFamily="18" charset="0"/>
            </a:endParaRPr>
          </a:p>
        </p:txBody>
      </p:sp>
      <p:grpSp>
        <p:nvGrpSpPr>
          <p:cNvPr id="259" name="Grupo 258"/>
          <p:cNvGrpSpPr/>
          <p:nvPr/>
        </p:nvGrpSpPr>
        <p:grpSpPr>
          <a:xfrm>
            <a:off x="341242" y="1074818"/>
            <a:ext cx="3459244" cy="958149"/>
            <a:chOff x="341242" y="1074818"/>
            <a:chExt cx="3459244" cy="958149"/>
          </a:xfrm>
        </p:grpSpPr>
        <p:sp>
          <p:nvSpPr>
            <p:cNvPr id="97" name="CuadroTexto 96"/>
            <p:cNvSpPr txBox="1"/>
            <p:nvPr/>
          </p:nvSpPr>
          <p:spPr>
            <a:xfrm>
              <a:off x="341242" y="1074818"/>
              <a:ext cx="3459244" cy="253916"/>
            </a:xfrm>
            <a:prstGeom prst="rect">
              <a:avLst/>
            </a:prstGeom>
            <a:noFill/>
          </p:spPr>
          <p:txBody>
            <a:bodyPr wrap="square" rtlCol="0">
              <a:spAutoFit/>
            </a:bodyPr>
            <a:lstStyle/>
            <a:p>
              <a:r>
                <a:rPr lang="es-CL" sz="1050" b="1" dirty="0">
                  <a:solidFill>
                    <a:schemeClr val="bg2">
                      <a:lumMod val="90000"/>
                      <a:lumOff val="10000"/>
                    </a:schemeClr>
                  </a:solidFill>
                  <a:latin typeface="Garamond" panose="02020404030301010803" pitchFamily="18" charset="0"/>
                </a:rPr>
                <a:t>SOFR es una tasa overnight con rezago de un día</a:t>
              </a:r>
              <a:endParaRPr lang="en-US" sz="1050" b="1" dirty="0">
                <a:solidFill>
                  <a:schemeClr val="bg2">
                    <a:lumMod val="90000"/>
                    <a:lumOff val="10000"/>
                  </a:schemeClr>
                </a:solidFill>
                <a:latin typeface="Garamond" panose="02020404030301010803" pitchFamily="18" charset="0"/>
              </a:endParaRPr>
            </a:p>
          </p:txBody>
        </p:sp>
        <p:sp>
          <p:nvSpPr>
            <p:cNvPr id="8" name="Flecha derecha 6"/>
            <p:cNvSpPr>
              <a:spLocks noChangeArrowheads="1"/>
            </p:cNvSpPr>
            <p:nvPr/>
          </p:nvSpPr>
          <p:spPr bwMode="auto">
            <a:xfrm>
              <a:off x="1084703" y="1581018"/>
              <a:ext cx="1693642" cy="64735"/>
            </a:xfrm>
            <a:prstGeom prst="rightArrow">
              <a:avLst>
                <a:gd name="adj1" fmla="val 50000"/>
                <a:gd name="adj2" fmla="val 49972"/>
              </a:avLst>
            </a:prstGeom>
            <a:gradFill>
              <a:gsLst>
                <a:gs pos="0">
                  <a:schemeClr val="bg2">
                    <a:lumMod val="90000"/>
                    <a:lumOff val="10000"/>
                  </a:schemeClr>
                </a:gs>
                <a:gs pos="71000">
                  <a:schemeClr val="bg2">
                    <a:lumMod val="50000"/>
                    <a:lumOff val="50000"/>
                  </a:schemeClr>
                </a:gs>
                <a:gs pos="100000">
                  <a:schemeClr val="bg2">
                    <a:lumMod val="25000"/>
                    <a:lumOff val="75000"/>
                  </a:schemeClr>
                </a:gs>
              </a:gsLst>
              <a:lin ang="18900000" scaled="1"/>
            </a:gradFill>
            <a:ln w="9525">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latin typeface="Garamond" panose="02020404030301010803" pitchFamily="18" charset="0"/>
              </a:endParaRPr>
            </a:p>
          </p:txBody>
        </p:sp>
        <p:sp>
          <p:nvSpPr>
            <p:cNvPr id="9" name="CuadroTexto 9"/>
            <p:cNvSpPr txBox="1">
              <a:spLocks noChangeArrowheads="1"/>
            </p:cNvSpPr>
            <p:nvPr/>
          </p:nvSpPr>
          <p:spPr bwMode="auto">
            <a:xfrm>
              <a:off x="1103992" y="1580134"/>
              <a:ext cx="2824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sz="1200" b="1"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L</a:t>
              </a:r>
              <a:endParaRPr kumimoji="0" lang="es-CL" sz="1800" b="0" i="0" u="none" strike="noStrike" cap="none" normalizeH="0" baseline="0" dirty="0">
                <a:ln>
                  <a:noFill/>
                </a:ln>
                <a:solidFill>
                  <a:schemeClr val="tx1"/>
                </a:solidFill>
                <a:effectLst/>
                <a:latin typeface="Garamond" panose="02020404030301010803" pitchFamily="18" charset="0"/>
              </a:endParaRPr>
            </a:p>
          </p:txBody>
        </p:sp>
        <p:sp>
          <p:nvSpPr>
            <p:cNvPr id="10" name="CuadroTexto 10"/>
            <p:cNvSpPr txBox="1">
              <a:spLocks noChangeArrowheads="1"/>
            </p:cNvSpPr>
            <p:nvPr/>
          </p:nvSpPr>
          <p:spPr bwMode="auto">
            <a:xfrm>
              <a:off x="2409753" y="1583347"/>
              <a:ext cx="3257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sz="1200" b="1"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M</a:t>
              </a:r>
              <a:endParaRPr kumimoji="0" lang="es-CL" sz="1800" b="0" i="0" u="none" strike="noStrike" cap="none" normalizeH="0" baseline="0" dirty="0">
                <a:ln>
                  <a:noFill/>
                </a:ln>
                <a:solidFill>
                  <a:schemeClr val="tx1"/>
                </a:solidFill>
                <a:effectLst/>
                <a:latin typeface="Garamond" panose="02020404030301010803" pitchFamily="18" charset="0"/>
              </a:endParaRPr>
            </a:p>
          </p:txBody>
        </p:sp>
        <p:sp>
          <p:nvSpPr>
            <p:cNvPr id="86" name="CuadroTexto 85"/>
            <p:cNvSpPr txBox="1"/>
            <p:nvPr/>
          </p:nvSpPr>
          <p:spPr>
            <a:xfrm>
              <a:off x="928363" y="1755968"/>
              <a:ext cx="685303" cy="276999"/>
            </a:xfrm>
            <a:prstGeom prst="rect">
              <a:avLst/>
            </a:prstGeom>
            <a:noFill/>
          </p:spPr>
          <p:txBody>
            <a:bodyPr wrap="square" rtlCol="0">
              <a:spAutoFit/>
            </a:bodyPr>
            <a:lstStyle/>
            <a:p>
              <a:r>
                <a:rPr lang="es-CL" sz="600" dirty="0">
                  <a:solidFill>
                    <a:schemeClr val="bg2">
                      <a:lumMod val="90000"/>
                      <a:lumOff val="10000"/>
                    </a:schemeClr>
                  </a:solidFill>
                  <a:latin typeface="Garamond" panose="02020404030301010803" pitchFamily="18" charset="0"/>
                </a:rPr>
                <a:t>Transacciones Repo FedFunds</a:t>
              </a:r>
              <a:endParaRPr lang="en-US" sz="600" dirty="0">
                <a:solidFill>
                  <a:schemeClr val="bg2">
                    <a:lumMod val="90000"/>
                    <a:lumOff val="10000"/>
                  </a:schemeClr>
                </a:solidFill>
                <a:latin typeface="Garamond" panose="02020404030301010803" pitchFamily="18" charset="0"/>
              </a:endParaRPr>
            </a:p>
          </p:txBody>
        </p:sp>
        <p:sp>
          <p:nvSpPr>
            <p:cNvPr id="124" name="CuadroTexto 123"/>
            <p:cNvSpPr txBox="1"/>
            <p:nvPr/>
          </p:nvSpPr>
          <p:spPr>
            <a:xfrm>
              <a:off x="2222259" y="1754680"/>
              <a:ext cx="743807" cy="276999"/>
            </a:xfrm>
            <a:prstGeom prst="rect">
              <a:avLst/>
            </a:prstGeom>
            <a:noFill/>
          </p:spPr>
          <p:txBody>
            <a:bodyPr wrap="square" rtlCol="0">
              <a:spAutoFit/>
            </a:bodyPr>
            <a:lstStyle/>
            <a:p>
              <a:r>
                <a:rPr lang="es-CL" sz="600" dirty="0">
                  <a:solidFill>
                    <a:schemeClr val="bg2">
                      <a:lumMod val="90000"/>
                      <a:lumOff val="10000"/>
                    </a:schemeClr>
                  </a:solidFill>
                  <a:latin typeface="Garamond" panose="02020404030301010803" pitchFamily="18" charset="0"/>
                </a:rPr>
                <a:t>Publicación de Tasa SOFR Día L</a:t>
              </a:r>
              <a:endParaRPr lang="en-US" sz="600" dirty="0">
                <a:solidFill>
                  <a:schemeClr val="bg2">
                    <a:lumMod val="90000"/>
                    <a:lumOff val="10000"/>
                  </a:schemeClr>
                </a:solidFill>
                <a:latin typeface="Garamond" panose="02020404030301010803" pitchFamily="18" charset="0"/>
              </a:endParaRPr>
            </a:p>
          </p:txBody>
        </p:sp>
        <p:sp>
          <p:nvSpPr>
            <p:cNvPr id="125" name="Flecha curvada hacia arriba 124"/>
            <p:cNvSpPr/>
            <p:nvPr/>
          </p:nvSpPr>
          <p:spPr>
            <a:xfrm rot="10800000">
              <a:off x="1162575" y="1351010"/>
              <a:ext cx="1444683" cy="224768"/>
            </a:xfrm>
            <a:prstGeom prst="curvedUpArrow">
              <a:avLst>
                <a:gd name="adj1" fmla="val 16068"/>
                <a:gd name="adj2" fmla="val 80096"/>
                <a:gd name="adj3" fmla="val 40124"/>
              </a:avLst>
            </a:prstGeom>
            <a:gradFill>
              <a:gsLst>
                <a:gs pos="0">
                  <a:schemeClr val="bg2">
                    <a:lumMod val="90000"/>
                    <a:lumOff val="10000"/>
                  </a:schemeClr>
                </a:gs>
                <a:gs pos="71000">
                  <a:schemeClr val="bg2">
                    <a:lumMod val="50000"/>
                    <a:lumOff val="50000"/>
                  </a:schemeClr>
                </a:gs>
                <a:gs pos="100000">
                  <a:schemeClr val="bg2">
                    <a:lumMod val="25000"/>
                    <a:lumOff val="75000"/>
                  </a:schemeClr>
                </a:gs>
              </a:gsLst>
              <a:lin ang="18900000" scaled="1"/>
            </a:gradFill>
            <a:ln w="9525">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solidFill>
                  <a:srgbClr val="000000"/>
                </a:solidFill>
                <a:latin typeface="Garamond" panose="02020404030301010803" pitchFamily="18" charset="0"/>
              </a:endParaRPr>
            </a:p>
          </p:txBody>
        </p:sp>
        <p:sp>
          <p:nvSpPr>
            <p:cNvPr id="126" name="Elipse 125"/>
            <p:cNvSpPr/>
            <p:nvPr/>
          </p:nvSpPr>
          <p:spPr>
            <a:xfrm>
              <a:off x="1115777" y="1615311"/>
              <a:ext cx="218870" cy="203289"/>
            </a:xfrm>
            <a:prstGeom prst="ellipse">
              <a:avLst/>
            </a:prstGeom>
            <a:noFill/>
            <a:ln w="1905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solidFill>
                  <a:srgbClr val="000000"/>
                </a:solidFill>
                <a:latin typeface="Garamond" panose="02020404030301010803" pitchFamily="18" charset="0"/>
              </a:endParaRPr>
            </a:p>
          </p:txBody>
        </p:sp>
      </p:grpSp>
      <p:sp>
        <p:nvSpPr>
          <p:cNvPr id="127" name="Rectangle 63"/>
          <p:cNvSpPr>
            <a:spLocks noChangeArrowheads="1"/>
          </p:cNvSpPr>
          <p:nvPr/>
        </p:nvSpPr>
        <p:spPr bwMode="auto">
          <a:xfrm>
            <a:off x="1999290" y="1882925"/>
            <a:ext cx="614854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latin typeface="Garamond" panose="02020404030301010803" pitchFamily="18" charset="0"/>
            </a:endParaRPr>
          </a:p>
        </p:txBody>
      </p:sp>
      <p:grpSp>
        <p:nvGrpSpPr>
          <p:cNvPr id="260" name="Grupo 259"/>
          <p:cNvGrpSpPr/>
          <p:nvPr/>
        </p:nvGrpSpPr>
        <p:grpSpPr>
          <a:xfrm>
            <a:off x="427395" y="2068265"/>
            <a:ext cx="3459244" cy="854594"/>
            <a:chOff x="427395" y="2068265"/>
            <a:chExt cx="3459244" cy="854594"/>
          </a:xfrm>
        </p:grpSpPr>
        <p:sp>
          <p:nvSpPr>
            <p:cNvPr id="98" name="CuadroTexto 97"/>
            <p:cNvSpPr txBox="1"/>
            <p:nvPr/>
          </p:nvSpPr>
          <p:spPr>
            <a:xfrm>
              <a:off x="427395" y="2068265"/>
              <a:ext cx="3459244" cy="415498"/>
            </a:xfrm>
            <a:prstGeom prst="rect">
              <a:avLst/>
            </a:prstGeom>
            <a:noFill/>
          </p:spPr>
          <p:txBody>
            <a:bodyPr wrap="square" rtlCol="0">
              <a:spAutoFit/>
            </a:bodyPr>
            <a:lstStyle/>
            <a:p>
              <a:r>
                <a:rPr lang="es-CL" sz="1050" b="1" dirty="0">
                  <a:solidFill>
                    <a:schemeClr val="bg2">
                      <a:lumMod val="90000"/>
                      <a:lumOff val="10000"/>
                    </a:schemeClr>
                  </a:solidFill>
                  <a:latin typeface="Garamond" panose="02020404030301010803" pitchFamily="18" charset="0"/>
                </a:rPr>
                <a:t>La vigencia de la tasa publicada será de los  días calendario comprendidos entre días hábiles.</a:t>
              </a:r>
              <a:endParaRPr lang="en-US" sz="1050" b="1" dirty="0">
                <a:solidFill>
                  <a:schemeClr val="bg2">
                    <a:lumMod val="90000"/>
                    <a:lumOff val="10000"/>
                  </a:schemeClr>
                </a:solidFill>
                <a:latin typeface="Garamond" panose="02020404030301010803" pitchFamily="18" charset="0"/>
              </a:endParaRPr>
            </a:p>
          </p:txBody>
        </p:sp>
        <p:sp>
          <p:nvSpPr>
            <p:cNvPr id="169" name="Flecha derecha 6"/>
            <p:cNvSpPr>
              <a:spLocks noChangeArrowheads="1"/>
            </p:cNvSpPr>
            <p:nvPr/>
          </p:nvSpPr>
          <p:spPr bwMode="auto">
            <a:xfrm>
              <a:off x="605455" y="2635825"/>
              <a:ext cx="2914336" cy="70661"/>
            </a:xfrm>
            <a:prstGeom prst="rightArrow">
              <a:avLst>
                <a:gd name="adj1" fmla="val 50000"/>
                <a:gd name="adj2" fmla="val 49972"/>
              </a:avLst>
            </a:prstGeom>
            <a:gradFill>
              <a:gsLst>
                <a:gs pos="0">
                  <a:schemeClr val="bg2">
                    <a:lumMod val="90000"/>
                    <a:lumOff val="10000"/>
                  </a:schemeClr>
                </a:gs>
                <a:gs pos="71000">
                  <a:schemeClr val="bg2">
                    <a:lumMod val="50000"/>
                    <a:lumOff val="50000"/>
                  </a:schemeClr>
                </a:gs>
                <a:gs pos="100000">
                  <a:schemeClr val="bg2">
                    <a:lumMod val="25000"/>
                    <a:lumOff val="75000"/>
                  </a:schemeClr>
                </a:gs>
              </a:gsLst>
              <a:lin ang="18900000" scaled="1"/>
            </a:gradFill>
            <a:ln w="9525">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latin typeface="Garamond" panose="02020404030301010803" pitchFamily="18" charset="0"/>
              </a:endParaRPr>
            </a:p>
          </p:txBody>
        </p:sp>
        <p:sp>
          <p:nvSpPr>
            <p:cNvPr id="170" name="CuadroTexto 9"/>
            <p:cNvSpPr txBox="1">
              <a:spLocks noChangeArrowheads="1"/>
            </p:cNvSpPr>
            <p:nvPr/>
          </p:nvSpPr>
          <p:spPr bwMode="auto">
            <a:xfrm>
              <a:off x="1795062" y="2645860"/>
              <a:ext cx="2423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sz="1200" b="1"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J</a:t>
              </a:r>
              <a:endParaRPr kumimoji="0" lang="es-CL" sz="1800" b="0" i="0" u="none" strike="noStrike" cap="none" normalizeH="0" baseline="0" dirty="0">
                <a:ln>
                  <a:noFill/>
                </a:ln>
                <a:solidFill>
                  <a:schemeClr val="tx1"/>
                </a:solidFill>
                <a:effectLst/>
                <a:latin typeface="Garamond" panose="02020404030301010803" pitchFamily="18" charset="0"/>
              </a:endParaRPr>
            </a:p>
          </p:txBody>
        </p:sp>
        <p:sp>
          <p:nvSpPr>
            <p:cNvPr id="171" name="CuadroTexto 10"/>
            <p:cNvSpPr txBox="1">
              <a:spLocks noChangeArrowheads="1"/>
            </p:cNvSpPr>
            <p:nvPr/>
          </p:nvSpPr>
          <p:spPr bwMode="auto">
            <a:xfrm>
              <a:off x="2135893" y="2645860"/>
              <a:ext cx="2872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CL" sz="1200" b="1" dirty="0">
                  <a:latin typeface="Garamond" panose="02020404030301010803" pitchFamily="18" charset="0"/>
                  <a:cs typeface="Calibri" panose="020F0502020204030204" pitchFamily="34" charset="0"/>
                </a:rPr>
                <a:t>V</a:t>
              </a:r>
              <a:endParaRPr kumimoji="0" lang="es-CL" sz="1800" b="0" i="0" u="none" strike="noStrike" cap="none" normalizeH="0" baseline="0" dirty="0">
                <a:ln>
                  <a:noFill/>
                </a:ln>
                <a:solidFill>
                  <a:schemeClr val="tx1"/>
                </a:solidFill>
                <a:effectLst/>
                <a:latin typeface="Garamond" panose="02020404030301010803" pitchFamily="18" charset="0"/>
              </a:endParaRPr>
            </a:p>
          </p:txBody>
        </p:sp>
        <p:sp>
          <p:nvSpPr>
            <p:cNvPr id="172" name="CuadroTexto 11"/>
            <p:cNvSpPr txBox="1">
              <a:spLocks noChangeArrowheads="1"/>
            </p:cNvSpPr>
            <p:nvPr/>
          </p:nvSpPr>
          <p:spPr bwMode="auto">
            <a:xfrm>
              <a:off x="2878471" y="2645860"/>
              <a:ext cx="3048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CL" sz="1200" b="1" dirty="0">
                  <a:solidFill>
                    <a:srgbClr val="800000"/>
                  </a:solidFill>
                  <a:latin typeface="Garamond" panose="02020404030301010803" pitchFamily="18" charset="0"/>
                  <a:cs typeface="Calibri" panose="020F0502020204030204" pitchFamily="34" charset="0"/>
                </a:rPr>
                <a:t>D</a:t>
              </a:r>
              <a:endParaRPr kumimoji="0" lang="es-CL" sz="1800" b="0" i="0" u="none" strike="noStrike" cap="none" normalizeH="0" baseline="0" dirty="0">
                <a:ln>
                  <a:noFill/>
                </a:ln>
                <a:solidFill>
                  <a:srgbClr val="800000"/>
                </a:solidFill>
                <a:effectLst/>
                <a:latin typeface="Garamond" panose="02020404030301010803" pitchFamily="18" charset="0"/>
              </a:endParaRPr>
            </a:p>
          </p:txBody>
        </p:sp>
        <p:sp>
          <p:nvSpPr>
            <p:cNvPr id="173" name="CuadroTexto 12"/>
            <p:cNvSpPr txBox="1">
              <a:spLocks noChangeArrowheads="1"/>
            </p:cNvSpPr>
            <p:nvPr/>
          </p:nvSpPr>
          <p:spPr bwMode="auto">
            <a:xfrm>
              <a:off x="2516800" y="2645860"/>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CL" sz="1200" b="1" dirty="0">
                  <a:solidFill>
                    <a:srgbClr val="800000"/>
                  </a:solidFill>
                  <a:latin typeface="Garamond" panose="02020404030301010803" pitchFamily="18" charset="0"/>
                  <a:cs typeface="Calibri" panose="020F0502020204030204" pitchFamily="34" charset="0"/>
                </a:rPr>
                <a:t>S</a:t>
              </a:r>
              <a:endParaRPr kumimoji="0" lang="es-CL" sz="1800" b="0" i="0" u="none" strike="noStrike" cap="none" normalizeH="0" baseline="0" dirty="0">
                <a:ln>
                  <a:noFill/>
                </a:ln>
                <a:solidFill>
                  <a:srgbClr val="800000"/>
                </a:solidFill>
                <a:effectLst/>
                <a:latin typeface="Garamond" panose="02020404030301010803" pitchFamily="18" charset="0"/>
              </a:endParaRPr>
            </a:p>
          </p:txBody>
        </p:sp>
        <p:sp>
          <p:nvSpPr>
            <p:cNvPr id="174" name="CuadroTexto 13"/>
            <p:cNvSpPr txBox="1">
              <a:spLocks noChangeArrowheads="1"/>
            </p:cNvSpPr>
            <p:nvPr/>
          </p:nvSpPr>
          <p:spPr bwMode="auto">
            <a:xfrm>
              <a:off x="3265787" y="2645860"/>
              <a:ext cx="2824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CL" sz="1200" b="1" dirty="0">
                  <a:latin typeface="Garamond" panose="02020404030301010803" pitchFamily="18" charset="0"/>
                  <a:cs typeface="Calibri" panose="020F0502020204030204" pitchFamily="34" charset="0"/>
                </a:rPr>
                <a:t>L</a:t>
              </a:r>
              <a:endParaRPr kumimoji="0" lang="es-CL" sz="1800" b="0" i="0" u="none" strike="noStrike" cap="none" normalizeH="0" baseline="0" dirty="0">
                <a:ln>
                  <a:noFill/>
                </a:ln>
                <a:solidFill>
                  <a:schemeClr val="tx1"/>
                </a:solidFill>
                <a:effectLst/>
                <a:latin typeface="Garamond" panose="02020404030301010803" pitchFamily="18" charset="0"/>
              </a:endParaRPr>
            </a:p>
          </p:txBody>
        </p:sp>
        <p:sp>
          <p:nvSpPr>
            <p:cNvPr id="183" name="CuadroTexto 9"/>
            <p:cNvSpPr txBox="1">
              <a:spLocks noChangeArrowheads="1"/>
            </p:cNvSpPr>
            <p:nvPr/>
          </p:nvSpPr>
          <p:spPr bwMode="auto">
            <a:xfrm>
              <a:off x="1366065" y="2645860"/>
              <a:ext cx="3241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sz="1200" b="1" i="0" u="none" strike="noStrike" cap="none" normalizeH="0" baseline="0" dirty="0">
                  <a:ln>
                    <a:noFill/>
                  </a:ln>
                  <a:solidFill>
                    <a:srgbClr val="800000"/>
                  </a:solidFill>
                  <a:effectLst/>
                  <a:latin typeface="Garamond" panose="02020404030301010803" pitchFamily="18" charset="0"/>
                  <a:ea typeface="Times New Roman" panose="02020603050405020304" pitchFamily="18" charset="0"/>
                  <a:cs typeface="Calibri" panose="020F0502020204030204" pitchFamily="34" charset="0"/>
                </a:rPr>
                <a:t>W</a:t>
              </a:r>
              <a:endParaRPr kumimoji="0" lang="es-CL" sz="1800" b="0" i="0" u="none" strike="noStrike" cap="none" normalizeH="0" baseline="0" dirty="0">
                <a:ln>
                  <a:noFill/>
                </a:ln>
                <a:solidFill>
                  <a:srgbClr val="800000"/>
                </a:solidFill>
                <a:effectLst/>
                <a:latin typeface="Garamond" panose="02020404030301010803" pitchFamily="18" charset="0"/>
              </a:endParaRPr>
            </a:p>
          </p:txBody>
        </p:sp>
        <p:sp>
          <p:nvSpPr>
            <p:cNvPr id="184" name="CuadroTexto 9"/>
            <p:cNvSpPr txBox="1">
              <a:spLocks noChangeArrowheads="1"/>
            </p:cNvSpPr>
            <p:nvPr/>
          </p:nvSpPr>
          <p:spPr bwMode="auto">
            <a:xfrm>
              <a:off x="941878" y="2645860"/>
              <a:ext cx="3257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sz="1200" b="1"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M</a:t>
              </a:r>
              <a:endParaRPr kumimoji="0" lang="es-CL" sz="1800" b="0" i="0" u="none" strike="noStrike" cap="none" normalizeH="0" baseline="0" dirty="0">
                <a:ln>
                  <a:noFill/>
                </a:ln>
                <a:solidFill>
                  <a:schemeClr val="tx1"/>
                </a:solidFill>
                <a:effectLst/>
                <a:latin typeface="Garamond" panose="02020404030301010803" pitchFamily="18" charset="0"/>
              </a:endParaRPr>
            </a:p>
          </p:txBody>
        </p:sp>
        <p:sp>
          <p:nvSpPr>
            <p:cNvPr id="185" name="CuadroTexto 9"/>
            <p:cNvSpPr txBox="1">
              <a:spLocks noChangeArrowheads="1"/>
            </p:cNvSpPr>
            <p:nvPr/>
          </p:nvSpPr>
          <p:spPr bwMode="auto">
            <a:xfrm>
              <a:off x="586619" y="2645860"/>
              <a:ext cx="2824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CL" sz="1200" b="1" dirty="0">
                  <a:latin typeface="Garamond" panose="02020404030301010803" pitchFamily="18" charset="0"/>
                  <a:cs typeface="Calibri" panose="020F0502020204030204" pitchFamily="34" charset="0"/>
                </a:rPr>
                <a:t>L</a:t>
              </a:r>
              <a:endParaRPr kumimoji="0" lang="es-CL" sz="1800" b="0" i="0" u="none" strike="noStrike" cap="none" normalizeH="0" baseline="0" dirty="0">
                <a:ln>
                  <a:noFill/>
                </a:ln>
                <a:solidFill>
                  <a:schemeClr val="tx1"/>
                </a:solidFill>
                <a:effectLst/>
                <a:latin typeface="Garamond" panose="02020404030301010803" pitchFamily="18" charset="0"/>
              </a:endParaRPr>
            </a:p>
          </p:txBody>
        </p:sp>
      </p:grpSp>
      <p:grpSp>
        <p:nvGrpSpPr>
          <p:cNvPr id="264" name="Grupo 263"/>
          <p:cNvGrpSpPr/>
          <p:nvPr/>
        </p:nvGrpSpPr>
        <p:grpSpPr>
          <a:xfrm>
            <a:off x="551266" y="2475955"/>
            <a:ext cx="550271" cy="579825"/>
            <a:chOff x="551266" y="2475955"/>
            <a:chExt cx="550271" cy="579825"/>
          </a:xfrm>
        </p:grpSpPr>
        <p:sp>
          <p:nvSpPr>
            <p:cNvPr id="201" name="Flecha curvada hacia arriba 200"/>
            <p:cNvSpPr/>
            <p:nvPr/>
          </p:nvSpPr>
          <p:spPr>
            <a:xfrm rot="10800000">
              <a:off x="681924" y="2475955"/>
              <a:ext cx="419613" cy="156197"/>
            </a:xfrm>
            <a:prstGeom prst="curvedUpArrow">
              <a:avLst/>
            </a:prstGeom>
            <a:gradFill>
              <a:gsLst>
                <a:gs pos="0">
                  <a:schemeClr val="bg2">
                    <a:lumMod val="90000"/>
                    <a:lumOff val="10000"/>
                  </a:schemeClr>
                </a:gs>
                <a:gs pos="71000">
                  <a:schemeClr val="bg2">
                    <a:lumMod val="50000"/>
                    <a:lumOff val="50000"/>
                  </a:schemeClr>
                </a:gs>
                <a:gs pos="100000">
                  <a:schemeClr val="bg2">
                    <a:lumMod val="25000"/>
                    <a:lumOff val="75000"/>
                  </a:schemeClr>
                </a:gs>
              </a:gsLst>
              <a:lin ang="18900000" scaled="1"/>
            </a:gradFill>
            <a:ln w="9525">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solidFill>
                  <a:srgbClr val="000000"/>
                </a:solidFill>
                <a:latin typeface="Garamond" panose="02020404030301010803" pitchFamily="18" charset="0"/>
              </a:endParaRPr>
            </a:p>
          </p:txBody>
        </p:sp>
        <p:sp>
          <p:nvSpPr>
            <p:cNvPr id="207" name="Elipse 206"/>
            <p:cNvSpPr/>
            <p:nvPr/>
          </p:nvSpPr>
          <p:spPr>
            <a:xfrm>
              <a:off x="592504" y="2694351"/>
              <a:ext cx="218870" cy="203289"/>
            </a:xfrm>
            <a:prstGeom prst="ellipse">
              <a:avLst/>
            </a:prstGeom>
            <a:noFill/>
            <a:ln w="1905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solidFill>
                  <a:srgbClr val="000000"/>
                </a:solidFill>
                <a:latin typeface="Garamond" panose="02020404030301010803" pitchFamily="18" charset="0"/>
              </a:endParaRPr>
            </a:p>
          </p:txBody>
        </p:sp>
        <p:sp>
          <p:nvSpPr>
            <p:cNvPr id="212" name="Rectángulo 211"/>
            <p:cNvSpPr/>
            <p:nvPr/>
          </p:nvSpPr>
          <p:spPr>
            <a:xfrm>
              <a:off x="551266" y="2840336"/>
              <a:ext cx="308951" cy="215444"/>
            </a:xfrm>
            <a:prstGeom prst="rect">
              <a:avLst/>
            </a:prstGeom>
          </p:spPr>
          <p:txBody>
            <a:bodyPr wrap="square">
              <a:spAutoFit/>
            </a:bodyPr>
            <a:lstStyle/>
            <a:p>
              <a:r>
                <a:rPr lang="es-CL" sz="800" b="1" dirty="0">
                  <a:solidFill>
                    <a:schemeClr val="bg2">
                      <a:lumMod val="90000"/>
                      <a:lumOff val="10000"/>
                    </a:schemeClr>
                  </a:solidFill>
                  <a:latin typeface="Garamond" panose="02020404030301010803" pitchFamily="18" charset="0"/>
                </a:rPr>
                <a:t>X1</a:t>
              </a:r>
              <a:endParaRPr lang="en-US" sz="800" b="1" dirty="0">
                <a:solidFill>
                  <a:schemeClr val="bg2">
                    <a:lumMod val="90000"/>
                    <a:lumOff val="10000"/>
                  </a:schemeClr>
                </a:solidFill>
                <a:latin typeface="Garamond" panose="02020404030301010803" pitchFamily="18" charset="0"/>
              </a:endParaRPr>
            </a:p>
          </p:txBody>
        </p:sp>
      </p:grpSp>
      <p:grpSp>
        <p:nvGrpSpPr>
          <p:cNvPr id="263" name="Grupo 262"/>
          <p:cNvGrpSpPr/>
          <p:nvPr/>
        </p:nvGrpSpPr>
        <p:grpSpPr>
          <a:xfrm>
            <a:off x="949237" y="2465051"/>
            <a:ext cx="963805" cy="590729"/>
            <a:chOff x="949237" y="2465051"/>
            <a:chExt cx="963805" cy="590729"/>
          </a:xfrm>
        </p:grpSpPr>
        <p:sp>
          <p:nvSpPr>
            <p:cNvPr id="204" name="Flecha curvada hacia arriba 203"/>
            <p:cNvSpPr/>
            <p:nvPr/>
          </p:nvSpPr>
          <p:spPr>
            <a:xfrm rot="10800000">
              <a:off x="1101537" y="2465051"/>
              <a:ext cx="811505" cy="156197"/>
            </a:xfrm>
            <a:prstGeom prst="curvedUpArrow">
              <a:avLst/>
            </a:prstGeom>
            <a:gradFill>
              <a:gsLst>
                <a:gs pos="0">
                  <a:schemeClr val="bg2">
                    <a:lumMod val="90000"/>
                    <a:lumOff val="10000"/>
                  </a:schemeClr>
                </a:gs>
                <a:gs pos="71000">
                  <a:schemeClr val="bg2">
                    <a:lumMod val="50000"/>
                    <a:lumOff val="50000"/>
                  </a:schemeClr>
                </a:gs>
                <a:gs pos="100000">
                  <a:schemeClr val="bg2">
                    <a:lumMod val="25000"/>
                    <a:lumOff val="75000"/>
                  </a:schemeClr>
                </a:gs>
              </a:gsLst>
              <a:lin ang="18900000" scaled="1"/>
            </a:gradFill>
            <a:ln w="9525">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solidFill>
                  <a:srgbClr val="000000"/>
                </a:solidFill>
                <a:latin typeface="Garamond" panose="02020404030301010803" pitchFamily="18" charset="0"/>
              </a:endParaRPr>
            </a:p>
          </p:txBody>
        </p:sp>
        <p:sp>
          <p:nvSpPr>
            <p:cNvPr id="208" name="Elipse 207"/>
            <p:cNvSpPr/>
            <p:nvPr/>
          </p:nvSpPr>
          <p:spPr>
            <a:xfrm>
              <a:off x="986063" y="2694351"/>
              <a:ext cx="218870" cy="203289"/>
            </a:xfrm>
            <a:prstGeom prst="ellipse">
              <a:avLst/>
            </a:prstGeom>
            <a:noFill/>
            <a:ln w="1905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solidFill>
                  <a:srgbClr val="000000"/>
                </a:solidFill>
                <a:latin typeface="Garamond" panose="02020404030301010803" pitchFamily="18" charset="0"/>
              </a:endParaRPr>
            </a:p>
          </p:txBody>
        </p:sp>
        <p:sp>
          <p:nvSpPr>
            <p:cNvPr id="213" name="Rectángulo 212"/>
            <p:cNvSpPr/>
            <p:nvPr/>
          </p:nvSpPr>
          <p:spPr>
            <a:xfrm>
              <a:off x="949237" y="2840336"/>
              <a:ext cx="308951" cy="215444"/>
            </a:xfrm>
            <a:prstGeom prst="rect">
              <a:avLst/>
            </a:prstGeom>
          </p:spPr>
          <p:txBody>
            <a:bodyPr wrap="square">
              <a:spAutoFit/>
            </a:bodyPr>
            <a:lstStyle/>
            <a:p>
              <a:r>
                <a:rPr lang="es-CL" sz="800" b="1" dirty="0">
                  <a:solidFill>
                    <a:schemeClr val="bg2">
                      <a:lumMod val="90000"/>
                      <a:lumOff val="10000"/>
                    </a:schemeClr>
                  </a:solidFill>
                  <a:latin typeface="Garamond" panose="02020404030301010803" pitchFamily="18" charset="0"/>
                </a:rPr>
                <a:t>X2</a:t>
              </a:r>
              <a:endParaRPr lang="en-US" sz="800" b="1" dirty="0">
                <a:solidFill>
                  <a:schemeClr val="bg2">
                    <a:lumMod val="90000"/>
                    <a:lumOff val="10000"/>
                  </a:schemeClr>
                </a:solidFill>
                <a:latin typeface="Garamond" panose="02020404030301010803" pitchFamily="18" charset="0"/>
              </a:endParaRPr>
            </a:p>
          </p:txBody>
        </p:sp>
      </p:grpSp>
      <p:grpSp>
        <p:nvGrpSpPr>
          <p:cNvPr id="262" name="Grupo 261"/>
          <p:cNvGrpSpPr/>
          <p:nvPr/>
        </p:nvGrpSpPr>
        <p:grpSpPr>
          <a:xfrm>
            <a:off x="1755997" y="2473902"/>
            <a:ext cx="536729" cy="581878"/>
            <a:chOff x="1755997" y="2473902"/>
            <a:chExt cx="536729" cy="581878"/>
          </a:xfrm>
        </p:grpSpPr>
        <p:sp>
          <p:nvSpPr>
            <p:cNvPr id="203" name="Flecha curvada hacia arriba 202"/>
            <p:cNvSpPr/>
            <p:nvPr/>
          </p:nvSpPr>
          <p:spPr>
            <a:xfrm rot="10800000">
              <a:off x="1918836" y="2473902"/>
              <a:ext cx="373890" cy="156197"/>
            </a:xfrm>
            <a:prstGeom prst="curvedUpArrow">
              <a:avLst/>
            </a:prstGeom>
            <a:gradFill>
              <a:gsLst>
                <a:gs pos="0">
                  <a:schemeClr val="bg2">
                    <a:lumMod val="90000"/>
                    <a:lumOff val="10000"/>
                  </a:schemeClr>
                </a:gs>
                <a:gs pos="71000">
                  <a:schemeClr val="bg2">
                    <a:lumMod val="50000"/>
                    <a:lumOff val="50000"/>
                  </a:schemeClr>
                </a:gs>
                <a:gs pos="100000">
                  <a:schemeClr val="bg2">
                    <a:lumMod val="25000"/>
                    <a:lumOff val="75000"/>
                  </a:schemeClr>
                </a:gs>
              </a:gsLst>
              <a:lin ang="18900000" scaled="1"/>
            </a:gradFill>
            <a:ln w="9525">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solidFill>
                  <a:srgbClr val="000000"/>
                </a:solidFill>
                <a:latin typeface="Garamond" panose="02020404030301010803" pitchFamily="18" charset="0"/>
              </a:endParaRPr>
            </a:p>
          </p:txBody>
        </p:sp>
        <p:sp>
          <p:nvSpPr>
            <p:cNvPr id="209" name="Elipse 208"/>
            <p:cNvSpPr/>
            <p:nvPr/>
          </p:nvSpPr>
          <p:spPr>
            <a:xfrm>
              <a:off x="1788083" y="2690246"/>
              <a:ext cx="218870" cy="203289"/>
            </a:xfrm>
            <a:prstGeom prst="ellipse">
              <a:avLst/>
            </a:prstGeom>
            <a:noFill/>
            <a:ln w="1905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solidFill>
                  <a:srgbClr val="000000"/>
                </a:solidFill>
                <a:latin typeface="Garamond" panose="02020404030301010803" pitchFamily="18" charset="0"/>
              </a:endParaRPr>
            </a:p>
          </p:txBody>
        </p:sp>
        <p:sp>
          <p:nvSpPr>
            <p:cNvPr id="214" name="Rectángulo 213"/>
            <p:cNvSpPr/>
            <p:nvPr/>
          </p:nvSpPr>
          <p:spPr>
            <a:xfrm>
              <a:off x="1755997" y="2840336"/>
              <a:ext cx="308951" cy="215444"/>
            </a:xfrm>
            <a:prstGeom prst="rect">
              <a:avLst/>
            </a:prstGeom>
          </p:spPr>
          <p:txBody>
            <a:bodyPr wrap="square">
              <a:spAutoFit/>
            </a:bodyPr>
            <a:lstStyle/>
            <a:p>
              <a:r>
                <a:rPr lang="es-CL" sz="800" b="1" dirty="0">
                  <a:solidFill>
                    <a:schemeClr val="bg2">
                      <a:lumMod val="90000"/>
                      <a:lumOff val="10000"/>
                    </a:schemeClr>
                  </a:solidFill>
                  <a:latin typeface="Garamond" panose="02020404030301010803" pitchFamily="18" charset="0"/>
                </a:rPr>
                <a:t>X1</a:t>
              </a:r>
              <a:endParaRPr lang="en-US" sz="800" b="1" dirty="0">
                <a:solidFill>
                  <a:schemeClr val="bg2">
                    <a:lumMod val="90000"/>
                    <a:lumOff val="10000"/>
                  </a:schemeClr>
                </a:solidFill>
                <a:latin typeface="Garamond" panose="02020404030301010803" pitchFamily="18" charset="0"/>
              </a:endParaRPr>
            </a:p>
          </p:txBody>
        </p:sp>
      </p:grpSp>
      <p:grpSp>
        <p:nvGrpSpPr>
          <p:cNvPr id="261" name="Grupo 260"/>
          <p:cNvGrpSpPr/>
          <p:nvPr/>
        </p:nvGrpSpPr>
        <p:grpSpPr>
          <a:xfrm>
            <a:off x="2125812" y="2473904"/>
            <a:ext cx="1279198" cy="581876"/>
            <a:chOff x="2125812" y="2473904"/>
            <a:chExt cx="1279198" cy="581876"/>
          </a:xfrm>
        </p:grpSpPr>
        <p:sp>
          <p:nvSpPr>
            <p:cNvPr id="202" name="Flecha curvada hacia arriba 201"/>
            <p:cNvSpPr/>
            <p:nvPr/>
          </p:nvSpPr>
          <p:spPr>
            <a:xfrm rot="10800000">
              <a:off x="2292728" y="2473904"/>
              <a:ext cx="1112282" cy="156197"/>
            </a:xfrm>
            <a:prstGeom prst="curvedUpArrow">
              <a:avLst/>
            </a:prstGeom>
            <a:gradFill>
              <a:gsLst>
                <a:gs pos="0">
                  <a:schemeClr val="bg2">
                    <a:lumMod val="90000"/>
                    <a:lumOff val="10000"/>
                  </a:schemeClr>
                </a:gs>
                <a:gs pos="71000">
                  <a:schemeClr val="bg2">
                    <a:lumMod val="50000"/>
                    <a:lumOff val="50000"/>
                  </a:schemeClr>
                </a:gs>
                <a:gs pos="100000">
                  <a:schemeClr val="bg2">
                    <a:lumMod val="25000"/>
                    <a:lumOff val="75000"/>
                  </a:schemeClr>
                </a:gs>
              </a:gsLst>
              <a:lin ang="18900000" scaled="1"/>
            </a:gradFill>
            <a:ln w="9525">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solidFill>
                  <a:srgbClr val="000000"/>
                </a:solidFill>
                <a:latin typeface="Garamond" panose="02020404030301010803" pitchFamily="18" charset="0"/>
              </a:endParaRPr>
            </a:p>
          </p:txBody>
        </p:sp>
        <p:sp>
          <p:nvSpPr>
            <p:cNvPr id="210" name="Elipse 209"/>
            <p:cNvSpPr/>
            <p:nvPr/>
          </p:nvSpPr>
          <p:spPr>
            <a:xfrm>
              <a:off x="2161797" y="2694074"/>
              <a:ext cx="218870" cy="203289"/>
            </a:xfrm>
            <a:prstGeom prst="ellipse">
              <a:avLst/>
            </a:prstGeom>
            <a:noFill/>
            <a:ln w="1905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solidFill>
                  <a:srgbClr val="000000"/>
                </a:solidFill>
                <a:latin typeface="Garamond" panose="02020404030301010803" pitchFamily="18" charset="0"/>
              </a:endParaRPr>
            </a:p>
          </p:txBody>
        </p:sp>
        <p:sp>
          <p:nvSpPr>
            <p:cNvPr id="215" name="Rectángulo 214"/>
            <p:cNvSpPr/>
            <p:nvPr/>
          </p:nvSpPr>
          <p:spPr>
            <a:xfrm>
              <a:off x="2125812" y="2840336"/>
              <a:ext cx="308951" cy="215444"/>
            </a:xfrm>
            <a:prstGeom prst="rect">
              <a:avLst/>
            </a:prstGeom>
          </p:spPr>
          <p:txBody>
            <a:bodyPr wrap="square">
              <a:spAutoFit/>
            </a:bodyPr>
            <a:lstStyle/>
            <a:p>
              <a:r>
                <a:rPr lang="es-CL" sz="800" b="1" dirty="0">
                  <a:solidFill>
                    <a:schemeClr val="bg2">
                      <a:lumMod val="90000"/>
                      <a:lumOff val="10000"/>
                    </a:schemeClr>
                  </a:solidFill>
                  <a:latin typeface="Garamond" panose="02020404030301010803" pitchFamily="18" charset="0"/>
                </a:rPr>
                <a:t>X3</a:t>
              </a:r>
              <a:endParaRPr lang="en-US" sz="800" b="1" dirty="0">
                <a:solidFill>
                  <a:schemeClr val="bg2">
                    <a:lumMod val="90000"/>
                    <a:lumOff val="10000"/>
                  </a:schemeClr>
                </a:solidFill>
                <a:latin typeface="Garamond" panose="02020404030301010803" pitchFamily="18" charset="0"/>
              </a:endParaRPr>
            </a:p>
          </p:txBody>
        </p:sp>
      </p:grpSp>
      <p:grpSp>
        <p:nvGrpSpPr>
          <p:cNvPr id="267" name="Grupo 266"/>
          <p:cNvGrpSpPr/>
          <p:nvPr/>
        </p:nvGrpSpPr>
        <p:grpSpPr>
          <a:xfrm>
            <a:off x="2071176" y="3692355"/>
            <a:ext cx="928086" cy="317236"/>
            <a:chOff x="2071176" y="3692355"/>
            <a:chExt cx="928086" cy="317236"/>
          </a:xfrm>
        </p:grpSpPr>
        <p:sp>
          <p:nvSpPr>
            <p:cNvPr id="253" name="Elipse 252"/>
            <p:cNvSpPr/>
            <p:nvPr/>
          </p:nvSpPr>
          <p:spPr>
            <a:xfrm>
              <a:off x="2099381" y="3692355"/>
              <a:ext cx="135534" cy="126879"/>
            </a:xfrm>
            <a:prstGeom prst="ellipse">
              <a:avLst/>
            </a:prstGeom>
            <a:solidFill>
              <a:schemeClr val="bg2">
                <a:lumMod val="50000"/>
                <a:lumOff val="50000"/>
              </a:schemeClr>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solidFill>
                  <a:srgbClr val="000000"/>
                </a:solidFill>
                <a:latin typeface="Garamond" panose="02020404030301010803" pitchFamily="18" charset="0"/>
              </a:endParaRPr>
            </a:p>
          </p:txBody>
        </p:sp>
        <p:sp>
          <p:nvSpPr>
            <p:cNvPr id="249" name="Rectángulo 248"/>
            <p:cNvSpPr/>
            <p:nvPr/>
          </p:nvSpPr>
          <p:spPr>
            <a:xfrm>
              <a:off x="2071176" y="3794147"/>
              <a:ext cx="928086" cy="215444"/>
            </a:xfrm>
            <a:prstGeom prst="rect">
              <a:avLst/>
            </a:prstGeom>
          </p:spPr>
          <p:txBody>
            <a:bodyPr wrap="square">
              <a:spAutoFit/>
            </a:bodyPr>
            <a:lstStyle/>
            <a:p>
              <a:r>
                <a:rPr lang="es-CL" sz="800" b="1" dirty="0">
                  <a:solidFill>
                    <a:schemeClr val="bg2">
                      <a:lumMod val="90000"/>
                      <a:lumOff val="10000"/>
                    </a:schemeClr>
                  </a:solidFill>
                  <a:latin typeface="Garamond" panose="02020404030301010803" pitchFamily="18" charset="0"/>
                </a:rPr>
                <a:t>Lookback -2</a:t>
              </a:r>
              <a:endParaRPr lang="en-US" sz="800" b="1" dirty="0">
                <a:solidFill>
                  <a:schemeClr val="bg2">
                    <a:lumMod val="90000"/>
                    <a:lumOff val="10000"/>
                  </a:schemeClr>
                </a:solidFill>
                <a:latin typeface="Garamond" panose="02020404030301010803" pitchFamily="18" charset="0"/>
              </a:endParaRPr>
            </a:p>
          </p:txBody>
        </p:sp>
      </p:grpSp>
      <p:grpSp>
        <p:nvGrpSpPr>
          <p:cNvPr id="268" name="Grupo 267"/>
          <p:cNvGrpSpPr/>
          <p:nvPr/>
        </p:nvGrpSpPr>
        <p:grpSpPr>
          <a:xfrm>
            <a:off x="1095219" y="3694969"/>
            <a:ext cx="928086" cy="309946"/>
            <a:chOff x="1095219" y="3694969"/>
            <a:chExt cx="928086" cy="309946"/>
          </a:xfrm>
        </p:grpSpPr>
        <p:sp>
          <p:nvSpPr>
            <p:cNvPr id="254" name="Elipse 253"/>
            <p:cNvSpPr/>
            <p:nvPr/>
          </p:nvSpPr>
          <p:spPr>
            <a:xfrm>
              <a:off x="1165451" y="3694969"/>
              <a:ext cx="135534" cy="126879"/>
            </a:xfrm>
            <a:prstGeom prst="ellipse">
              <a:avLst/>
            </a:prstGeom>
            <a:solidFill>
              <a:schemeClr val="bg2">
                <a:lumMod val="50000"/>
                <a:lumOff val="50000"/>
              </a:schemeClr>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solidFill>
                  <a:srgbClr val="000000"/>
                </a:solidFill>
                <a:latin typeface="Garamond" panose="02020404030301010803" pitchFamily="18" charset="0"/>
              </a:endParaRPr>
            </a:p>
          </p:txBody>
        </p:sp>
        <p:sp>
          <p:nvSpPr>
            <p:cNvPr id="255" name="Rectángulo 254"/>
            <p:cNvSpPr/>
            <p:nvPr/>
          </p:nvSpPr>
          <p:spPr>
            <a:xfrm>
              <a:off x="1095219" y="3789471"/>
              <a:ext cx="928086" cy="215444"/>
            </a:xfrm>
            <a:prstGeom prst="rect">
              <a:avLst/>
            </a:prstGeom>
          </p:spPr>
          <p:txBody>
            <a:bodyPr wrap="square">
              <a:spAutoFit/>
            </a:bodyPr>
            <a:lstStyle/>
            <a:p>
              <a:r>
                <a:rPr lang="es-CL" sz="800" b="1" dirty="0">
                  <a:solidFill>
                    <a:schemeClr val="bg2">
                      <a:lumMod val="90000"/>
                      <a:lumOff val="10000"/>
                    </a:schemeClr>
                  </a:solidFill>
                  <a:latin typeface="Garamond" panose="02020404030301010803" pitchFamily="18" charset="0"/>
                </a:rPr>
                <a:t>Lookback -5</a:t>
              </a:r>
              <a:endParaRPr lang="en-US" sz="800" b="1" dirty="0">
                <a:solidFill>
                  <a:schemeClr val="bg2">
                    <a:lumMod val="90000"/>
                    <a:lumOff val="10000"/>
                  </a:schemeClr>
                </a:solidFill>
                <a:latin typeface="Garamond" panose="02020404030301010803" pitchFamily="18" charset="0"/>
              </a:endParaRPr>
            </a:p>
          </p:txBody>
        </p:sp>
      </p:grpSp>
      <p:grpSp>
        <p:nvGrpSpPr>
          <p:cNvPr id="265" name="Grupo 264"/>
          <p:cNvGrpSpPr/>
          <p:nvPr/>
        </p:nvGrpSpPr>
        <p:grpSpPr>
          <a:xfrm>
            <a:off x="390178" y="3118624"/>
            <a:ext cx="3459244" cy="748163"/>
            <a:chOff x="391452" y="3113001"/>
            <a:chExt cx="3459244" cy="748163"/>
          </a:xfrm>
        </p:grpSpPr>
        <p:sp>
          <p:nvSpPr>
            <p:cNvPr id="122" name="CuadroTexto 121"/>
            <p:cNvSpPr txBox="1"/>
            <p:nvPr/>
          </p:nvSpPr>
          <p:spPr>
            <a:xfrm>
              <a:off x="391452" y="3113001"/>
              <a:ext cx="3459244" cy="415498"/>
            </a:xfrm>
            <a:prstGeom prst="rect">
              <a:avLst/>
            </a:prstGeom>
            <a:noFill/>
          </p:spPr>
          <p:txBody>
            <a:bodyPr wrap="square" rtlCol="0">
              <a:spAutoFit/>
            </a:bodyPr>
            <a:lstStyle/>
            <a:p>
              <a:r>
                <a:rPr lang="es-CL" sz="1050" b="1" dirty="0">
                  <a:solidFill>
                    <a:schemeClr val="bg2">
                      <a:lumMod val="90000"/>
                      <a:lumOff val="10000"/>
                    </a:schemeClr>
                  </a:solidFill>
                  <a:latin typeface="Garamond" panose="02020404030301010803" pitchFamily="18" charset="0"/>
                </a:rPr>
                <a:t>Lookback consiste en considerar la tasa rezagada en X días hábiles. </a:t>
              </a:r>
              <a:endParaRPr lang="en-US" sz="1050" b="1" dirty="0">
                <a:solidFill>
                  <a:schemeClr val="bg2">
                    <a:lumMod val="90000"/>
                    <a:lumOff val="10000"/>
                  </a:schemeClr>
                </a:solidFill>
                <a:latin typeface="Garamond" panose="02020404030301010803" pitchFamily="18" charset="0"/>
              </a:endParaRPr>
            </a:p>
          </p:txBody>
        </p:sp>
        <p:sp>
          <p:nvSpPr>
            <p:cNvPr id="216" name="Flecha derecha 6"/>
            <p:cNvSpPr>
              <a:spLocks noChangeArrowheads="1"/>
            </p:cNvSpPr>
            <p:nvPr/>
          </p:nvSpPr>
          <p:spPr bwMode="auto">
            <a:xfrm>
              <a:off x="586619" y="3634827"/>
              <a:ext cx="2914336" cy="70661"/>
            </a:xfrm>
            <a:prstGeom prst="rightArrow">
              <a:avLst>
                <a:gd name="adj1" fmla="val 50000"/>
                <a:gd name="adj2" fmla="val 49972"/>
              </a:avLst>
            </a:prstGeom>
            <a:gradFill>
              <a:gsLst>
                <a:gs pos="0">
                  <a:schemeClr val="bg2">
                    <a:lumMod val="90000"/>
                    <a:lumOff val="10000"/>
                  </a:schemeClr>
                </a:gs>
                <a:gs pos="71000">
                  <a:schemeClr val="bg2">
                    <a:lumMod val="50000"/>
                    <a:lumOff val="50000"/>
                  </a:schemeClr>
                </a:gs>
                <a:gs pos="100000">
                  <a:schemeClr val="bg2">
                    <a:lumMod val="25000"/>
                    <a:lumOff val="75000"/>
                  </a:schemeClr>
                </a:gs>
              </a:gsLst>
              <a:lin ang="18900000" scaled="1"/>
            </a:gradFill>
            <a:ln w="9525">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sz="800">
                <a:latin typeface="Garamond" panose="02020404030301010803" pitchFamily="18" charset="0"/>
              </a:endParaRPr>
            </a:p>
          </p:txBody>
        </p:sp>
        <p:grpSp>
          <p:nvGrpSpPr>
            <p:cNvPr id="252" name="Grupo 251"/>
            <p:cNvGrpSpPr/>
            <p:nvPr/>
          </p:nvGrpSpPr>
          <p:grpSpPr>
            <a:xfrm>
              <a:off x="522357" y="3652400"/>
              <a:ext cx="2933028" cy="208764"/>
              <a:chOff x="554549" y="3741273"/>
              <a:chExt cx="2933028" cy="208764"/>
            </a:xfrm>
          </p:grpSpPr>
          <p:sp>
            <p:nvSpPr>
              <p:cNvPr id="217" name="CuadroTexto 9"/>
              <p:cNvSpPr txBox="1">
                <a:spLocks noChangeArrowheads="1"/>
              </p:cNvSpPr>
              <p:nvPr/>
            </p:nvSpPr>
            <p:spPr bwMode="auto">
              <a:xfrm>
                <a:off x="2512398" y="3741273"/>
                <a:ext cx="21833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sz="700" b="1"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J</a:t>
                </a:r>
                <a:endParaRPr kumimoji="0" lang="es-CL" sz="1000" b="0" i="0" u="none" strike="noStrike" cap="none" normalizeH="0" baseline="0" dirty="0">
                  <a:ln>
                    <a:noFill/>
                  </a:ln>
                  <a:solidFill>
                    <a:schemeClr val="tx1"/>
                  </a:solidFill>
                  <a:effectLst/>
                  <a:latin typeface="Garamond" panose="02020404030301010803" pitchFamily="18" charset="0"/>
                </a:endParaRPr>
              </a:p>
            </p:txBody>
          </p:sp>
          <p:sp>
            <p:nvSpPr>
              <p:cNvPr id="218" name="CuadroTexto 10"/>
              <p:cNvSpPr txBox="1">
                <a:spLocks noChangeArrowheads="1"/>
              </p:cNvSpPr>
              <p:nvPr/>
            </p:nvSpPr>
            <p:spPr bwMode="auto">
              <a:xfrm>
                <a:off x="2680771" y="3744641"/>
                <a:ext cx="2439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CL" sz="700" b="1" dirty="0">
                    <a:latin typeface="Garamond" panose="02020404030301010803" pitchFamily="18" charset="0"/>
                    <a:cs typeface="Calibri" panose="020F0502020204030204" pitchFamily="34" charset="0"/>
                  </a:rPr>
                  <a:t>V</a:t>
                </a:r>
                <a:endParaRPr kumimoji="0" lang="es-CL" sz="1000" b="0" i="0" u="none" strike="noStrike" cap="none" normalizeH="0" baseline="0" dirty="0">
                  <a:ln>
                    <a:noFill/>
                  </a:ln>
                  <a:solidFill>
                    <a:schemeClr val="tx1"/>
                  </a:solidFill>
                  <a:effectLst/>
                  <a:latin typeface="Garamond" panose="02020404030301010803" pitchFamily="18" charset="0"/>
                </a:endParaRPr>
              </a:p>
            </p:txBody>
          </p:sp>
          <p:sp>
            <p:nvSpPr>
              <p:cNvPr id="219" name="CuadroTexto 11"/>
              <p:cNvSpPr txBox="1">
                <a:spLocks noChangeArrowheads="1"/>
              </p:cNvSpPr>
              <p:nvPr/>
            </p:nvSpPr>
            <p:spPr bwMode="auto">
              <a:xfrm>
                <a:off x="3051181" y="3749982"/>
                <a:ext cx="25519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CL" sz="700" b="1" dirty="0">
                    <a:solidFill>
                      <a:srgbClr val="800000"/>
                    </a:solidFill>
                    <a:latin typeface="Garamond" panose="02020404030301010803" pitchFamily="18" charset="0"/>
                    <a:cs typeface="Calibri" panose="020F0502020204030204" pitchFamily="34" charset="0"/>
                  </a:rPr>
                  <a:t>D</a:t>
                </a:r>
                <a:endParaRPr kumimoji="0" lang="es-CL" sz="1000" b="0" i="0" u="none" strike="noStrike" cap="none" normalizeH="0" baseline="0" dirty="0">
                  <a:ln>
                    <a:noFill/>
                  </a:ln>
                  <a:solidFill>
                    <a:srgbClr val="800000"/>
                  </a:solidFill>
                  <a:effectLst/>
                  <a:latin typeface="Garamond" panose="02020404030301010803" pitchFamily="18" charset="0"/>
                </a:endParaRPr>
              </a:p>
            </p:txBody>
          </p:sp>
          <p:sp>
            <p:nvSpPr>
              <p:cNvPr id="220" name="CuadroTexto 12"/>
              <p:cNvSpPr txBox="1">
                <a:spLocks noChangeArrowheads="1"/>
              </p:cNvSpPr>
              <p:nvPr/>
            </p:nvSpPr>
            <p:spPr bwMode="auto">
              <a:xfrm>
                <a:off x="2871587" y="3748060"/>
                <a:ext cx="23115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CL" sz="700" b="1" dirty="0">
                    <a:solidFill>
                      <a:srgbClr val="800000"/>
                    </a:solidFill>
                    <a:latin typeface="Garamond" panose="02020404030301010803" pitchFamily="18" charset="0"/>
                    <a:cs typeface="Calibri" panose="020F0502020204030204" pitchFamily="34" charset="0"/>
                  </a:rPr>
                  <a:t>S</a:t>
                </a:r>
                <a:endParaRPr kumimoji="0" lang="es-CL" sz="1000" b="0" i="0" u="none" strike="noStrike" cap="none" normalizeH="0" baseline="0" dirty="0">
                  <a:ln>
                    <a:noFill/>
                  </a:ln>
                  <a:solidFill>
                    <a:srgbClr val="800000"/>
                  </a:solidFill>
                  <a:effectLst/>
                  <a:latin typeface="Garamond" panose="02020404030301010803" pitchFamily="18" charset="0"/>
                </a:endParaRPr>
              </a:p>
            </p:txBody>
          </p:sp>
          <p:sp>
            <p:nvSpPr>
              <p:cNvPr id="221" name="CuadroTexto 13"/>
              <p:cNvSpPr txBox="1">
                <a:spLocks noChangeArrowheads="1"/>
              </p:cNvSpPr>
              <p:nvPr/>
            </p:nvSpPr>
            <p:spPr bwMode="auto">
              <a:xfrm>
                <a:off x="3245203" y="3748061"/>
                <a:ext cx="2423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CL" sz="700" b="1" dirty="0">
                    <a:latin typeface="Garamond" panose="02020404030301010803" pitchFamily="18" charset="0"/>
                    <a:cs typeface="Calibri" panose="020F0502020204030204" pitchFamily="34" charset="0"/>
                  </a:rPr>
                  <a:t>L</a:t>
                </a:r>
                <a:endParaRPr kumimoji="0" lang="es-CL" sz="1000" b="0" i="0" u="none" strike="noStrike" cap="none" normalizeH="0" baseline="0" dirty="0">
                  <a:ln>
                    <a:noFill/>
                  </a:ln>
                  <a:solidFill>
                    <a:schemeClr val="tx1"/>
                  </a:solidFill>
                  <a:effectLst/>
                  <a:latin typeface="Garamond" panose="02020404030301010803" pitchFamily="18" charset="0"/>
                </a:endParaRPr>
              </a:p>
            </p:txBody>
          </p:sp>
          <p:sp>
            <p:nvSpPr>
              <p:cNvPr id="222" name="CuadroTexto 9"/>
              <p:cNvSpPr txBox="1">
                <a:spLocks noChangeArrowheads="1"/>
              </p:cNvSpPr>
              <p:nvPr/>
            </p:nvSpPr>
            <p:spPr bwMode="auto">
              <a:xfrm>
                <a:off x="2292728" y="3748060"/>
                <a:ext cx="26642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sz="700" b="1" i="0" u="none" strike="noStrike" cap="none" normalizeH="0" baseline="0" dirty="0">
                    <a:ln>
                      <a:noFill/>
                    </a:ln>
                    <a:solidFill>
                      <a:srgbClr val="800000"/>
                    </a:solidFill>
                    <a:effectLst/>
                    <a:latin typeface="Garamond" panose="02020404030301010803" pitchFamily="18" charset="0"/>
                    <a:ea typeface="Times New Roman" panose="02020603050405020304" pitchFamily="18" charset="0"/>
                    <a:cs typeface="Calibri" panose="020F0502020204030204" pitchFamily="34" charset="0"/>
                  </a:rPr>
                  <a:t>W</a:t>
                </a:r>
                <a:endParaRPr kumimoji="0" lang="es-CL" sz="1000" b="0" i="0" u="none" strike="noStrike" cap="none" normalizeH="0" baseline="0" dirty="0">
                  <a:ln>
                    <a:noFill/>
                  </a:ln>
                  <a:solidFill>
                    <a:srgbClr val="800000"/>
                  </a:solidFill>
                  <a:effectLst/>
                  <a:latin typeface="Garamond" panose="02020404030301010803" pitchFamily="18" charset="0"/>
                </a:endParaRPr>
              </a:p>
            </p:txBody>
          </p:sp>
          <p:sp>
            <p:nvSpPr>
              <p:cNvPr id="223" name="CuadroTexto 9"/>
              <p:cNvSpPr txBox="1">
                <a:spLocks noChangeArrowheads="1"/>
              </p:cNvSpPr>
              <p:nvPr/>
            </p:nvSpPr>
            <p:spPr bwMode="auto">
              <a:xfrm>
                <a:off x="2070980" y="3744496"/>
                <a:ext cx="26642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sz="700" b="1"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M</a:t>
                </a:r>
                <a:endParaRPr kumimoji="0" lang="es-CL" sz="1000" b="0" i="0" u="none" strike="noStrike" cap="none" normalizeH="0" baseline="0" dirty="0">
                  <a:ln>
                    <a:noFill/>
                  </a:ln>
                  <a:solidFill>
                    <a:schemeClr val="tx1"/>
                  </a:solidFill>
                  <a:effectLst/>
                  <a:latin typeface="Garamond" panose="02020404030301010803" pitchFamily="18" charset="0"/>
                </a:endParaRPr>
              </a:p>
            </p:txBody>
          </p:sp>
          <p:sp>
            <p:nvSpPr>
              <p:cNvPr id="224" name="CuadroTexto 9"/>
              <p:cNvSpPr txBox="1">
                <a:spLocks noChangeArrowheads="1"/>
              </p:cNvSpPr>
              <p:nvPr/>
            </p:nvSpPr>
            <p:spPr bwMode="auto">
              <a:xfrm>
                <a:off x="554549" y="3748061"/>
                <a:ext cx="2423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CL" sz="700" b="1" dirty="0">
                    <a:latin typeface="Garamond" panose="02020404030301010803" pitchFamily="18" charset="0"/>
                    <a:cs typeface="Calibri" panose="020F0502020204030204" pitchFamily="34" charset="0"/>
                  </a:rPr>
                  <a:t>L</a:t>
                </a:r>
                <a:endParaRPr kumimoji="0" lang="es-CL" sz="1000" b="0" i="0" u="none" strike="noStrike" cap="none" normalizeH="0" baseline="0" dirty="0">
                  <a:ln>
                    <a:noFill/>
                  </a:ln>
                  <a:solidFill>
                    <a:schemeClr val="tx1"/>
                  </a:solidFill>
                  <a:effectLst/>
                  <a:latin typeface="Garamond" panose="02020404030301010803" pitchFamily="18" charset="0"/>
                </a:endParaRPr>
              </a:p>
            </p:txBody>
          </p:sp>
          <p:sp>
            <p:nvSpPr>
              <p:cNvPr id="237" name="CuadroTexto 9"/>
              <p:cNvSpPr txBox="1">
                <a:spLocks noChangeArrowheads="1"/>
              </p:cNvSpPr>
              <p:nvPr/>
            </p:nvSpPr>
            <p:spPr bwMode="auto">
              <a:xfrm>
                <a:off x="1167071" y="3744641"/>
                <a:ext cx="21833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sz="700" b="1"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J</a:t>
                </a:r>
                <a:endParaRPr kumimoji="0" lang="es-CL" sz="1000" b="0" i="0" u="none" strike="noStrike" cap="none" normalizeH="0" baseline="0" dirty="0">
                  <a:ln>
                    <a:noFill/>
                  </a:ln>
                  <a:solidFill>
                    <a:schemeClr val="tx1"/>
                  </a:solidFill>
                  <a:effectLst/>
                  <a:latin typeface="Garamond" panose="02020404030301010803" pitchFamily="18" charset="0"/>
                </a:endParaRPr>
              </a:p>
            </p:txBody>
          </p:sp>
          <p:sp>
            <p:nvSpPr>
              <p:cNvPr id="238" name="CuadroTexto 10"/>
              <p:cNvSpPr txBox="1">
                <a:spLocks noChangeArrowheads="1"/>
              </p:cNvSpPr>
              <p:nvPr/>
            </p:nvSpPr>
            <p:spPr bwMode="auto">
              <a:xfrm>
                <a:off x="1335444" y="3745029"/>
                <a:ext cx="2439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CL" sz="700" b="1" dirty="0">
                    <a:latin typeface="Garamond" panose="02020404030301010803" pitchFamily="18" charset="0"/>
                    <a:cs typeface="Calibri" panose="020F0502020204030204" pitchFamily="34" charset="0"/>
                  </a:rPr>
                  <a:t>V</a:t>
                </a:r>
                <a:endParaRPr kumimoji="0" lang="es-CL" sz="1000" b="0" i="0" u="none" strike="noStrike" cap="none" normalizeH="0" baseline="0" dirty="0">
                  <a:ln>
                    <a:noFill/>
                  </a:ln>
                  <a:solidFill>
                    <a:schemeClr val="tx1"/>
                  </a:solidFill>
                  <a:effectLst/>
                  <a:latin typeface="Garamond" panose="02020404030301010803" pitchFamily="18" charset="0"/>
                </a:endParaRPr>
              </a:p>
            </p:txBody>
          </p:sp>
          <p:sp>
            <p:nvSpPr>
              <p:cNvPr id="239" name="CuadroTexto 11"/>
              <p:cNvSpPr txBox="1">
                <a:spLocks noChangeArrowheads="1"/>
              </p:cNvSpPr>
              <p:nvPr/>
            </p:nvSpPr>
            <p:spPr bwMode="auto">
              <a:xfrm>
                <a:off x="1705854" y="3741856"/>
                <a:ext cx="25519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CL" sz="700" b="1" dirty="0">
                    <a:solidFill>
                      <a:srgbClr val="800000"/>
                    </a:solidFill>
                    <a:latin typeface="Garamond" panose="02020404030301010803" pitchFamily="18" charset="0"/>
                    <a:cs typeface="Calibri" panose="020F0502020204030204" pitchFamily="34" charset="0"/>
                  </a:rPr>
                  <a:t>D</a:t>
                </a:r>
                <a:endParaRPr kumimoji="0" lang="es-CL" sz="1000" b="0" i="0" u="none" strike="noStrike" cap="none" normalizeH="0" baseline="0" dirty="0">
                  <a:ln>
                    <a:noFill/>
                  </a:ln>
                  <a:solidFill>
                    <a:srgbClr val="800000"/>
                  </a:solidFill>
                  <a:effectLst/>
                  <a:latin typeface="Garamond" panose="02020404030301010803" pitchFamily="18" charset="0"/>
                </a:endParaRPr>
              </a:p>
            </p:txBody>
          </p:sp>
          <p:sp>
            <p:nvSpPr>
              <p:cNvPr id="240" name="CuadroTexto 12"/>
              <p:cNvSpPr txBox="1">
                <a:spLocks noChangeArrowheads="1"/>
              </p:cNvSpPr>
              <p:nvPr/>
            </p:nvSpPr>
            <p:spPr bwMode="auto">
              <a:xfrm>
                <a:off x="1526260" y="3741857"/>
                <a:ext cx="23115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CL" sz="700" b="1" dirty="0">
                    <a:solidFill>
                      <a:srgbClr val="800000"/>
                    </a:solidFill>
                    <a:latin typeface="Garamond" panose="02020404030301010803" pitchFamily="18" charset="0"/>
                    <a:cs typeface="Calibri" panose="020F0502020204030204" pitchFamily="34" charset="0"/>
                  </a:rPr>
                  <a:t>S</a:t>
                </a:r>
                <a:endParaRPr kumimoji="0" lang="es-CL" sz="1000" b="0" i="0" u="none" strike="noStrike" cap="none" normalizeH="0" baseline="0" dirty="0">
                  <a:ln>
                    <a:noFill/>
                  </a:ln>
                  <a:solidFill>
                    <a:srgbClr val="800000"/>
                  </a:solidFill>
                  <a:effectLst/>
                  <a:latin typeface="Garamond" panose="02020404030301010803" pitchFamily="18" charset="0"/>
                </a:endParaRPr>
              </a:p>
            </p:txBody>
          </p:sp>
          <p:sp>
            <p:nvSpPr>
              <p:cNvPr id="241" name="CuadroTexto 13"/>
              <p:cNvSpPr txBox="1">
                <a:spLocks noChangeArrowheads="1"/>
              </p:cNvSpPr>
              <p:nvPr/>
            </p:nvSpPr>
            <p:spPr bwMode="auto">
              <a:xfrm>
                <a:off x="1899876" y="3744641"/>
                <a:ext cx="2423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CL" sz="700" b="1" dirty="0">
                    <a:latin typeface="Garamond" panose="02020404030301010803" pitchFamily="18" charset="0"/>
                    <a:cs typeface="Calibri" panose="020F0502020204030204" pitchFamily="34" charset="0"/>
                  </a:rPr>
                  <a:t>L</a:t>
                </a:r>
                <a:endParaRPr kumimoji="0" lang="es-CL" sz="1000" b="0" i="0" u="none" strike="noStrike" cap="none" normalizeH="0" baseline="0" dirty="0">
                  <a:ln>
                    <a:noFill/>
                  </a:ln>
                  <a:solidFill>
                    <a:schemeClr val="tx1"/>
                  </a:solidFill>
                  <a:effectLst/>
                  <a:latin typeface="Garamond" panose="02020404030301010803" pitchFamily="18" charset="0"/>
                </a:endParaRPr>
              </a:p>
            </p:txBody>
          </p:sp>
          <p:sp>
            <p:nvSpPr>
              <p:cNvPr id="242" name="CuadroTexto 9"/>
              <p:cNvSpPr txBox="1">
                <a:spLocks noChangeArrowheads="1"/>
              </p:cNvSpPr>
              <p:nvPr/>
            </p:nvSpPr>
            <p:spPr bwMode="auto">
              <a:xfrm>
                <a:off x="947401" y="3747198"/>
                <a:ext cx="26642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sz="700" b="1" i="0" u="none" strike="noStrike" cap="none" normalizeH="0" baseline="0" dirty="0">
                    <a:ln>
                      <a:noFill/>
                    </a:ln>
                    <a:solidFill>
                      <a:schemeClr val="accent6">
                        <a:lumMod val="10000"/>
                      </a:schemeClr>
                    </a:solidFill>
                    <a:effectLst/>
                    <a:latin typeface="Garamond" panose="02020404030301010803" pitchFamily="18" charset="0"/>
                    <a:ea typeface="Times New Roman" panose="02020603050405020304" pitchFamily="18" charset="0"/>
                    <a:cs typeface="Calibri" panose="020F0502020204030204" pitchFamily="34" charset="0"/>
                  </a:rPr>
                  <a:t>W</a:t>
                </a:r>
                <a:endParaRPr kumimoji="0" lang="es-CL" sz="1000" b="0" i="0" u="none" strike="noStrike" cap="none" normalizeH="0" baseline="0" dirty="0">
                  <a:ln>
                    <a:noFill/>
                  </a:ln>
                  <a:solidFill>
                    <a:schemeClr val="accent6">
                      <a:lumMod val="10000"/>
                    </a:schemeClr>
                  </a:solidFill>
                  <a:effectLst/>
                  <a:latin typeface="Garamond" panose="02020404030301010803" pitchFamily="18" charset="0"/>
                </a:endParaRPr>
              </a:p>
            </p:txBody>
          </p:sp>
          <p:sp>
            <p:nvSpPr>
              <p:cNvPr id="243" name="CuadroTexto 9"/>
              <p:cNvSpPr txBox="1">
                <a:spLocks noChangeArrowheads="1"/>
              </p:cNvSpPr>
              <p:nvPr/>
            </p:nvSpPr>
            <p:spPr bwMode="auto">
              <a:xfrm>
                <a:off x="730937" y="3748061"/>
                <a:ext cx="26642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sz="700" b="1"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M</a:t>
                </a:r>
                <a:endParaRPr kumimoji="0" lang="es-CL" sz="1000" b="0" i="0" u="none" strike="noStrike" cap="none" normalizeH="0" baseline="0" dirty="0">
                  <a:ln>
                    <a:noFill/>
                  </a:ln>
                  <a:solidFill>
                    <a:schemeClr val="tx1"/>
                  </a:solidFill>
                  <a:effectLst/>
                  <a:latin typeface="Garamond" panose="02020404030301010803" pitchFamily="18" charset="0"/>
                </a:endParaRPr>
              </a:p>
            </p:txBody>
          </p:sp>
        </p:grpSp>
      </p:grpSp>
      <p:grpSp>
        <p:nvGrpSpPr>
          <p:cNvPr id="266" name="Grupo 265"/>
          <p:cNvGrpSpPr/>
          <p:nvPr/>
        </p:nvGrpSpPr>
        <p:grpSpPr>
          <a:xfrm>
            <a:off x="2449080" y="3401448"/>
            <a:ext cx="564895" cy="422422"/>
            <a:chOff x="2449080" y="3401448"/>
            <a:chExt cx="564895" cy="422422"/>
          </a:xfrm>
        </p:grpSpPr>
        <p:sp>
          <p:nvSpPr>
            <p:cNvPr id="250" name="Elipse 249"/>
            <p:cNvSpPr/>
            <p:nvPr/>
          </p:nvSpPr>
          <p:spPr>
            <a:xfrm>
              <a:off x="2697562" y="3696991"/>
              <a:ext cx="135534" cy="126879"/>
            </a:xfrm>
            <a:prstGeom prst="ellipse">
              <a:avLst/>
            </a:prstGeom>
            <a:no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solidFill>
                  <a:srgbClr val="000000"/>
                </a:solidFill>
                <a:latin typeface="Garamond" panose="02020404030301010803" pitchFamily="18" charset="0"/>
              </a:endParaRPr>
            </a:p>
          </p:txBody>
        </p:sp>
        <p:sp>
          <p:nvSpPr>
            <p:cNvPr id="251" name="CuadroTexto 250"/>
            <p:cNvSpPr txBox="1"/>
            <p:nvPr/>
          </p:nvSpPr>
          <p:spPr>
            <a:xfrm>
              <a:off x="2449080" y="3401448"/>
              <a:ext cx="564895" cy="276999"/>
            </a:xfrm>
            <a:prstGeom prst="rect">
              <a:avLst/>
            </a:prstGeom>
            <a:noFill/>
          </p:spPr>
          <p:txBody>
            <a:bodyPr wrap="square" rtlCol="0">
              <a:spAutoFit/>
            </a:bodyPr>
            <a:lstStyle/>
            <a:p>
              <a:pPr algn="ctr"/>
              <a:r>
                <a:rPr lang="es-CL" sz="600" dirty="0">
                  <a:solidFill>
                    <a:schemeClr val="bg2">
                      <a:lumMod val="90000"/>
                      <a:lumOff val="10000"/>
                    </a:schemeClr>
                  </a:solidFill>
                  <a:latin typeface="Garamond" panose="02020404030301010803" pitchFamily="18" charset="0"/>
                </a:rPr>
                <a:t>Día Vencimiento</a:t>
              </a:r>
              <a:endParaRPr lang="en-US" sz="600" dirty="0">
                <a:solidFill>
                  <a:schemeClr val="bg2">
                    <a:lumMod val="90000"/>
                    <a:lumOff val="10000"/>
                  </a:schemeClr>
                </a:solidFill>
                <a:latin typeface="Garamond" panose="02020404030301010803" pitchFamily="18" charset="0"/>
              </a:endParaRPr>
            </a:p>
          </p:txBody>
        </p:sp>
      </p:grpSp>
      <p:grpSp>
        <p:nvGrpSpPr>
          <p:cNvPr id="258" name="Grupo 257"/>
          <p:cNvGrpSpPr/>
          <p:nvPr/>
        </p:nvGrpSpPr>
        <p:grpSpPr>
          <a:xfrm>
            <a:off x="98433" y="3964038"/>
            <a:ext cx="583491" cy="539626"/>
            <a:chOff x="98433" y="3962178"/>
            <a:chExt cx="712941" cy="640444"/>
          </a:xfrm>
        </p:grpSpPr>
        <p:sp>
          <p:nvSpPr>
            <p:cNvPr id="257" name="Triángulo isósceles 256"/>
            <p:cNvSpPr/>
            <p:nvPr/>
          </p:nvSpPr>
          <p:spPr>
            <a:xfrm>
              <a:off x="98433" y="3989932"/>
              <a:ext cx="712941" cy="612690"/>
            </a:xfrm>
            <a:prstGeom prst="triangle">
              <a:avLst/>
            </a:prstGeom>
            <a:solidFill>
              <a:schemeClr val="bg2">
                <a:lumMod val="25000"/>
                <a:lumOff val="75000"/>
              </a:schemeClr>
            </a:solidFill>
            <a:ln>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Garamond" panose="02020404030301010803" pitchFamily="18" charset="0"/>
              </a:endParaRPr>
            </a:p>
          </p:txBody>
        </p:sp>
        <p:sp>
          <p:nvSpPr>
            <p:cNvPr id="256" name="Rectángulo 255"/>
            <p:cNvSpPr/>
            <p:nvPr/>
          </p:nvSpPr>
          <p:spPr>
            <a:xfrm>
              <a:off x="301297" y="3962178"/>
              <a:ext cx="321608" cy="620973"/>
            </a:xfrm>
            <a:prstGeom prst="rect">
              <a:avLst/>
            </a:prstGeom>
            <a:noFill/>
          </p:spPr>
          <p:txBody>
            <a:bodyPr wrap="none" lIns="91440" tIns="45720" rIns="91440" bIns="45720">
              <a:spAutoFit/>
            </a:bodyPr>
            <a:lstStyle/>
            <a:p>
              <a:pPr algn="ctr"/>
              <a:r>
                <a:rPr lang="es-ES" sz="2800" dirty="0">
                  <a:ln w="0"/>
                  <a:solidFill>
                    <a:schemeClr val="bg2">
                      <a:lumMod val="90000"/>
                      <a:lumOff val="10000"/>
                    </a:schemeClr>
                  </a:solidFill>
                  <a:effectLst>
                    <a:outerShdw blurRad="38100" dist="25400" dir="5400000" algn="ctr" rotWithShape="0">
                      <a:srgbClr val="6E747A">
                        <a:alpha val="43000"/>
                      </a:srgbClr>
                    </a:outerShdw>
                  </a:effectLst>
                  <a:latin typeface="Garamond" panose="02020404030301010803" pitchFamily="18" charset="0"/>
                </a:rPr>
                <a:t>¡</a:t>
              </a:r>
              <a:endParaRPr lang="es-ES" sz="2800" b="0" cap="none" spc="0" dirty="0">
                <a:ln w="0"/>
                <a:solidFill>
                  <a:schemeClr val="bg2">
                    <a:lumMod val="90000"/>
                    <a:lumOff val="10000"/>
                  </a:schemeClr>
                </a:solidFill>
                <a:effectLst>
                  <a:outerShdw blurRad="38100" dist="25400" dir="5400000" algn="ctr" rotWithShape="0">
                    <a:srgbClr val="6E747A">
                      <a:alpha val="43000"/>
                    </a:srgbClr>
                  </a:outerShdw>
                </a:effectLst>
                <a:latin typeface="Garamond" panose="02020404030301010803" pitchFamily="18" charset="0"/>
              </a:endParaRPr>
            </a:p>
          </p:txBody>
        </p:sp>
      </p:grpSp>
    </p:spTree>
    <p:extLst>
      <p:ext uri="{BB962C8B-B14F-4D97-AF65-F5344CB8AC3E}">
        <p14:creationId xmlns:p14="http://schemas.microsoft.com/office/powerpoint/2010/main" val="2426145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fade">
                                      <p:cBhvr>
                                        <p:cTn id="7" dur="1000"/>
                                        <p:tgtEl>
                                          <p:spTgt spid="259"/>
                                        </p:tgtEl>
                                      </p:cBhvr>
                                    </p:animEffect>
                                    <p:anim calcmode="lin" valueType="num">
                                      <p:cBhvr>
                                        <p:cTn id="8" dur="1000" fill="hold"/>
                                        <p:tgtEl>
                                          <p:spTgt spid="259"/>
                                        </p:tgtEl>
                                        <p:attrNameLst>
                                          <p:attrName>ppt_x</p:attrName>
                                        </p:attrNameLst>
                                      </p:cBhvr>
                                      <p:tavLst>
                                        <p:tav tm="0">
                                          <p:val>
                                            <p:strVal val="#ppt_x"/>
                                          </p:val>
                                        </p:tav>
                                        <p:tav tm="100000">
                                          <p:val>
                                            <p:strVal val="#ppt_x"/>
                                          </p:val>
                                        </p:tav>
                                      </p:tavLst>
                                    </p:anim>
                                    <p:anim calcmode="lin" valueType="num">
                                      <p:cBhvr>
                                        <p:cTn id="9" dur="1000" fill="hold"/>
                                        <p:tgtEl>
                                          <p:spTgt spid="25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0"/>
                                        </p:tgtEl>
                                        <p:attrNameLst>
                                          <p:attrName>style.visibility</p:attrName>
                                        </p:attrNameLst>
                                      </p:cBhvr>
                                      <p:to>
                                        <p:strVal val="visible"/>
                                      </p:to>
                                    </p:set>
                                    <p:animEffect transition="in" filter="fade">
                                      <p:cBhvr>
                                        <p:cTn id="14" dur="1000"/>
                                        <p:tgtEl>
                                          <p:spTgt spid="260"/>
                                        </p:tgtEl>
                                      </p:cBhvr>
                                    </p:animEffect>
                                    <p:anim calcmode="lin" valueType="num">
                                      <p:cBhvr>
                                        <p:cTn id="15" dur="1000" fill="hold"/>
                                        <p:tgtEl>
                                          <p:spTgt spid="260"/>
                                        </p:tgtEl>
                                        <p:attrNameLst>
                                          <p:attrName>ppt_x</p:attrName>
                                        </p:attrNameLst>
                                      </p:cBhvr>
                                      <p:tavLst>
                                        <p:tav tm="0">
                                          <p:val>
                                            <p:strVal val="#ppt_x"/>
                                          </p:val>
                                        </p:tav>
                                        <p:tav tm="100000">
                                          <p:val>
                                            <p:strVal val="#ppt_x"/>
                                          </p:val>
                                        </p:tav>
                                      </p:tavLst>
                                    </p:anim>
                                    <p:anim calcmode="lin" valueType="num">
                                      <p:cBhvr>
                                        <p:cTn id="16" dur="1000" fill="hold"/>
                                        <p:tgtEl>
                                          <p:spTgt spid="26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64"/>
                                        </p:tgtEl>
                                        <p:attrNameLst>
                                          <p:attrName>style.visibility</p:attrName>
                                        </p:attrNameLst>
                                      </p:cBhvr>
                                      <p:to>
                                        <p:strVal val="visible"/>
                                      </p:to>
                                    </p:set>
                                    <p:animEffect transition="in" filter="fade">
                                      <p:cBhvr>
                                        <p:cTn id="21" dur="1000"/>
                                        <p:tgtEl>
                                          <p:spTgt spid="264"/>
                                        </p:tgtEl>
                                      </p:cBhvr>
                                    </p:animEffect>
                                    <p:anim calcmode="lin" valueType="num">
                                      <p:cBhvr>
                                        <p:cTn id="22" dur="1000" fill="hold"/>
                                        <p:tgtEl>
                                          <p:spTgt spid="264"/>
                                        </p:tgtEl>
                                        <p:attrNameLst>
                                          <p:attrName>ppt_x</p:attrName>
                                        </p:attrNameLst>
                                      </p:cBhvr>
                                      <p:tavLst>
                                        <p:tav tm="0">
                                          <p:val>
                                            <p:strVal val="#ppt_x"/>
                                          </p:val>
                                        </p:tav>
                                        <p:tav tm="100000">
                                          <p:val>
                                            <p:strVal val="#ppt_x"/>
                                          </p:val>
                                        </p:tav>
                                      </p:tavLst>
                                    </p:anim>
                                    <p:anim calcmode="lin" valueType="num">
                                      <p:cBhvr>
                                        <p:cTn id="23" dur="1000" fill="hold"/>
                                        <p:tgtEl>
                                          <p:spTgt spid="26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63"/>
                                        </p:tgtEl>
                                        <p:attrNameLst>
                                          <p:attrName>style.visibility</p:attrName>
                                        </p:attrNameLst>
                                      </p:cBhvr>
                                      <p:to>
                                        <p:strVal val="visible"/>
                                      </p:to>
                                    </p:set>
                                    <p:animEffect transition="in" filter="fade">
                                      <p:cBhvr>
                                        <p:cTn id="28" dur="1000"/>
                                        <p:tgtEl>
                                          <p:spTgt spid="263"/>
                                        </p:tgtEl>
                                      </p:cBhvr>
                                    </p:animEffect>
                                    <p:anim calcmode="lin" valueType="num">
                                      <p:cBhvr>
                                        <p:cTn id="29" dur="1000" fill="hold"/>
                                        <p:tgtEl>
                                          <p:spTgt spid="263"/>
                                        </p:tgtEl>
                                        <p:attrNameLst>
                                          <p:attrName>ppt_x</p:attrName>
                                        </p:attrNameLst>
                                      </p:cBhvr>
                                      <p:tavLst>
                                        <p:tav tm="0">
                                          <p:val>
                                            <p:strVal val="#ppt_x"/>
                                          </p:val>
                                        </p:tav>
                                        <p:tav tm="100000">
                                          <p:val>
                                            <p:strVal val="#ppt_x"/>
                                          </p:val>
                                        </p:tav>
                                      </p:tavLst>
                                    </p:anim>
                                    <p:anim calcmode="lin" valueType="num">
                                      <p:cBhvr>
                                        <p:cTn id="30" dur="1000" fill="hold"/>
                                        <p:tgtEl>
                                          <p:spTgt spid="26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62"/>
                                        </p:tgtEl>
                                        <p:attrNameLst>
                                          <p:attrName>style.visibility</p:attrName>
                                        </p:attrNameLst>
                                      </p:cBhvr>
                                      <p:to>
                                        <p:strVal val="visible"/>
                                      </p:to>
                                    </p:set>
                                    <p:animEffect transition="in" filter="fade">
                                      <p:cBhvr>
                                        <p:cTn id="35" dur="1000"/>
                                        <p:tgtEl>
                                          <p:spTgt spid="262"/>
                                        </p:tgtEl>
                                      </p:cBhvr>
                                    </p:animEffect>
                                    <p:anim calcmode="lin" valueType="num">
                                      <p:cBhvr>
                                        <p:cTn id="36" dur="1000" fill="hold"/>
                                        <p:tgtEl>
                                          <p:spTgt spid="262"/>
                                        </p:tgtEl>
                                        <p:attrNameLst>
                                          <p:attrName>ppt_x</p:attrName>
                                        </p:attrNameLst>
                                      </p:cBhvr>
                                      <p:tavLst>
                                        <p:tav tm="0">
                                          <p:val>
                                            <p:strVal val="#ppt_x"/>
                                          </p:val>
                                        </p:tav>
                                        <p:tav tm="100000">
                                          <p:val>
                                            <p:strVal val="#ppt_x"/>
                                          </p:val>
                                        </p:tav>
                                      </p:tavLst>
                                    </p:anim>
                                    <p:anim calcmode="lin" valueType="num">
                                      <p:cBhvr>
                                        <p:cTn id="37" dur="1000" fill="hold"/>
                                        <p:tgtEl>
                                          <p:spTgt spid="26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61"/>
                                        </p:tgtEl>
                                        <p:attrNameLst>
                                          <p:attrName>style.visibility</p:attrName>
                                        </p:attrNameLst>
                                      </p:cBhvr>
                                      <p:to>
                                        <p:strVal val="visible"/>
                                      </p:to>
                                    </p:set>
                                    <p:animEffect transition="in" filter="fade">
                                      <p:cBhvr>
                                        <p:cTn id="42" dur="1000"/>
                                        <p:tgtEl>
                                          <p:spTgt spid="261"/>
                                        </p:tgtEl>
                                      </p:cBhvr>
                                    </p:animEffect>
                                    <p:anim calcmode="lin" valueType="num">
                                      <p:cBhvr>
                                        <p:cTn id="43" dur="1000" fill="hold"/>
                                        <p:tgtEl>
                                          <p:spTgt spid="261"/>
                                        </p:tgtEl>
                                        <p:attrNameLst>
                                          <p:attrName>ppt_x</p:attrName>
                                        </p:attrNameLst>
                                      </p:cBhvr>
                                      <p:tavLst>
                                        <p:tav tm="0">
                                          <p:val>
                                            <p:strVal val="#ppt_x"/>
                                          </p:val>
                                        </p:tav>
                                        <p:tav tm="100000">
                                          <p:val>
                                            <p:strVal val="#ppt_x"/>
                                          </p:val>
                                        </p:tav>
                                      </p:tavLst>
                                    </p:anim>
                                    <p:anim calcmode="lin" valueType="num">
                                      <p:cBhvr>
                                        <p:cTn id="44" dur="1000" fill="hold"/>
                                        <p:tgtEl>
                                          <p:spTgt spid="26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65"/>
                                        </p:tgtEl>
                                        <p:attrNameLst>
                                          <p:attrName>style.visibility</p:attrName>
                                        </p:attrNameLst>
                                      </p:cBhvr>
                                      <p:to>
                                        <p:strVal val="visible"/>
                                      </p:to>
                                    </p:set>
                                    <p:animEffect transition="in" filter="fade">
                                      <p:cBhvr>
                                        <p:cTn id="49" dur="1000"/>
                                        <p:tgtEl>
                                          <p:spTgt spid="265"/>
                                        </p:tgtEl>
                                      </p:cBhvr>
                                    </p:animEffect>
                                    <p:anim calcmode="lin" valueType="num">
                                      <p:cBhvr>
                                        <p:cTn id="50" dur="1000" fill="hold"/>
                                        <p:tgtEl>
                                          <p:spTgt spid="265"/>
                                        </p:tgtEl>
                                        <p:attrNameLst>
                                          <p:attrName>ppt_x</p:attrName>
                                        </p:attrNameLst>
                                      </p:cBhvr>
                                      <p:tavLst>
                                        <p:tav tm="0">
                                          <p:val>
                                            <p:strVal val="#ppt_x"/>
                                          </p:val>
                                        </p:tav>
                                        <p:tav tm="100000">
                                          <p:val>
                                            <p:strVal val="#ppt_x"/>
                                          </p:val>
                                        </p:tav>
                                      </p:tavLst>
                                    </p:anim>
                                    <p:anim calcmode="lin" valueType="num">
                                      <p:cBhvr>
                                        <p:cTn id="51" dur="1000" fill="hold"/>
                                        <p:tgtEl>
                                          <p:spTgt spid="26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66"/>
                                        </p:tgtEl>
                                        <p:attrNameLst>
                                          <p:attrName>style.visibility</p:attrName>
                                        </p:attrNameLst>
                                      </p:cBhvr>
                                      <p:to>
                                        <p:strVal val="visible"/>
                                      </p:to>
                                    </p:set>
                                    <p:animEffect transition="in" filter="fade">
                                      <p:cBhvr>
                                        <p:cTn id="56" dur="1000"/>
                                        <p:tgtEl>
                                          <p:spTgt spid="266"/>
                                        </p:tgtEl>
                                      </p:cBhvr>
                                    </p:animEffect>
                                    <p:anim calcmode="lin" valueType="num">
                                      <p:cBhvr>
                                        <p:cTn id="57" dur="1000" fill="hold"/>
                                        <p:tgtEl>
                                          <p:spTgt spid="266"/>
                                        </p:tgtEl>
                                        <p:attrNameLst>
                                          <p:attrName>ppt_x</p:attrName>
                                        </p:attrNameLst>
                                      </p:cBhvr>
                                      <p:tavLst>
                                        <p:tav tm="0">
                                          <p:val>
                                            <p:strVal val="#ppt_x"/>
                                          </p:val>
                                        </p:tav>
                                        <p:tav tm="100000">
                                          <p:val>
                                            <p:strVal val="#ppt_x"/>
                                          </p:val>
                                        </p:tav>
                                      </p:tavLst>
                                    </p:anim>
                                    <p:anim calcmode="lin" valueType="num">
                                      <p:cBhvr>
                                        <p:cTn id="58" dur="1000" fill="hold"/>
                                        <p:tgtEl>
                                          <p:spTgt spid="26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67"/>
                                        </p:tgtEl>
                                        <p:attrNameLst>
                                          <p:attrName>style.visibility</p:attrName>
                                        </p:attrNameLst>
                                      </p:cBhvr>
                                      <p:to>
                                        <p:strVal val="visible"/>
                                      </p:to>
                                    </p:set>
                                    <p:animEffect transition="in" filter="fade">
                                      <p:cBhvr>
                                        <p:cTn id="63" dur="1000"/>
                                        <p:tgtEl>
                                          <p:spTgt spid="267"/>
                                        </p:tgtEl>
                                      </p:cBhvr>
                                    </p:animEffect>
                                    <p:anim calcmode="lin" valueType="num">
                                      <p:cBhvr>
                                        <p:cTn id="64" dur="1000" fill="hold"/>
                                        <p:tgtEl>
                                          <p:spTgt spid="267"/>
                                        </p:tgtEl>
                                        <p:attrNameLst>
                                          <p:attrName>ppt_x</p:attrName>
                                        </p:attrNameLst>
                                      </p:cBhvr>
                                      <p:tavLst>
                                        <p:tav tm="0">
                                          <p:val>
                                            <p:strVal val="#ppt_x"/>
                                          </p:val>
                                        </p:tav>
                                        <p:tav tm="100000">
                                          <p:val>
                                            <p:strVal val="#ppt_x"/>
                                          </p:val>
                                        </p:tav>
                                      </p:tavLst>
                                    </p:anim>
                                    <p:anim calcmode="lin" valueType="num">
                                      <p:cBhvr>
                                        <p:cTn id="65" dur="1000" fill="hold"/>
                                        <p:tgtEl>
                                          <p:spTgt spid="26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68"/>
                                        </p:tgtEl>
                                        <p:attrNameLst>
                                          <p:attrName>style.visibility</p:attrName>
                                        </p:attrNameLst>
                                      </p:cBhvr>
                                      <p:to>
                                        <p:strVal val="visible"/>
                                      </p:to>
                                    </p:set>
                                    <p:animEffect transition="in" filter="fade">
                                      <p:cBhvr>
                                        <p:cTn id="70" dur="1000"/>
                                        <p:tgtEl>
                                          <p:spTgt spid="268"/>
                                        </p:tgtEl>
                                      </p:cBhvr>
                                    </p:animEffect>
                                    <p:anim calcmode="lin" valueType="num">
                                      <p:cBhvr>
                                        <p:cTn id="71" dur="1000" fill="hold"/>
                                        <p:tgtEl>
                                          <p:spTgt spid="268"/>
                                        </p:tgtEl>
                                        <p:attrNameLst>
                                          <p:attrName>ppt_x</p:attrName>
                                        </p:attrNameLst>
                                      </p:cBhvr>
                                      <p:tavLst>
                                        <p:tav tm="0">
                                          <p:val>
                                            <p:strVal val="#ppt_x"/>
                                          </p:val>
                                        </p:tav>
                                        <p:tav tm="100000">
                                          <p:val>
                                            <p:strVal val="#ppt_x"/>
                                          </p:val>
                                        </p:tav>
                                      </p:tavLst>
                                    </p:anim>
                                    <p:anim calcmode="lin" valueType="num">
                                      <p:cBhvr>
                                        <p:cTn id="72" dur="1000" fill="hold"/>
                                        <p:tgtEl>
                                          <p:spTgt spid="26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258"/>
                                        </p:tgtEl>
                                        <p:attrNameLst>
                                          <p:attrName>style.visibility</p:attrName>
                                        </p:attrNameLst>
                                      </p:cBhvr>
                                      <p:to>
                                        <p:strVal val="visible"/>
                                      </p:to>
                                    </p:set>
                                    <p:animEffect transition="in" filter="wipe(down)">
                                      <p:cBhvr>
                                        <p:cTn id="77" dur="500"/>
                                        <p:tgtEl>
                                          <p:spTgt spid="258"/>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wipe(down)">
                                      <p:cBhvr>
                                        <p:cTn id="80" dur="500"/>
                                        <p:tgtEl>
                                          <p:spTgt spid="123"/>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grpId="0" nodeType="clickEffect">
                                  <p:stCondLst>
                                    <p:cond delay="0"/>
                                  </p:stCondLst>
                                  <p:childTnLst>
                                    <p:set>
                                      <p:cBhvr>
                                        <p:cTn id="84" dur="1" fill="hold">
                                          <p:stCondLst>
                                            <p:cond delay="0"/>
                                          </p:stCondLst>
                                        </p:cTn>
                                        <p:tgtEl>
                                          <p:spTgt spid="93"/>
                                        </p:tgtEl>
                                        <p:attrNameLst>
                                          <p:attrName>style.visibility</p:attrName>
                                        </p:attrNameLst>
                                      </p:cBhvr>
                                      <p:to>
                                        <p:strVal val="visible"/>
                                      </p:to>
                                    </p:set>
                                    <p:animEffect transition="in" filter="circle(in)">
                                      <p:cBhvr>
                                        <p:cTn id="85" dur="2000"/>
                                        <p:tgtEl>
                                          <p:spTgt spid="93"/>
                                        </p:tgtEl>
                                      </p:cBhvr>
                                    </p:animEffect>
                                  </p:childTnLst>
                                </p:cTn>
                              </p:par>
                              <p:par>
                                <p:cTn id="86" presetID="6" presetClass="entr" presetSubtype="16" fill="hold" grpId="0" nodeType="with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circle(in)">
                                      <p:cBhvr>
                                        <p:cTn id="88" dur="2000"/>
                                        <p:tgtEl>
                                          <p:spTgt spid="5"/>
                                        </p:tgtEl>
                                      </p:cBhvr>
                                    </p:animEffect>
                                  </p:childTnLst>
                                </p:cTn>
                              </p:par>
                              <p:par>
                                <p:cTn id="89" presetID="6"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Effect transition="in" filter="circle(in)">
                                      <p:cBhvr>
                                        <p:cTn id="91" dur="2000"/>
                                        <p:tgtEl>
                                          <p:spTgt spid="95"/>
                                        </p:tgtEl>
                                      </p:cBhvr>
                                    </p:animEffect>
                                  </p:childTnLst>
                                </p:cTn>
                              </p:par>
                              <p:par>
                                <p:cTn id="92" presetID="6" presetClass="entr" presetSubtype="16" fill="hold" nodeType="with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circle(in)">
                                      <p:cBhvr>
                                        <p:cTn id="94" dur="2000"/>
                                        <p:tgtEl>
                                          <p:spTgt spid="3"/>
                                        </p:tgtEl>
                                      </p:cBhvr>
                                    </p:animEffect>
                                  </p:childTnLst>
                                </p:cTn>
                              </p:par>
                              <p:par>
                                <p:cTn id="95" presetID="6" presetClass="entr" presetSubtype="16" fill="hold" nodeType="with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circle(in)">
                                      <p:cBhvr>
                                        <p:cTn id="9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5" grpId="0"/>
      <p:bldP spid="95" grpId="0"/>
      <p:bldP spid="12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10"/>
        <p:cNvGrpSpPr/>
        <p:nvPr/>
      </p:nvGrpSpPr>
      <p:grpSpPr>
        <a:xfrm>
          <a:off x="0" y="0"/>
          <a:ext cx="0" cy="0"/>
          <a:chOff x="0" y="0"/>
          <a:chExt cx="0" cy="0"/>
        </a:xfrm>
      </p:grpSpPr>
      <p:sp>
        <p:nvSpPr>
          <p:cNvPr id="39" name="Google Shape;157;p19"/>
          <p:cNvSpPr txBox="1"/>
          <p:nvPr/>
        </p:nvSpPr>
        <p:spPr>
          <a:xfrm>
            <a:off x="332273" y="181679"/>
            <a:ext cx="4105586" cy="490500"/>
          </a:xfrm>
          <a:prstGeom prst="rect">
            <a:avLst/>
          </a:prstGeom>
          <a:noFill/>
          <a:ln>
            <a:noFill/>
          </a:ln>
        </p:spPr>
        <p:txBody>
          <a:bodyPr spcFirstLastPara="1" wrap="square" lIns="34300" tIns="17150" rIns="34300" bIns="17150" anchor="t" anchorCtr="0">
            <a:noAutofit/>
          </a:bodyPr>
          <a:lstStyle/>
          <a:p>
            <a:pPr>
              <a:lnSpc>
                <a:spcPct val="151515"/>
              </a:lnSpc>
              <a:buSzPts val="2500"/>
            </a:pPr>
            <a:r>
              <a:rPr lang="es-CL" sz="2500" b="1" dirty="0">
                <a:solidFill>
                  <a:schemeClr val="accent1">
                    <a:lumMod val="50000"/>
                  </a:schemeClr>
                </a:solidFill>
                <a:latin typeface="Garamond" panose="02020404030301010803" pitchFamily="18" charset="0"/>
                <a:cs typeface="Poppins SemiBold"/>
                <a:sym typeface="Poppins SemiBold"/>
              </a:rPr>
              <a:t>Créditos SOFR</a:t>
            </a:r>
            <a:endParaRPr lang="pt-BR" sz="2500" b="1" dirty="0">
              <a:solidFill>
                <a:schemeClr val="accent1">
                  <a:lumMod val="50000"/>
                </a:schemeClr>
              </a:solidFill>
              <a:latin typeface="Garamond" panose="02020404030301010803" pitchFamily="18" charset="0"/>
              <a:cs typeface="Poppins SemiBold"/>
            </a:endParaRPr>
          </a:p>
        </p:txBody>
      </p:sp>
      <p:pic>
        <p:nvPicPr>
          <p:cNvPr id="2" name="Imagen 1"/>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Marker trans="81000" size="49"/>
                    </a14:imgEffect>
                    <a14:imgEffect>
                      <a14:colorTemperature colorTemp="2213"/>
                    </a14:imgEffect>
                    <a14:imgEffect>
                      <a14:saturation sat="0"/>
                    </a14:imgEffect>
                  </a14:imgLayer>
                </a14:imgProps>
              </a:ext>
            </a:extLst>
          </a:blip>
          <a:srcRect l="12000" r="17120"/>
          <a:stretch/>
        </p:blipFill>
        <p:spPr>
          <a:xfrm>
            <a:off x="6112217" y="18500"/>
            <a:ext cx="3068782" cy="5143500"/>
          </a:xfrm>
          <a:prstGeom prst="rect">
            <a:avLst/>
          </a:prstGeom>
        </p:spPr>
      </p:pic>
      <p:sp>
        <p:nvSpPr>
          <p:cNvPr id="16" name="CuadroTexto 15"/>
          <p:cNvSpPr txBox="1"/>
          <p:nvPr/>
        </p:nvSpPr>
        <p:spPr>
          <a:xfrm>
            <a:off x="1691477" y="987672"/>
            <a:ext cx="2049250" cy="307777"/>
          </a:xfrm>
          <a:prstGeom prst="rect">
            <a:avLst/>
          </a:prstGeom>
          <a:gradFill flip="none" rotWithShape="1">
            <a:gsLst>
              <a:gs pos="0">
                <a:schemeClr val="bg2">
                  <a:lumMod val="50000"/>
                  <a:lumOff val="50000"/>
                </a:schemeClr>
              </a:gs>
              <a:gs pos="48000">
                <a:schemeClr val="tx1">
                  <a:lumMod val="25000"/>
                  <a:lumOff val="75000"/>
                </a:schemeClr>
              </a:gs>
              <a:gs pos="100000">
                <a:schemeClr val="bg2">
                  <a:lumMod val="50000"/>
                  <a:lumOff val="50000"/>
                </a:schemeClr>
              </a:gs>
            </a:gsLst>
            <a:lin ang="0" scaled="1"/>
            <a:tileRect/>
          </a:gradFill>
          <a:ln>
            <a:gradFill flip="none" rotWithShape="1">
              <a:gsLst>
                <a:gs pos="0">
                  <a:schemeClr val="bg2">
                    <a:lumMod val="90000"/>
                    <a:lumOff val="10000"/>
                  </a:schemeClr>
                </a:gs>
                <a:gs pos="48000">
                  <a:schemeClr val="bg2">
                    <a:lumMod val="50000"/>
                    <a:lumOff val="50000"/>
                  </a:schemeClr>
                </a:gs>
                <a:gs pos="100000">
                  <a:schemeClr val="bg2">
                    <a:lumMod val="75000"/>
                    <a:lumOff val="25000"/>
                  </a:schemeClr>
                </a:gs>
              </a:gsLst>
              <a:lin ang="2700000" scaled="1"/>
              <a:tileRect/>
            </a:gradFill>
          </a:ln>
        </p:spPr>
        <p:txBody>
          <a:bodyPr wrap="square" rtlCol="0">
            <a:spAutoFit/>
          </a:bodyPr>
          <a:lstStyle>
            <a:defPPr marR="0" lvl="0" algn="l" rtl="0">
              <a:lnSpc>
                <a:spcPct val="100000"/>
              </a:lnSpc>
              <a:spcBef>
                <a:spcPts val="0"/>
              </a:spcBef>
              <a:spcAft>
                <a:spcPts val="0"/>
              </a:spcAft>
            </a:defPPr>
            <a:lvl1pPr algn="ctr">
              <a:defRPr b="1">
                <a:solidFill>
                  <a:schemeClr val="tx2">
                    <a:lumMod val="10000"/>
                  </a:schemeClr>
                </a:solidFill>
                <a:latin typeface="Garamond" panose="02020404030301010803" pitchFamily="18" charset="0"/>
              </a:defRPr>
            </a:lvl1pPr>
          </a:lstStyle>
          <a:p>
            <a:r>
              <a:rPr lang="es-CL" dirty="0"/>
              <a:t>Compuesta Diaria</a:t>
            </a:r>
            <a:endParaRPr lang="en-US" dirty="0"/>
          </a:p>
        </p:txBody>
      </p:sp>
      <p:sp>
        <p:nvSpPr>
          <p:cNvPr id="18" name="CuadroTexto 17"/>
          <p:cNvSpPr txBox="1"/>
          <p:nvPr/>
        </p:nvSpPr>
        <p:spPr>
          <a:xfrm>
            <a:off x="6587255" y="987672"/>
            <a:ext cx="1719533" cy="307777"/>
          </a:xfrm>
          <a:prstGeom prst="rect">
            <a:avLst/>
          </a:prstGeom>
          <a:gradFill flip="none" rotWithShape="1">
            <a:gsLst>
              <a:gs pos="0">
                <a:schemeClr val="bg2">
                  <a:lumMod val="50000"/>
                  <a:lumOff val="50000"/>
                </a:schemeClr>
              </a:gs>
              <a:gs pos="48000">
                <a:schemeClr val="tx1">
                  <a:lumMod val="25000"/>
                  <a:lumOff val="75000"/>
                </a:schemeClr>
              </a:gs>
              <a:gs pos="100000">
                <a:schemeClr val="bg2">
                  <a:lumMod val="50000"/>
                  <a:lumOff val="50000"/>
                </a:schemeClr>
              </a:gs>
            </a:gsLst>
            <a:lin ang="0" scaled="1"/>
            <a:tileRect/>
          </a:gradFill>
          <a:ln>
            <a:gradFill flip="none" rotWithShape="1">
              <a:gsLst>
                <a:gs pos="0">
                  <a:schemeClr val="bg2">
                    <a:lumMod val="90000"/>
                    <a:lumOff val="10000"/>
                  </a:schemeClr>
                </a:gs>
                <a:gs pos="48000">
                  <a:schemeClr val="bg2">
                    <a:lumMod val="50000"/>
                    <a:lumOff val="50000"/>
                  </a:schemeClr>
                </a:gs>
                <a:gs pos="100000">
                  <a:schemeClr val="bg2">
                    <a:lumMod val="75000"/>
                    <a:lumOff val="25000"/>
                  </a:schemeClr>
                </a:gs>
              </a:gsLst>
              <a:lin ang="2700000" scaled="1"/>
              <a:tileRect/>
            </a:gradFill>
          </a:ln>
        </p:spPr>
        <p:txBody>
          <a:bodyPr wrap="square" rtlCol="0">
            <a:spAutoFit/>
          </a:bodyPr>
          <a:lstStyle>
            <a:defPPr marR="0" lvl="0" algn="l" rtl="0">
              <a:lnSpc>
                <a:spcPct val="100000"/>
              </a:lnSpc>
              <a:spcBef>
                <a:spcPts val="0"/>
              </a:spcBef>
              <a:spcAft>
                <a:spcPts val="0"/>
              </a:spcAft>
              <a:defRPr/>
            </a:defPPr>
            <a:lvl1pPr algn="ctr">
              <a:defRPr b="1">
                <a:solidFill>
                  <a:schemeClr val="tx2">
                    <a:lumMod val="10000"/>
                  </a:schemeClr>
                </a:solidFill>
                <a:latin typeface="Garamond" panose="02020404030301010803" pitchFamily="18" charset="0"/>
              </a:defRPr>
            </a:lvl1pPr>
          </a:lstStyle>
          <a:p>
            <a:r>
              <a:rPr lang="es-CL" dirty="0" err="1"/>
              <a:t>Indice</a:t>
            </a:r>
            <a:r>
              <a:rPr lang="es-CL" dirty="0"/>
              <a:t> SOFR    </a:t>
            </a:r>
            <a:endParaRPr lang="en-US" dirty="0"/>
          </a:p>
        </p:txBody>
      </p:sp>
      <p:sp>
        <p:nvSpPr>
          <p:cNvPr id="29" name="Rectángulo 28"/>
          <p:cNvSpPr/>
          <p:nvPr/>
        </p:nvSpPr>
        <p:spPr>
          <a:xfrm>
            <a:off x="2803525" y="1533482"/>
            <a:ext cx="4055043" cy="1210396"/>
          </a:xfrm>
          <a:prstGeom prst="rect">
            <a:avLst/>
          </a:prstGeom>
          <a:gradFill flip="none" rotWithShape="1">
            <a:gsLst>
              <a:gs pos="0">
                <a:schemeClr val="bg2">
                  <a:lumMod val="10000"/>
                  <a:lumOff val="90000"/>
                </a:schemeClr>
              </a:gs>
              <a:gs pos="46000">
                <a:schemeClr val="tx1">
                  <a:lumMod val="10000"/>
                  <a:lumOff val="90000"/>
                </a:schemeClr>
              </a:gs>
              <a:gs pos="100000">
                <a:schemeClr val="bg1"/>
              </a:gs>
            </a:gsLst>
            <a:lin ang="0" scaled="0"/>
            <a:tileRect/>
          </a:gradFill>
          <a:ln w="9525">
            <a:gradFill flip="none" rotWithShape="1">
              <a:gsLst>
                <a:gs pos="0">
                  <a:schemeClr val="bg2">
                    <a:lumMod val="90000"/>
                    <a:lumOff val="10000"/>
                  </a:schemeClr>
                </a:gs>
                <a:gs pos="48000">
                  <a:schemeClr val="bg2">
                    <a:lumMod val="50000"/>
                    <a:lumOff val="50000"/>
                  </a:schemeClr>
                </a:gs>
                <a:gs pos="100000">
                  <a:schemeClr val="accent1">
                    <a:lumMod val="30000"/>
                    <a:lumOff val="70000"/>
                  </a:schemeClr>
                </a:gs>
              </a:gsLst>
              <a:lin ang="27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pic>
        <p:nvPicPr>
          <p:cNvPr id="31" name="Imagen 30"/>
          <p:cNvPicPr>
            <a:picLocks noChangeAspect="1"/>
          </p:cNvPicPr>
          <p:nvPr/>
        </p:nvPicPr>
        <p:blipFill>
          <a:blip r:embed="rId5">
            <a:clrChange>
              <a:clrFrom>
                <a:srgbClr val="FFFFFF"/>
              </a:clrFrom>
              <a:clrTo>
                <a:srgbClr val="FFFFFF">
                  <a:alpha val="0"/>
                </a:srgbClr>
              </a:clrTo>
            </a:clrChange>
          </a:blip>
          <a:stretch>
            <a:fillRect/>
          </a:stretch>
        </p:blipFill>
        <p:spPr>
          <a:xfrm>
            <a:off x="7069990" y="4731710"/>
            <a:ext cx="2074010" cy="302561"/>
          </a:xfrm>
          <a:prstGeom prst="rect">
            <a:avLst/>
          </a:prstGeom>
        </p:spPr>
      </p:pic>
      <p:sp>
        <p:nvSpPr>
          <p:cNvPr id="36" name="Rectángulo 35"/>
          <p:cNvSpPr/>
          <p:nvPr/>
        </p:nvSpPr>
        <p:spPr>
          <a:xfrm>
            <a:off x="2815178" y="2810431"/>
            <a:ext cx="4055044" cy="1210396"/>
          </a:xfrm>
          <a:prstGeom prst="rect">
            <a:avLst/>
          </a:prstGeom>
          <a:gradFill flip="none" rotWithShape="1">
            <a:gsLst>
              <a:gs pos="0">
                <a:schemeClr val="bg2">
                  <a:lumMod val="10000"/>
                  <a:lumOff val="90000"/>
                </a:schemeClr>
              </a:gs>
              <a:gs pos="46000">
                <a:schemeClr val="tx1">
                  <a:lumMod val="10000"/>
                  <a:lumOff val="90000"/>
                </a:schemeClr>
              </a:gs>
              <a:gs pos="100000">
                <a:schemeClr val="bg1"/>
              </a:gs>
            </a:gsLst>
            <a:lin ang="0" scaled="0"/>
            <a:tileRect/>
          </a:gradFill>
          <a:ln w="9525">
            <a:gradFill flip="none" rotWithShape="1">
              <a:gsLst>
                <a:gs pos="0">
                  <a:schemeClr val="bg2">
                    <a:lumMod val="90000"/>
                    <a:lumOff val="10000"/>
                  </a:schemeClr>
                </a:gs>
                <a:gs pos="48000">
                  <a:schemeClr val="bg2">
                    <a:lumMod val="50000"/>
                    <a:lumOff val="50000"/>
                  </a:schemeClr>
                </a:gs>
                <a:gs pos="100000">
                  <a:schemeClr val="accent1">
                    <a:lumMod val="30000"/>
                    <a:lumOff val="70000"/>
                  </a:schemeClr>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latin typeface="Garamond" panose="02020404030301010803" pitchFamily="18" charset="0"/>
            </a:endParaRPr>
          </a:p>
        </p:txBody>
      </p:sp>
      <p:sp>
        <p:nvSpPr>
          <p:cNvPr id="34" name="CuadroTexto 33"/>
          <p:cNvSpPr txBox="1"/>
          <p:nvPr/>
        </p:nvSpPr>
        <p:spPr>
          <a:xfrm>
            <a:off x="918657" y="3209106"/>
            <a:ext cx="1826699" cy="646331"/>
          </a:xfrm>
          <a:prstGeom prst="rect">
            <a:avLst/>
          </a:prstGeom>
          <a:gradFill flip="none" rotWithShape="1">
            <a:gsLst>
              <a:gs pos="0">
                <a:schemeClr val="bg2">
                  <a:lumMod val="10000"/>
                  <a:lumOff val="90000"/>
                </a:schemeClr>
              </a:gs>
              <a:gs pos="48000">
                <a:schemeClr val="tx1">
                  <a:lumMod val="10000"/>
                  <a:lumOff val="90000"/>
                </a:schemeClr>
              </a:gs>
              <a:gs pos="100000">
                <a:schemeClr val="bg1"/>
              </a:gs>
            </a:gsLst>
            <a:lin ang="0" scaled="1"/>
            <a:tileRect/>
          </a:gradFill>
          <a:ln>
            <a:gradFill flip="none" rotWithShape="1">
              <a:gsLst>
                <a:gs pos="0">
                  <a:schemeClr val="bg2">
                    <a:lumMod val="90000"/>
                    <a:lumOff val="10000"/>
                  </a:schemeClr>
                </a:gs>
                <a:gs pos="48000">
                  <a:schemeClr val="bg2">
                    <a:lumMod val="50000"/>
                    <a:lumOff val="50000"/>
                  </a:schemeClr>
                </a:gs>
                <a:gs pos="100000">
                  <a:schemeClr val="bg2">
                    <a:lumMod val="25000"/>
                    <a:lumOff val="75000"/>
                  </a:schemeClr>
                </a:gs>
              </a:gsLst>
              <a:lin ang="2700000" scaled="1"/>
              <a:tileRect/>
            </a:gradFill>
          </a:ln>
        </p:spPr>
        <p:txBody>
          <a:bodyPr wrap="square" rtlCol="0">
            <a:spAutoFit/>
          </a:bodyPr>
          <a:lstStyle/>
          <a:p>
            <a:pPr algn="ctr"/>
            <a:r>
              <a:rPr lang="es-CL" sz="1200" b="1" dirty="0">
                <a:solidFill>
                  <a:schemeClr val="bg2">
                    <a:lumMod val="90000"/>
                    <a:lumOff val="10000"/>
                  </a:schemeClr>
                </a:solidFill>
                <a:latin typeface="Garamond" panose="02020404030301010803" pitchFamily="18" charset="0"/>
              </a:rPr>
              <a:t>Tasa Diarias ≥ 0</a:t>
            </a:r>
          </a:p>
          <a:p>
            <a:pPr algn="ctr"/>
            <a:r>
              <a:rPr lang="es-CL" sz="1200" b="1" dirty="0">
                <a:solidFill>
                  <a:schemeClr val="bg2">
                    <a:lumMod val="90000"/>
                    <a:lumOff val="10000"/>
                  </a:schemeClr>
                </a:solidFill>
                <a:latin typeface="Garamond" panose="02020404030301010803" pitchFamily="18" charset="0"/>
              </a:rPr>
              <a:t>  Tasa Período ≥ 0</a:t>
            </a:r>
          </a:p>
          <a:p>
            <a:pPr algn="ctr"/>
            <a:r>
              <a:rPr lang="es-CL" sz="1200" b="1" dirty="0">
                <a:solidFill>
                  <a:schemeClr val="bg2">
                    <a:lumMod val="90000"/>
                    <a:lumOff val="10000"/>
                  </a:schemeClr>
                </a:solidFill>
                <a:latin typeface="Garamond" panose="02020404030301010803" pitchFamily="18" charset="0"/>
              </a:rPr>
              <a:t>   Tasa Período + X ≥ 0</a:t>
            </a:r>
            <a:endParaRPr lang="en-US" sz="1200" b="1" dirty="0">
              <a:solidFill>
                <a:schemeClr val="bg2">
                  <a:lumMod val="90000"/>
                  <a:lumOff val="10000"/>
                </a:schemeClr>
              </a:solidFill>
              <a:latin typeface="Garamond" panose="02020404030301010803" pitchFamily="18" charset="0"/>
            </a:endParaRPr>
          </a:p>
        </p:txBody>
      </p:sp>
      <p:sp>
        <p:nvSpPr>
          <p:cNvPr id="124" name="CuadroTexto 123"/>
          <p:cNvSpPr txBox="1"/>
          <p:nvPr/>
        </p:nvSpPr>
        <p:spPr>
          <a:xfrm>
            <a:off x="6951576" y="3402880"/>
            <a:ext cx="1826699" cy="461665"/>
          </a:xfrm>
          <a:prstGeom prst="rect">
            <a:avLst/>
          </a:prstGeom>
          <a:gradFill flip="none" rotWithShape="1">
            <a:gsLst>
              <a:gs pos="0">
                <a:schemeClr val="bg2">
                  <a:lumMod val="10000"/>
                  <a:lumOff val="90000"/>
                </a:schemeClr>
              </a:gs>
              <a:gs pos="48000">
                <a:schemeClr val="tx1">
                  <a:lumMod val="10000"/>
                  <a:lumOff val="90000"/>
                </a:schemeClr>
              </a:gs>
              <a:gs pos="100000">
                <a:schemeClr val="bg1"/>
              </a:gs>
            </a:gsLst>
            <a:lin ang="0" scaled="1"/>
            <a:tileRect/>
          </a:gradFill>
          <a:ln>
            <a:gradFill flip="none" rotWithShape="1">
              <a:gsLst>
                <a:gs pos="0">
                  <a:schemeClr val="bg2">
                    <a:lumMod val="90000"/>
                    <a:lumOff val="10000"/>
                  </a:schemeClr>
                </a:gs>
                <a:gs pos="48000">
                  <a:schemeClr val="bg2">
                    <a:lumMod val="50000"/>
                    <a:lumOff val="50000"/>
                  </a:schemeClr>
                </a:gs>
                <a:gs pos="100000">
                  <a:schemeClr val="bg2">
                    <a:lumMod val="25000"/>
                    <a:lumOff val="75000"/>
                  </a:schemeClr>
                </a:gs>
              </a:gsLst>
              <a:lin ang="2700000" scaled="1"/>
              <a:tileRect/>
            </a:gradFill>
          </a:ln>
        </p:spPr>
        <p:txBody>
          <a:bodyPr wrap="square" rtlCol="0">
            <a:spAutoFit/>
          </a:bodyPr>
          <a:lstStyle/>
          <a:p>
            <a:pPr algn="ctr"/>
            <a:r>
              <a:rPr lang="es-CL" sz="1200" b="1" dirty="0">
                <a:solidFill>
                  <a:schemeClr val="bg2">
                    <a:lumMod val="90000"/>
                    <a:lumOff val="10000"/>
                  </a:schemeClr>
                </a:solidFill>
                <a:latin typeface="Garamond" panose="02020404030301010803" pitchFamily="18" charset="0"/>
              </a:rPr>
              <a:t>Tasa Período ≥ 0</a:t>
            </a:r>
          </a:p>
          <a:p>
            <a:pPr algn="ctr"/>
            <a:r>
              <a:rPr lang="es-CL" sz="1200" b="1" dirty="0">
                <a:solidFill>
                  <a:schemeClr val="bg2">
                    <a:lumMod val="90000"/>
                    <a:lumOff val="10000"/>
                  </a:schemeClr>
                </a:solidFill>
                <a:latin typeface="Garamond" panose="02020404030301010803" pitchFamily="18" charset="0"/>
              </a:rPr>
              <a:t>   Tasa Período + X ≥ 0</a:t>
            </a:r>
            <a:endParaRPr lang="en-US" sz="1200" b="1" dirty="0">
              <a:solidFill>
                <a:schemeClr val="bg2">
                  <a:lumMod val="90000"/>
                  <a:lumOff val="10000"/>
                </a:schemeClr>
              </a:solidFill>
              <a:latin typeface="Garamond" panose="02020404030301010803" pitchFamily="18" charset="0"/>
            </a:endParaRPr>
          </a:p>
        </p:txBody>
      </p:sp>
      <p:grpSp>
        <p:nvGrpSpPr>
          <p:cNvPr id="32" name="Grupo 31"/>
          <p:cNvGrpSpPr/>
          <p:nvPr/>
        </p:nvGrpSpPr>
        <p:grpSpPr>
          <a:xfrm>
            <a:off x="29270" y="962242"/>
            <a:ext cx="2686832" cy="3548663"/>
            <a:chOff x="29270" y="962242"/>
            <a:chExt cx="2686832" cy="3548663"/>
          </a:xfrm>
        </p:grpSpPr>
        <p:sp>
          <p:nvSpPr>
            <p:cNvPr id="14" name="CuadroTexto 13"/>
            <p:cNvSpPr txBox="1"/>
            <p:nvPr/>
          </p:nvSpPr>
          <p:spPr>
            <a:xfrm>
              <a:off x="332271" y="962242"/>
              <a:ext cx="1388111" cy="307777"/>
            </a:xfrm>
            <a:prstGeom prst="rect">
              <a:avLst/>
            </a:prstGeom>
            <a:noFill/>
            <a:ln>
              <a:noFill/>
            </a:ln>
          </p:spPr>
          <p:txBody>
            <a:bodyPr wrap="none" rtlCol="0">
              <a:spAutoFit/>
            </a:bodyPr>
            <a:lstStyle/>
            <a:p>
              <a:r>
                <a:rPr lang="es-CL" b="1" dirty="0">
                  <a:solidFill>
                    <a:schemeClr val="bg2">
                      <a:lumMod val="90000"/>
                      <a:lumOff val="10000"/>
                    </a:schemeClr>
                  </a:solidFill>
                  <a:latin typeface="Garamond" panose="02020404030301010803" pitchFamily="18" charset="0"/>
                </a:rPr>
                <a:t>Tipos de Tasa: </a:t>
              </a:r>
              <a:endParaRPr lang="en-US" b="1" dirty="0">
                <a:solidFill>
                  <a:schemeClr val="bg2">
                    <a:lumMod val="90000"/>
                    <a:lumOff val="10000"/>
                  </a:schemeClr>
                </a:solidFill>
                <a:latin typeface="Garamond" panose="02020404030301010803" pitchFamily="18" charset="0"/>
              </a:endParaRPr>
            </a:p>
          </p:txBody>
        </p:sp>
        <p:sp>
          <p:nvSpPr>
            <p:cNvPr id="21" name="CuadroTexto 20"/>
            <p:cNvSpPr txBox="1"/>
            <p:nvPr/>
          </p:nvSpPr>
          <p:spPr>
            <a:xfrm>
              <a:off x="29270" y="1943301"/>
              <a:ext cx="950263" cy="523220"/>
            </a:xfrm>
            <a:prstGeom prst="rect">
              <a:avLst/>
            </a:prstGeom>
            <a:noFill/>
            <a:ln>
              <a:noFill/>
            </a:ln>
          </p:spPr>
          <p:txBody>
            <a:bodyPr wrap="square" rtlCol="0">
              <a:spAutoFit/>
            </a:bodyPr>
            <a:lstStyle/>
            <a:p>
              <a:r>
                <a:rPr lang="es-CL" b="1" dirty="0">
                  <a:solidFill>
                    <a:schemeClr val="bg2">
                      <a:lumMod val="90000"/>
                      <a:lumOff val="10000"/>
                    </a:schemeClr>
                  </a:solidFill>
                  <a:latin typeface="Garamond" panose="02020404030301010803" pitchFamily="18" charset="0"/>
                </a:rPr>
                <a:t>Pagos de Intereses: </a:t>
              </a:r>
              <a:endParaRPr lang="en-US" b="1" dirty="0">
                <a:solidFill>
                  <a:schemeClr val="bg2">
                    <a:lumMod val="90000"/>
                    <a:lumOff val="10000"/>
                  </a:schemeClr>
                </a:solidFill>
                <a:latin typeface="Garamond" panose="02020404030301010803" pitchFamily="18" charset="0"/>
              </a:endParaRPr>
            </a:p>
          </p:txBody>
        </p:sp>
        <p:sp>
          <p:nvSpPr>
            <p:cNvPr id="33" name="CuadroTexto 32"/>
            <p:cNvSpPr txBox="1"/>
            <p:nvPr/>
          </p:nvSpPr>
          <p:spPr>
            <a:xfrm>
              <a:off x="163602" y="3224494"/>
              <a:ext cx="681597" cy="307777"/>
            </a:xfrm>
            <a:prstGeom prst="rect">
              <a:avLst/>
            </a:prstGeom>
            <a:noFill/>
            <a:ln>
              <a:noFill/>
            </a:ln>
          </p:spPr>
          <p:txBody>
            <a:bodyPr wrap="none" rtlCol="0">
              <a:spAutoFit/>
            </a:bodyPr>
            <a:lstStyle/>
            <a:p>
              <a:r>
                <a:rPr lang="es-CL" b="1" dirty="0">
                  <a:solidFill>
                    <a:schemeClr val="bg2">
                      <a:lumMod val="90000"/>
                      <a:lumOff val="10000"/>
                    </a:schemeClr>
                  </a:solidFill>
                  <a:latin typeface="Garamond" panose="02020404030301010803" pitchFamily="18" charset="0"/>
                </a:rPr>
                <a:t>Pisos: </a:t>
              </a:r>
              <a:endParaRPr lang="en-US" b="1" dirty="0">
                <a:solidFill>
                  <a:schemeClr val="bg2">
                    <a:lumMod val="90000"/>
                    <a:lumOff val="10000"/>
                  </a:schemeClr>
                </a:solidFill>
                <a:latin typeface="Garamond" panose="02020404030301010803" pitchFamily="18" charset="0"/>
              </a:endParaRPr>
            </a:p>
          </p:txBody>
        </p:sp>
        <p:sp>
          <p:nvSpPr>
            <p:cNvPr id="125" name="CuadroTexto 124"/>
            <p:cNvSpPr txBox="1"/>
            <p:nvPr/>
          </p:nvSpPr>
          <p:spPr>
            <a:xfrm>
              <a:off x="130081" y="4203128"/>
              <a:ext cx="2586021" cy="307777"/>
            </a:xfrm>
            <a:prstGeom prst="rect">
              <a:avLst/>
            </a:prstGeom>
            <a:noFill/>
            <a:ln>
              <a:noFill/>
            </a:ln>
          </p:spPr>
          <p:txBody>
            <a:bodyPr wrap="square" rtlCol="0">
              <a:spAutoFit/>
            </a:bodyPr>
            <a:lstStyle/>
            <a:p>
              <a:r>
                <a:rPr lang="es-CL" b="1" dirty="0">
                  <a:solidFill>
                    <a:schemeClr val="bg2">
                      <a:lumMod val="90000"/>
                      <a:lumOff val="10000"/>
                    </a:schemeClr>
                  </a:solidFill>
                  <a:latin typeface="Garamond" panose="02020404030301010803" pitchFamily="18" charset="0"/>
                </a:rPr>
                <a:t>Convención Estándar de Pago: </a:t>
              </a:r>
              <a:endParaRPr lang="en-US" b="1" dirty="0">
                <a:solidFill>
                  <a:schemeClr val="bg2">
                    <a:lumMod val="90000"/>
                    <a:lumOff val="10000"/>
                  </a:schemeClr>
                </a:solidFill>
                <a:latin typeface="Garamond" panose="02020404030301010803" pitchFamily="18" charset="0"/>
              </a:endParaRPr>
            </a:p>
          </p:txBody>
        </p:sp>
      </p:grpSp>
      <p:sp>
        <p:nvSpPr>
          <p:cNvPr id="126" name="CuadroTexto 125"/>
          <p:cNvSpPr txBox="1"/>
          <p:nvPr/>
        </p:nvSpPr>
        <p:spPr>
          <a:xfrm>
            <a:off x="2815178" y="4095407"/>
            <a:ext cx="4031735" cy="415498"/>
          </a:xfrm>
          <a:prstGeom prst="rect">
            <a:avLst/>
          </a:prstGeom>
          <a:gradFill flip="none" rotWithShape="1">
            <a:gsLst>
              <a:gs pos="0">
                <a:schemeClr val="bg2">
                  <a:lumMod val="10000"/>
                  <a:lumOff val="90000"/>
                </a:schemeClr>
              </a:gs>
              <a:gs pos="48000">
                <a:schemeClr val="tx1">
                  <a:lumMod val="10000"/>
                  <a:lumOff val="90000"/>
                </a:schemeClr>
              </a:gs>
              <a:gs pos="100000">
                <a:schemeClr val="bg1"/>
              </a:gs>
            </a:gsLst>
            <a:lin ang="0" scaled="1"/>
            <a:tileRect/>
          </a:gradFill>
          <a:ln>
            <a:gradFill flip="none" rotWithShape="1">
              <a:gsLst>
                <a:gs pos="0">
                  <a:schemeClr val="bg2">
                    <a:lumMod val="90000"/>
                    <a:lumOff val="10000"/>
                  </a:schemeClr>
                </a:gs>
                <a:gs pos="48000">
                  <a:schemeClr val="bg2">
                    <a:lumMod val="50000"/>
                    <a:lumOff val="50000"/>
                  </a:schemeClr>
                </a:gs>
                <a:gs pos="100000">
                  <a:schemeClr val="bg2">
                    <a:lumMod val="25000"/>
                    <a:lumOff val="75000"/>
                  </a:schemeClr>
                </a:gs>
              </a:gsLst>
              <a:lin ang="2700000" scaled="1"/>
              <a:tileRect/>
            </a:gradFill>
          </a:ln>
        </p:spPr>
        <p:txBody>
          <a:bodyPr wrap="square" rtlCol="0">
            <a:spAutoFit/>
          </a:bodyPr>
          <a:lstStyle/>
          <a:p>
            <a:pPr algn="ctr"/>
            <a:r>
              <a:rPr lang="es-CL" sz="1050" b="1" dirty="0">
                <a:solidFill>
                  <a:schemeClr val="bg2">
                    <a:lumMod val="90000"/>
                    <a:lumOff val="10000"/>
                  </a:schemeClr>
                </a:solidFill>
                <a:latin typeface="Garamond" panose="02020404030301010803" pitchFamily="18" charset="0"/>
              </a:rPr>
              <a:t>Lookback 2 días.</a:t>
            </a:r>
          </a:p>
          <a:p>
            <a:pPr algn="ctr"/>
            <a:r>
              <a:rPr lang="es-CL" sz="1050" b="1" dirty="0">
                <a:solidFill>
                  <a:schemeClr val="bg2">
                    <a:lumMod val="90000"/>
                    <a:lumOff val="10000"/>
                  </a:schemeClr>
                </a:solidFill>
                <a:latin typeface="Garamond" panose="02020404030301010803" pitchFamily="18" charset="0"/>
              </a:rPr>
              <a:t>No Observation Shift</a:t>
            </a:r>
            <a:endParaRPr lang="en-US" sz="1050" b="1" dirty="0">
              <a:solidFill>
                <a:schemeClr val="bg2">
                  <a:lumMod val="90000"/>
                  <a:lumOff val="10000"/>
                </a:schemeClr>
              </a:solidFill>
              <a:latin typeface="Garamond" panose="02020404030301010803" pitchFamily="18" charset="0"/>
            </a:endParaRPr>
          </a:p>
        </p:txBody>
      </p:sp>
      <p:pic>
        <p:nvPicPr>
          <p:cNvPr id="5" name="Imagen 4"/>
          <p:cNvPicPr>
            <a:picLocks noChangeAspect="1"/>
          </p:cNvPicPr>
          <p:nvPr/>
        </p:nvPicPr>
        <p:blipFill rotWithShape="1">
          <a:blip r:embed="rId6"/>
          <a:srcRect r="86015"/>
          <a:stretch/>
        </p:blipFill>
        <p:spPr>
          <a:xfrm>
            <a:off x="2826833" y="1701764"/>
            <a:ext cx="866393" cy="880135"/>
          </a:xfrm>
          <a:prstGeom prst="rect">
            <a:avLst/>
          </a:prstGeom>
        </p:spPr>
      </p:pic>
      <p:pic>
        <p:nvPicPr>
          <p:cNvPr id="128" name="Imagen 127"/>
          <p:cNvPicPr>
            <a:picLocks noChangeAspect="1"/>
          </p:cNvPicPr>
          <p:nvPr/>
        </p:nvPicPr>
        <p:blipFill rotWithShape="1">
          <a:blip r:embed="rId6"/>
          <a:srcRect l="26894" r="55855"/>
          <a:stretch/>
        </p:blipFill>
        <p:spPr>
          <a:xfrm>
            <a:off x="4497483" y="1701680"/>
            <a:ext cx="1068698" cy="880135"/>
          </a:xfrm>
          <a:prstGeom prst="rect">
            <a:avLst/>
          </a:prstGeom>
        </p:spPr>
      </p:pic>
      <p:pic>
        <p:nvPicPr>
          <p:cNvPr id="129" name="Imagen 128"/>
          <p:cNvPicPr>
            <a:picLocks noChangeAspect="1"/>
          </p:cNvPicPr>
          <p:nvPr/>
        </p:nvPicPr>
        <p:blipFill rotWithShape="1">
          <a:blip r:embed="rId6"/>
          <a:srcRect l="13802" r="73067"/>
          <a:stretch/>
        </p:blipFill>
        <p:spPr>
          <a:xfrm>
            <a:off x="3684022" y="1699417"/>
            <a:ext cx="813460" cy="880135"/>
          </a:xfrm>
          <a:prstGeom prst="rect">
            <a:avLst/>
          </a:prstGeom>
        </p:spPr>
      </p:pic>
      <p:grpSp>
        <p:nvGrpSpPr>
          <p:cNvPr id="7" name="Grupo 6"/>
          <p:cNvGrpSpPr/>
          <p:nvPr/>
        </p:nvGrpSpPr>
        <p:grpSpPr>
          <a:xfrm>
            <a:off x="5419843" y="1699417"/>
            <a:ext cx="1335196" cy="918543"/>
            <a:chOff x="5419843" y="1699417"/>
            <a:chExt cx="1335196" cy="918543"/>
          </a:xfrm>
        </p:grpSpPr>
        <p:pic>
          <p:nvPicPr>
            <p:cNvPr id="127" name="Imagen 126"/>
            <p:cNvPicPr>
              <a:picLocks noChangeAspect="1"/>
            </p:cNvPicPr>
            <p:nvPr/>
          </p:nvPicPr>
          <p:blipFill rotWithShape="1">
            <a:blip r:embed="rId6"/>
            <a:srcRect l="80810"/>
            <a:stretch/>
          </p:blipFill>
          <p:spPr>
            <a:xfrm>
              <a:off x="5566181" y="1699417"/>
              <a:ext cx="1188858" cy="880135"/>
            </a:xfrm>
            <a:prstGeom prst="rect">
              <a:avLst/>
            </a:prstGeom>
          </p:spPr>
        </p:pic>
        <p:sp>
          <p:nvSpPr>
            <p:cNvPr id="6" name="CuadroTexto 5"/>
            <p:cNvSpPr txBox="1"/>
            <p:nvPr/>
          </p:nvSpPr>
          <p:spPr>
            <a:xfrm>
              <a:off x="5419843" y="2433294"/>
              <a:ext cx="303777" cy="184666"/>
            </a:xfrm>
            <a:prstGeom prst="rect">
              <a:avLst/>
            </a:prstGeom>
            <a:noFill/>
          </p:spPr>
          <p:txBody>
            <a:bodyPr wrap="square" rtlCol="0">
              <a:spAutoFit/>
            </a:bodyPr>
            <a:lstStyle/>
            <a:p>
              <a:r>
                <a:rPr lang="es-CL" sz="600" dirty="0">
                  <a:latin typeface="Garamond" panose="02020404030301010803" pitchFamily="18" charset="0"/>
                </a:rPr>
                <a:t>D</a:t>
              </a:r>
              <a:endParaRPr lang="en-US" sz="600" dirty="0">
                <a:latin typeface="Garamond" panose="02020404030301010803" pitchFamily="18" charset="0"/>
              </a:endParaRPr>
            </a:p>
          </p:txBody>
        </p:sp>
      </p:grpSp>
      <p:grpSp>
        <p:nvGrpSpPr>
          <p:cNvPr id="28" name="Grupo 27"/>
          <p:cNvGrpSpPr/>
          <p:nvPr/>
        </p:nvGrpSpPr>
        <p:grpSpPr>
          <a:xfrm>
            <a:off x="918658" y="1645268"/>
            <a:ext cx="1826699" cy="1477328"/>
            <a:chOff x="918658" y="1645268"/>
            <a:chExt cx="1826699" cy="1477328"/>
          </a:xfrm>
        </p:grpSpPr>
        <p:sp>
          <p:nvSpPr>
            <p:cNvPr id="22" name="CuadroTexto 21"/>
            <p:cNvSpPr txBox="1"/>
            <p:nvPr/>
          </p:nvSpPr>
          <p:spPr>
            <a:xfrm>
              <a:off x="918658" y="1645268"/>
              <a:ext cx="1826698" cy="1477328"/>
            </a:xfrm>
            <a:prstGeom prst="rect">
              <a:avLst/>
            </a:prstGeom>
            <a:gradFill flip="none" rotWithShape="1">
              <a:gsLst>
                <a:gs pos="0">
                  <a:schemeClr val="bg2">
                    <a:lumMod val="10000"/>
                    <a:lumOff val="90000"/>
                  </a:schemeClr>
                </a:gs>
                <a:gs pos="48000">
                  <a:schemeClr val="tx1">
                    <a:lumMod val="10000"/>
                    <a:lumOff val="90000"/>
                  </a:schemeClr>
                </a:gs>
                <a:gs pos="100000">
                  <a:schemeClr val="bg1"/>
                </a:gs>
              </a:gsLst>
              <a:lin ang="0" scaled="1"/>
              <a:tileRect/>
            </a:gradFill>
            <a:ln>
              <a:gradFill flip="none" rotWithShape="1">
                <a:gsLst>
                  <a:gs pos="0">
                    <a:schemeClr val="bg2">
                      <a:lumMod val="90000"/>
                      <a:lumOff val="10000"/>
                    </a:schemeClr>
                  </a:gs>
                  <a:gs pos="48000">
                    <a:schemeClr val="bg2">
                      <a:lumMod val="50000"/>
                      <a:lumOff val="50000"/>
                    </a:schemeClr>
                  </a:gs>
                  <a:gs pos="100000">
                    <a:schemeClr val="bg2">
                      <a:lumMod val="25000"/>
                      <a:lumOff val="75000"/>
                    </a:schemeClr>
                  </a:gs>
                </a:gsLst>
                <a:lin ang="2700000" scaled="1"/>
                <a:tileRect/>
              </a:gradFill>
            </a:ln>
          </p:spPr>
          <p:txBody>
            <a:bodyPr wrap="square" rtlCol="0">
              <a:spAutoFit/>
            </a:bodyPr>
            <a:lstStyle/>
            <a:p>
              <a:endParaRPr lang="es-CL" sz="1000" b="1" dirty="0">
                <a:solidFill>
                  <a:schemeClr val="bg2">
                    <a:lumMod val="90000"/>
                    <a:lumOff val="10000"/>
                  </a:schemeClr>
                </a:solidFill>
                <a:latin typeface="Garamond" panose="02020404030301010803" pitchFamily="18" charset="0"/>
              </a:endParaRPr>
            </a:p>
            <a:p>
              <a:r>
                <a:rPr lang="es-CL" sz="1000" b="1" dirty="0">
                  <a:solidFill>
                    <a:schemeClr val="bg2">
                      <a:lumMod val="90000"/>
                      <a:lumOff val="10000"/>
                    </a:schemeClr>
                  </a:solidFill>
                  <a:latin typeface="Garamond" panose="02020404030301010803" pitchFamily="18" charset="0"/>
                </a:rPr>
                <a:t>K *</a:t>
              </a:r>
            </a:p>
            <a:p>
              <a:endParaRPr lang="es-CL" sz="1000" b="1" dirty="0">
                <a:solidFill>
                  <a:schemeClr val="bg2">
                    <a:lumMod val="90000"/>
                    <a:lumOff val="10000"/>
                  </a:schemeClr>
                </a:solidFill>
                <a:latin typeface="Garamond" panose="02020404030301010803" pitchFamily="18" charset="0"/>
              </a:endParaRPr>
            </a:p>
            <a:p>
              <a:endParaRPr lang="es-CL" sz="1000" b="1" dirty="0">
                <a:solidFill>
                  <a:schemeClr val="bg2">
                    <a:lumMod val="90000"/>
                    <a:lumOff val="10000"/>
                  </a:schemeClr>
                </a:solidFill>
                <a:latin typeface="Garamond" panose="02020404030301010803" pitchFamily="18" charset="0"/>
              </a:endParaRPr>
            </a:p>
            <a:p>
              <a:r>
                <a:rPr lang="es-CL" sz="1000" b="1" dirty="0">
                  <a:solidFill>
                    <a:schemeClr val="bg2">
                      <a:lumMod val="90000"/>
                      <a:lumOff val="10000"/>
                    </a:schemeClr>
                  </a:solidFill>
                  <a:latin typeface="Garamond" panose="02020404030301010803" pitchFamily="18" charset="0"/>
                </a:rPr>
                <a:t>K=Capital.</a:t>
              </a:r>
            </a:p>
            <a:p>
              <a:r>
                <a:rPr lang="es-CL" sz="1000" b="1" i="1" dirty="0">
                  <a:solidFill>
                    <a:schemeClr val="bg2">
                      <a:lumMod val="90000"/>
                      <a:lumOff val="10000"/>
                    </a:schemeClr>
                  </a:solidFill>
                  <a:latin typeface="Garamond" panose="02020404030301010803" pitchFamily="18" charset="0"/>
                </a:rPr>
                <a:t>i= </a:t>
              </a:r>
              <a:r>
                <a:rPr lang="es-CL" sz="1000" b="1" dirty="0">
                  <a:solidFill>
                    <a:schemeClr val="bg2">
                      <a:lumMod val="90000"/>
                      <a:lumOff val="10000"/>
                    </a:schemeClr>
                  </a:solidFill>
                  <a:latin typeface="Garamond" panose="02020404030301010803" pitchFamily="18" charset="0"/>
                </a:rPr>
                <a:t>días hábiles del período</a:t>
              </a:r>
              <a:endParaRPr lang="es-CL" sz="1000" b="1" i="1" dirty="0">
                <a:solidFill>
                  <a:schemeClr val="bg2">
                    <a:lumMod val="90000"/>
                    <a:lumOff val="10000"/>
                  </a:schemeClr>
                </a:solidFill>
                <a:latin typeface="Garamond" panose="02020404030301010803" pitchFamily="18" charset="0"/>
              </a:endParaRPr>
            </a:p>
            <a:p>
              <a:r>
                <a:rPr lang="es-CL" sz="1000" b="1" dirty="0">
                  <a:solidFill>
                    <a:schemeClr val="bg2">
                      <a:lumMod val="90000"/>
                      <a:lumOff val="10000"/>
                    </a:schemeClr>
                  </a:solidFill>
                  <a:latin typeface="Garamond" panose="02020404030301010803" pitchFamily="18" charset="0"/>
                </a:rPr>
                <a:t>SOFR= Tasa SOFR día </a:t>
              </a:r>
              <a:r>
                <a:rPr lang="es-CL" sz="1000" b="1" i="1" dirty="0">
                  <a:solidFill>
                    <a:schemeClr val="bg2">
                      <a:lumMod val="90000"/>
                      <a:lumOff val="10000"/>
                    </a:schemeClr>
                  </a:solidFill>
                  <a:latin typeface="Garamond" panose="02020404030301010803" pitchFamily="18" charset="0"/>
                </a:rPr>
                <a:t>i</a:t>
              </a:r>
            </a:p>
            <a:p>
              <a:r>
                <a:rPr lang="es-CL" sz="1000" b="1" dirty="0">
                  <a:solidFill>
                    <a:schemeClr val="bg2">
                      <a:lumMod val="90000"/>
                      <a:lumOff val="10000"/>
                    </a:schemeClr>
                  </a:solidFill>
                  <a:latin typeface="Garamond" panose="02020404030301010803" pitchFamily="18" charset="0"/>
                </a:rPr>
                <a:t>n= Días calendario para día </a:t>
              </a:r>
              <a:r>
                <a:rPr lang="es-CL" sz="1000" b="1" i="1" dirty="0">
                  <a:solidFill>
                    <a:schemeClr val="bg2">
                      <a:lumMod val="90000"/>
                      <a:lumOff val="10000"/>
                    </a:schemeClr>
                  </a:solidFill>
                  <a:latin typeface="Garamond" panose="02020404030301010803" pitchFamily="18" charset="0"/>
                </a:rPr>
                <a:t>i</a:t>
              </a:r>
              <a:r>
                <a:rPr lang="es-CL" sz="1000" b="1" dirty="0">
                  <a:solidFill>
                    <a:schemeClr val="bg2">
                      <a:lumMod val="90000"/>
                      <a:lumOff val="10000"/>
                    </a:schemeClr>
                  </a:solidFill>
                  <a:latin typeface="Garamond" panose="02020404030301010803" pitchFamily="18" charset="0"/>
                </a:rPr>
                <a:t> .</a:t>
              </a:r>
            </a:p>
            <a:p>
              <a:r>
                <a:rPr lang="es-CL" sz="1000" b="1" dirty="0">
                  <a:solidFill>
                    <a:schemeClr val="bg2">
                      <a:lumMod val="90000"/>
                      <a:lumOff val="10000"/>
                    </a:schemeClr>
                  </a:solidFill>
                  <a:latin typeface="Garamond" panose="02020404030301010803" pitchFamily="18" charset="0"/>
                </a:rPr>
                <a:t>d= Días totales cuota.</a:t>
              </a:r>
              <a:endParaRPr lang="en-US" sz="1000" b="1" dirty="0">
                <a:solidFill>
                  <a:schemeClr val="bg2">
                    <a:lumMod val="90000"/>
                    <a:lumOff val="10000"/>
                  </a:schemeClr>
                </a:solidFill>
                <a:latin typeface="Garamond" panose="02020404030301010803" pitchFamily="18" charset="0"/>
              </a:endParaRPr>
            </a:p>
          </p:txBody>
        </p:sp>
        <p:pic>
          <p:nvPicPr>
            <p:cNvPr id="8" name="Imagen 7"/>
            <p:cNvPicPr>
              <a:picLocks noChangeAspect="1"/>
            </p:cNvPicPr>
            <p:nvPr/>
          </p:nvPicPr>
          <p:blipFill>
            <a:blip r:embed="rId7">
              <a:clrChange>
                <a:clrFrom>
                  <a:srgbClr val="FFFFFF"/>
                </a:clrFrom>
                <a:clrTo>
                  <a:srgbClr val="FFFFFF">
                    <a:alpha val="0"/>
                  </a:srgbClr>
                </a:clrTo>
              </a:clrChange>
              <a:duotone>
                <a:prstClr val="black"/>
                <a:schemeClr val="accent1">
                  <a:tint val="45000"/>
                  <a:satMod val="400000"/>
                </a:schemeClr>
              </a:duotone>
            </a:blip>
            <a:stretch>
              <a:fillRect/>
            </a:stretch>
          </p:blipFill>
          <p:spPr>
            <a:xfrm>
              <a:off x="1176953" y="1717171"/>
              <a:ext cx="1568404" cy="421509"/>
            </a:xfrm>
            <a:prstGeom prst="rect">
              <a:avLst/>
            </a:prstGeom>
          </p:spPr>
        </p:pic>
      </p:grpSp>
      <p:sp>
        <p:nvSpPr>
          <p:cNvPr id="138" name="CuadroTexto 9"/>
          <p:cNvSpPr txBox="1">
            <a:spLocks noChangeArrowheads="1"/>
          </p:cNvSpPr>
          <p:nvPr/>
        </p:nvSpPr>
        <p:spPr bwMode="auto">
          <a:xfrm>
            <a:off x="4018839" y="3054720"/>
            <a:ext cx="9140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sz="1200" b="1"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0,78% * 3D</a:t>
            </a:r>
            <a:endParaRPr kumimoji="0" lang="es-CL" sz="1800" b="0" i="0" u="none" strike="noStrike" cap="none" normalizeH="0" baseline="0" dirty="0">
              <a:ln>
                <a:noFill/>
              </a:ln>
              <a:solidFill>
                <a:schemeClr val="tx1"/>
              </a:solidFill>
              <a:effectLst/>
              <a:latin typeface="Garamond" panose="02020404030301010803" pitchFamily="18" charset="0"/>
            </a:endParaRPr>
          </a:p>
        </p:txBody>
      </p:sp>
      <p:sp>
        <p:nvSpPr>
          <p:cNvPr id="10" name="Flecha curvada hacia abajo 9"/>
          <p:cNvSpPr/>
          <p:nvPr/>
        </p:nvSpPr>
        <p:spPr>
          <a:xfrm>
            <a:off x="3778731" y="2923583"/>
            <a:ext cx="1496307" cy="415056"/>
          </a:xfrm>
          <a:prstGeom prst="curvedDownArrow">
            <a:avLst/>
          </a:prstGeom>
          <a:gradFill>
            <a:gsLst>
              <a:gs pos="0">
                <a:schemeClr val="bg2">
                  <a:lumMod val="90000"/>
                  <a:lumOff val="10000"/>
                </a:schemeClr>
              </a:gs>
              <a:gs pos="71000">
                <a:schemeClr val="bg2">
                  <a:lumMod val="50000"/>
                  <a:lumOff val="50000"/>
                </a:schemeClr>
              </a:gs>
              <a:gs pos="100000">
                <a:schemeClr val="bg2">
                  <a:lumMod val="25000"/>
                  <a:lumOff val="75000"/>
                </a:schemeClr>
              </a:gs>
            </a:gsLst>
            <a:lin ang="18900000" scaled="1"/>
          </a:gradFill>
          <a:ln w="9525">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solidFill>
                <a:srgbClr val="000000"/>
              </a:solidFill>
              <a:latin typeface="Garamond" panose="02020404030301010803" pitchFamily="18" charset="0"/>
              <a:ea typeface="Arial"/>
              <a:cs typeface="Arial"/>
            </a:endParaRPr>
          </a:p>
        </p:txBody>
      </p:sp>
      <p:grpSp>
        <p:nvGrpSpPr>
          <p:cNvPr id="40" name="Grupo 39"/>
          <p:cNvGrpSpPr/>
          <p:nvPr/>
        </p:nvGrpSpPr>
        <p:grpSpPr>
          <a:xfrm>
            <a:off x="5265772" y="2916663"/>
            <a:ext cx="1190688" cy="461719"/>
            <a:chOff x="5265772" y="2916663"/>
            <a:chExt cx="1190688" cy="461719"/>
          </a:xfrm>
        </p:grpSpPr>
        <p:sp>
          <p:nvSpPr>
            <p:cNvPr id="139" name="Flecha curvada hacia abajo 138"/>
            <p:cNvSpPr/>
            <p:nvPr/>
          </p:nvSpPr>
          <p:spPr>
            <a:xfrm>
              <a:off x="5265772" y="2916663"/>
              <a:ext cx="1190688" cy="415056"/>
            </a:xfrm>
            <a:prstGeom prst="curvedDownArrow">
              <a:avLst/>
            </a:prstGeom>
            <a:gradFill>
              <a:gsLst>
                <a:gs pos="0">
                  <a:schemeClr val="bg2">
                    <a:lumMod val="90000"/>
                    <a:lumOff val="10000"/>
                  </a:schemeClr>
                </a:gs>
                <a:gs pos="71000">
                  <a:schemeClr val="bg2">
                    <a:lumMod val="50000"/>
                    <a:lumOff val="50000"/>
                  </a:schemeClr>
                </a:gs>
                <a:gs pos="100000">
                  <a:schemeClr val="bg2">
                    <a:lumMod val="25000"/>
                    <a:lumOff val="75000"/>
                  </a:schemeClr>
                </a:gs>
              </a:gsLst>
              <a:lin ang="18900000" scaled="1"/>
            </a:gradFill>
            <a:ln w="9525">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solidFill>
                  <a:srgbClr val="000000"/>
                </a:solidFill>
                <a:latin typeface="Garamond" panose="02020404030301010803" pitchFamily="18" charset="0"/>
                <a:ea typeface="Arial"/>
                <a:cs typeface="Arial"/>
              </a:endParaRPr>
            </a:p>
          </p:txBody>
        </p:sp>
        <p:sp>
          <p:nvSpPr>
            <p:cNvPr id="140" name="CuadroTexto 9"/>
            <p:cNvSpPr txBox="1">
              <a:spLocks noChangeArrowheads="1"/>
            </p:cNvSpPr>
            <p:nvPr/>
          </p:nvSpPr>
          <p:spPr bwMode="auto">
            <a:xfrm>
              <a:off x="5390421" y="3101383"/>
              <a:ext cx="9028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sz="1200" b="1"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0,78% * 1D</a:t>
              </a:r>
              <a:endParaRPr kumimoji="0" lang="es-CL" sz="1800" b="0" i="0" u="none" strike="noStrike" cap="none" normalizeH="0" baseline="0" dirty="0">
                <a:ln>
                  <a:noFill/>
                </a:ln>
                <a:solidFill>
                  <a:schemeClr val="tx1"/>
                </a:solidFill>
                <a:effectLst/>
                <a:latin typeface="Garamond" panose="02020404030301010803" pitchFamily="18" charset="0"/>
              </a:endParaRPr>
            </a:p>
          </p:txBody>
        </p:sp>
      </p:grpSp>
      <p:grpSp>
        <p:nvGrpSpPr>
          <p:cNvPr id="35" name="Grupo 34"/>
          <p:cNvGrpSpPr/>
          <p:nvPr/>
        </p:nvGrpSpPr>
        <p:grpSpPr>
          <a:xfrm>
            <a:off x="2826833" y="2933080"/>
            <a:ext cx="3797877" cy="949807"/>
            <a:chOff x="2826833" y="2933080"/>
            <a:chExt cx="3797877" cy="949807"/>
          </a:xfrm>
        </p:grpSpPr>
        <p:sp>
          <p:nvSpPr>
            <p:cNvPr id="130" name="Flecha derecha 6"/>
            <p:cNvSpPr>
              <a:spLocks noChangeArrowheads="1"/>
            </p:cNvSpPr>
            <p:nvPr/>
          </p:nvSpPr>
          <p:spPr bwMode="auto">
            <a:xfrm>
              <a:off x="3377190" y="3380021"/>
              <a:ext cx="3247520" cy="45719"/>
            </a:xfrm>
            <a:prstGeom prst="rightArrow">
              <a:avLst>
                <a:gd name="adj1" fmla="val 50000"/>
                <a:gd name="adj2" fmla="val 49972"/>
              </a:avLst>
            </a:prstGeom>
            <a:gradFill>
              <a:gsLst>
                <a:gs pos="0">
                  <a:schemeClr val="bg2">
                    <a:lumMod val="90000"/>
                    <a:lumOff val="10000"/>
                  </a:schemeClr>
                </a:gs>
                <a:gs pos="71000">
                  <a:schemeClr val="bg2">
                    <a:lumMod val="50000"/>
                    <a:lumOff val="50000"/>
                  </a:schemeClr>
                </a:gs>
                <a:gs pos="100000">
                  <a:schemeClr val="bg2">
                    <a:lumMod val="25000"/>
                    <a:lumOff val="75000"/>
                  </a:schemeClr>
                </a:gs>
              </a:gsLst>
              <a:lin ang="18900000" scaled="1"/>
            </a:gradFill>
            <a:ln w="9525">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latin typeface="Garamond" panose="02020404030301010803" pitchFamily="18" charset="0"/>
              </a:endParaRPr>
            </a:p>
          </p:txBody>
        </p:sp>
        <p:sp>
          <p:nvSpPr>
            <p:cNvPr id="131" name="CuadroTexto 9"/>
            <p:cNvSpPr txBox="1">
              <a:spLocks noChangeArrowheads="1"/>
            </p:cNvSpPr>
            <p:nvPr/>
          </p:nvSpPr>
          <p:spPr bwMode="auto">
            <a:xfrm>
              <a:off x="3623785" y="3420802"/>
              <a:ext cx="5581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sz="1200" b="1"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20/05</a:t>
              </a:r>
              <a:endParaRPr kumimoji="0" lang="es-CL" sz="1800" b="0" i="0" u="none" strike="noStrike" cap="none" normalizeH="0" baseline="0" dirty="0">
                <a:ln>
                  <a:noFill/>
                </a:ln>
                <a:solidFill>
                  <a:schemeClr val="tx1"/>
                </a:solidFill>
                <a:effectLst/>
                <a:latin typeface="Garamond" panose="02020404030301010803" pitchFamily="18" charset="0"/>
              </a:endParaRPr>
            </a:p>
          </p:txBody>
        </p:sp>
        <p:sp>
          <p:nvSpPr>
            <p:cNvPr id="132" name="CuadroTexto 10"/>
            <p:cNvSpPr txBox="1">
              <a:spLocks noChangeArrowheads="1"/>
            </p:cNvSpPr>
            <p:nvPr/>
          </p:nvSpPr>
          <p:spPr bwMode="auto">
            <a:xfrm>
              <a:off x="4856561" y="3426670"/>
              <a:ext cx="5581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sz="1200" b="1"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23/05</a:t>
              </a:r>
              <a:endParaRPr kumimoji="0" lang="es-CL" sz="1800" b="0" i="0" u="none" strike="noStrike" cap="none" normalizeH="0" baseline="0" dirty="0">
                <a:ln>
                  <a:noFill/>
                </a:ln>
                <a:solidFill>
                  <a:schemeClr val="tx1"/>
                </a:solidFill>
                <a:effectLst/>
                <a:latin typeface="Garamond" panose="02020404030301010803" pitchFamily="18" charset="0"/>
              </a:endParaRPr>
            </a:p>
          </p:txBody>
        </p:sp>
        <p:sp>
          <p:nvSpPr>
            <p:cNvPr id="135" name="CuadroTexto 10"/>
            <p:cNvSpPr txBox="1">
              <a:spLocks noChangeArrowheads="1"/>
            </p:cNvSpPr>
            <p:nvPr/>
          </p:nvSpPr>
          <p:spPr bwMode="auto">
            <a:xfrm>
              <a:off x="6112217" y="3420802"/>
              <a:ext cx="4860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sz="1200" b="1"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24/5</a:t>
              </a:r>
              <a:endParaRPr kumimoji="0" lang="es-CL" sz="1800" b="0" i="0" u="none" strike="noStrike" cap="none" normalizeH="0" baseline="0" dirty="0">
                <a:ln>
                  <a:noFill/>
                </a:ln>
                <a:solidFill>
                  <a:schemeClr val="tx1"/>
                </a:solidFill>
                <a:effectLst/>
                <a:latin typeface="Garamond" panose="02020404030301010803" pitchFamily="18" charset="0"/>
              </a:endParaRPr>
            </a:p>
          </p:txBody>
        </p:sp>
        <p:sp>
          <p:nvSpPr>
            <p:cNvPr id="9" name="CuadroTexto 8"/>
            <p:cNvSpPr txBox="1"/>
            <p:nvPr/>
          </p:nvSpPr>
          <p:spPr>
            <a:xfrm>
              <a:off x="2826833" y="3621277"/>
              <a:ext cx="520276" cy="261610"/>
            </a:xfrm>
            <a:prstGeom prst="rect">
              <a:avLst/>
            </a:prstGeom>
            <a:noFill/>
          </p:spPr>
          <p:txBody>
            <a:bodyPr wrap="square" rtlCol="0">
              <a:spAutoFit/>
            </a:bodyPr>
            <a:lstStyle/>
            <a:p>
              <a:r>
                <a:rPr lang="es-CL" sz="1050" dirty="0" err="1">
                  <a:solidFill>
                    <a:schemeClr val="bg2">
                      <a:lumMod val="90000"/>
                      <a:lumOff val="10000"/>
                    </a:schemeClr>
                  </a:solidFill>
                  <a:latin typeface="Garamond" panose="02020404030301010803" pitchFamily="18" charset="0"/>
                </a:rPr>
                <a:t>Indice</a:t>
              </a:r>
              <a:endParaRPr lang="en-US" sz="1050" dirty="0">
                <a:solidFill>
                  <a:schemeClr val="bg2">
                    <a:lumMod val="90000"/>
                    <a:lumOff val="10000"/>
                  </a:schemeClr>
                </a:solidFill>
                <a:latin typeface="Garamond" panose="02020404030301010803" pitchFamily="18" charset="0"/>
              </a:endParaRPr>
            </a:p>
          </p:txBody>
        </p:sp>
        <p:sp>
          <p:nvSpPr>
            <p:cNvPr id="137" name="CuadroTexto 136"/>
            <p:cNvSpPr txBox="1"/>
            <p:nvPr/>
          </p:nvSpPr>
          <p:spPr>
            <a:xfrm>
              <a:off x="2856914" y="2933080"/>
              <a:ext cx="570098" cy="415498"/>
            </a:xfrm>
            <a:prstGeom prst="rect">
              <a:avLst/>
            </a:prstGeom>
            <a:noFill/>
          </p:spPr>
          <p:txBody>
            <a:bodyPr wrap="square" rtlCol="0">
              <a:spAutoFit/>
            </a:bodyPr>
            <a:lstStyle/>
            <a:p>
              <a:r>
                <a:rPr lang="es-CL" sz="1050" dirty="0">
                  <a:solidFill>
                    <a:schemeClr val="bg2">
                      <a:lumMod val="90000"/>
                      <a:lumOff val="10000"/>
                    </a:schemeClr>
                  </a:solidFill>
                  <a:latin typeface="Garamond" panose="02020404030301010803" pitchFamily="18" charset="0"/>
                </a:rPr>
                <a:t>SOFR O/N</a:t>
              </a:r>
              <a:endParaRPr lang="en-US" sz="1050" dirty="0">
                <a:solidFill>
                  <a:schemeClr val="bg2">
                    <a:lumMod val="90000"/>
                    <a:lumOff val="10000"/>
                  </a:schemeClr>
                </a:solidFill>
                <a:latin typeface="Garamond" panose="02020404030301010803" pitchFamily="18" charset="0"/>
              </a:endParaRPr>
            </a:p>
          </p:txBody>
        </p:sp>
        <p:sp>
          <p:nvSpPr>
            <p:cNvPr id="141" name="CuadroTexto 9"/>
            <p:cNvSpPr txBox="1">
              <a:spLocks noChangeArrowheads="1"/>
            </p:cNvSpPr>
            <p:nvPr/>
          </p:nvSpPr>
          <p:spPr bwMode="auto">
            <a:xfrm>
              <a:off x="3514723" y="3624923"/>
              <a:ext cx="69762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sz="900" b="1"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1,04323883</a:t>
              </a:r>
              <a:endParaRPr kumimoji="0" lang="es-CL" sz="1100" b="0" i="0" u="none" strike="noStrike" cap="none" normalizeH="0" baseline="0" dirty="0">
                <a:ln>
                  <a:noFill/>
                </a:ln>
                <a:solidFill>
                  <a:schemeClr val="tx1"/>
                </a:solidFill>
                <a:effectLst/>
                <a:latin typeface="Garamond" panose="02020404030301010803" pitchFamily="18" charset="0"/>
              </a:endParaRPr>
            </a:p>
          </p:txBody>
        </p:sp>
      </p:grpSp>
      <p:sp>
        <p:nvSpPr>
          <p:cNvPr id="142" name="CuadroTexto 9"/>
          <p:cNvSpPr txBox="1">
            <a:spLocks noChangeArrowheads="1"/>
          </p:cNvSpPr>
          <p:nvPr/>
        </p:nvSpPr>
        <p:spPr bwMode="auto">
          <a:xfrm>
            <a:off x="4820776" y="3624923"/>
            <a:ext cx="69762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sz="900" b="1"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1,04330664</a:t>
            </a:r>
            <a:endParaRPr kumimoji="0" lang="es-CL" sz="1100" b="0" i="0" u="none" strike="noStrike" cap="none" normalizeH="0" baseline="0" dirty="0">
              <a:ln>
                <a:noFill/>
              </a:ln>
              <a:solidFill>
                <a:schemeClr val="tx1"/>
              </a:solidFill>
              <a:effectLst/>
              <a:latin typeface="Garamond" panose="02020404030301010803" pitchFamily="18" charset="0"/>
            </a:endParaRPr>
          </a:p>
        </p:txBody>
      </p:sp>
      <p:sp>
        <p:nvSpPr>
          <p:cNvPr id="143" name="CuadroTexto 9"/>
          <p:cNvSpPr txBox="1">
            <a:spLocks noChangeArrowheads="1"/>
          </p:cNvSpPr>
          <p:nvPr/>
        </p:nvSpPr>
        <p:spPr bwMode="auto">
          <a:xfrm>
            <a:off x="6081818" y="3615403"/>
            <a:ext cx="69762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sz="900" b="1" i="0" u="none" strike="noStrike" cap="none" normalizeH="0" baseline="0" dirty="0">
                <a:ln>
                  <a:noFill/>
                </a:ln>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1,04332925</a:t>
            </a:r>
            <a:endParaRPr kumimoji="0" lang="es-CL" sz="1100" b="0" i="0" u="none" strike="noStrike" cap="none" normalizeH="0" baseline="0" dirty="0">
              <a:ln>
                <a:noFill/>
              </a:ln>
              <a:solidFill>
                <a:schemeClr val="tx1"/>
              </a:solidFill>
              <a:effectLst/>
              <a:latin typeface="Garamond" panose="02020404030301010803" pitchFamily="18" charset="0"/>
            </a:endParaRPr>
          </a:p>
        </p:txBody>
      </p:sp>
      <p:grpSp>
        <p:nvGrpSpPr>
          <p:cNvPr id="38" name="Grupo 37"/>
          <p:cNvGrpSpPr/>
          <p:nvPr/>
        </p:nvGrpSpPr>
        <p:grpSpPr>
          <a:xfrm>
            <a:off x="3868310" y="3809419"/>
            <a:ext cx="1252330" cy="115764"/>
            <a:chOff x="3868310" y="3809419"/>
            <a:chExt cx="1252330" cy="115764"/>
          </a:xfrm>
        </p:grpSpPr>
        <p:sp>
          <p:nvSpPr>
            <p:cNvPr id="11" name="Cerrar corchete 10"/>
            <p:cNvSpPr/>
            <p:nvPr/>
          </p:nvSpPr>
          <p:spPr>
            <a:xfrm rot="5400000">
              <a:off x="4436593" y="3241136"/>
              <a:ext cx="115764" cy="1252330"/>
            </a:xfrm>
            <a:prstGeom prst="rightBracket">
              <a:avLst/>
            </a:prstGeom>
            <a:ln>
              <a:solidFill>
                <a:schemeClr val="bg2">
                  <a:lumMod val="90000"/>
                  <a:lumOff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CuadroTexto 11"/>
                <p:cNvSpPr txBox="1"/>
                <p:nvPr/>
              </p:nvSpPr>
              <p:spPr>
                <a:xfrm>
                  <a:off x="3902868" y="3815287"/>
                  <a:ext cx="1194109" cy="923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L" sz="600" b="0" i="1" smtClean="0">
                            <a:latin typeface="Cambria Math" panose="02040503050406030204" pitchFamily="18" charset="0"/>
                          </a:rPr>
                          <m:t>1,04323883∗</m:t>
                        </m:r>
                        <m:d>
                          <m:dPr>
                            <m:ctrlPr>
                              <a:rPr lang="es-CL" sz="600" b="0" i="1" smtClean="0">
                                <a:latin typeface="Cambria Math" panose="02040503050406030204" pitchFamily="18" charset="0"/>
                              </a:rPr>
                            </m:ctrlPr>
                          </m:dPr>
                          <m:e>
                            <m:r>
                              <a:rPr lang="es-CL" sz="600" b="0" i="1" smtClean="0">
                                <a:latin typeface="Cambria Math" panose="02040503050406030204" pitchFamily="18" charset="0"/>
                              </a:rPr>
                              <m:t>1+</m:t>
                            </m:r>
                            <m:r>
                              <a:rPr lang="es-CL" sz="600" b="0" i="1" smtClean="0">
                                <a:solidFill>
                                  <a:schemeClr val="bg2">
                                    <a:lumMod val="75000"/>
                                    <a:lumOff val="25000"/>
                                  </a:schemeClr>
                                </a:solidFill>
                                <a:latin typeface="Cambria Math" panose="02040503050406030204" pitchFamily="18" charset="0"/>
                              </a:rPr>
                              <m:t>0,78%</m:t>
                            </m:r>
                            <m:r>
                              <a:rPr lang="es-CL" sz="600" b="0" i="1" smtClean="0">
                                <a:latin typeface="Cambria Math" panose="02040503050406030204" pitchFamily="18" charset="0"/>
                              </a:rPr>
                              <m:t>∗</m:t>
                            </m:r>
                            <m:r>
                              <a:rPr lang="es-CL" sz="600" b="0" i="1" smtClean="0">
                                <a:solidFill>
                                  <a:schemeClr val="bg2">
                                    <a:lumMod val="75000"/>
                                    <a:lumOff val="25000"/>
                                  </a:schemeClr>
                                </a:solidFill>
                                <a:latin typeface="Cambria Math" panose="02040503050406030204" pitchFamily="18" charset="0"/>
                              </a:rPr>
                              <m:t>3</m:t>
                            </m:r>
                            <m:r>
                              <a:rPr lang="es-CL" sz="600" b="0" i="1" smtClean="0">
                                <a:latin typeface="Cambria Math" panose="02040503050406030204" pitchFamily="18" charset="0"/>
                              </a:rPr>
                              <m:t>/360</m:t>
                            </m:r>
                          </m:e>
                        </m:d>
                      </m:oMath>
                    </m:oMathPara>
                  </a14:m>
                  <a:endParaRPr lang="en-US" sz="600"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3902868" y="3815287"/>
                  <a:ext cx="1194109" cy="92333"/>
                </a:xfrm>
                <a:prstGeom prst="rect">
                  <a:avLst/>
                </a:prstGeom>
                <a:blipFill rotWithShape="0">
                  <a:blip r:embed="rId8"/>
                  <a:stretch>
                    <a:fillRect l="-1020" t="-6667" b="-40000"/>
                  </a:stretch>
                </a:blipFill>
              </p:spPr>
              <p:txBody>
                <a:bodyPr/>
                <a:lstStyle/>
                <a:p>
                  <a:r>
                    <a:rPr lang="en-US">
                      <a:noFill/>
                    </a:rPr>
                    <a:t> </a:t>
                  </a:r>
                </a:p>
              </p:txBody>
            </p:sp>
          </mc:Fallback>
        </mc:AlternateContent>
      </p:grpSp>
      <p:grpSp>
        <p:nvGrpSpPr>
          <p:cNvPr id="41" name="Grupo 40"/>
          <p:cNvGrpSpPr/>
          <p:nvPr/>
        </p:nvGrpSpPr>
        <p:grpSpPr>
          <a:xfrm>
            <a:off x="5161283" y="3806566"/>
            <a:ext cx="1273519" cy="115764"/>
            <a:chOff x="5161283" y="3806566"/>
            <a:chExt cx="1273519" cy="115764"/>
          </a:xfrm>
        </p:grpSpPr>
        <p:sp>
          <p:nvSpPr>
            <p:cNvPr id="145" name="Cerrar corchete 144"/>
            <p:cNvSpPr/>
            <p:nvPr/>
          </p:nvSpPr>
          <p:spPr>
            <a:xfrm rot="5400000">
              <a:off x="5729566" y="3238283"/>
              <a:ext cx="115764" cy="1252330"/>
            </a:xfrm>
            <a:prstGeom prst="rightBracket">
              <a:avLst/>
            </a:prstGeom>
            <a:ln>
              <a:solidFill>
                <a:schemeClr val="bg2">
                  <a:lumMod val="90000"/>
                  <a:lumOff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7" name="CuadroTexto 146"/>
                <p:cNvSpPr txBox="1"/>
                <p:nvPr/>
              </p:nvSpPr>
              <p:spPr>
                <a:xfrm>
                  <a:off x="5197412" y="3822188"/>
                  <a:ext cx="1237390" cy="923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L" sz="600" b="0" i="1" smtClean="0">
                            <a:latin typeface="Cambria Math" panose="02040503050406030204" pitchFamily="18" charset="0"/>
                          </a:rPr>
                          <m:t>1,04330664∗</m:t>
                        </m:r>
                        <m:d>
                          <m:dPr>
                            <m:ctrlPr>
                              <a:rPr lang="es-CL" sz="600" b="0" i="1" smtClean="0">
                                <a:latin typeface="Cambria Math" panose="02040503050406030204" pitchFamily="18" charset="0"/>
                              </a:rPr>
                            </m:ctrlPr>
                          </m:dPr>
                          <m:e>
                            <m:r>
                              <a:rPr lang="es-CL" sz="600" b="0" i="1" smtClean="0">
                                <a:latin typeface="Cambria Math" panose="02040503050406030204" pitchFamily="18" charset="0"/>
                              </a:rPr>
                              <m:t>1+</m:t>
                            </m:r>
                            <m:r>
                              <a:rPr lang="es-CL" sz="600" b="0" i="1" smtClean="0">
                                <a:solidFill>
                                  <a:schemeClr val="bg2">
                                    <a:lumMod val="75000"/>
                                    <a:lumOff val="25000"/>
                                  </a:schemeClr>
                                </a:solidFill>
                                <a:latin typeface="Cambria Math" panose="02040503050406030204" pitchFamily="18" charset="0"/>
                              </a:rPr>
                              <m:t>0,78%</m:t>
                            </m:r>
                            <m:r>
                              <a:rPr lang="es-CL" sz="600" b="0" i="1" smtClean="0">
                                <a:latin typeface="Cambria Math" panose="02040503050406030204" pitchFamily="18" charset="0"/>
                              </a:rPr>
                              <m:t>∗</m:t>
                            </m:r>
                            <m:r>
                              <a:rPr lang="es-CL" sz="600" b="0" i="1" smtClean="0">
                                <a:solidFill>
                                  <a:schemeClr val="bg2">
                                    <a:lumMod val="75000"/>
                                    <a:lumOff val="25000"/>
                                  </a:schemeClr>
                                </a:solidFill>
                                <a:latin typeface="Cambria Math" panose="02040503050406030204" pitchFamily="18" charset="0"/>
                              </a:rPr>
                              <m:t>1</m:t>
                            </m:r>
                            <m:r>
                              <a:rPr lang="es-CL" sz="600" b="0" i="1" smtClean="0">
                                <a:latin typeface="Cambria Math" panose="02040503050406030204" pitchFamily="18" charset="0"/>
                              </a:rPr>
                              <m:t>/360</m:t>
                            </m:r>
                          </m:e>
                        </m:d>
                      </m:oMath>
                    </m:oMathPara>
                  </a14:m>
                  <a:endParaRPr lang="en-US" sz="600" dirty="0"/>
                </a:p>
              </p:txBody>
            </p:sp>
          </mc:Choice>
          <mc:Fallback xmlns="">
            <p:sp>
              <p:nvSpPr>
                <p:cNvPr id="147" name="CuadroTexto 146"/>
                <p:cNvSpPr txBox="1">
                  <a:spLocks noRot="1" noChangeAspect="1" noMove="1" noResize="1" noEditPoints="1" noAdjustHandles="1" noChangeArrowheads="1" noChangeShapeType="1" noTextEdit="1"/>
                </p:cNvSpPr>
                <p:nvPr/>
              </p:nvSpPr>
              <p:spPr>
                <a:xfrm>
                  <a:off x="5197412" y="3822188"/>
                  <a:ext cx="1237390" cy="92333"/>
                </a:xfrm>
                <a:prstGeom prst="rect">
                  <a:avLst/>
                </a:prstGeom>
                <a:blipFill rotWithShape="0">
                  <a:blip r:embed="rId9"/>
                  <a:stretch>
                    <a:fillRect b="-40000"/>
                  </a:stretch>
                </a:blipFill>
              </p:spPr>
              <p:txBody>
                <a:bodyPr/>
                <a:lstStyle/>
                <a:p>
                  <a:r>
                    <a:rPr lang="en-US">
                      <a:noFill/>
                    </a:rPr>
                    <a:t> </a:t>
                  </a:r>
                </a:p>
              </p:txBody>
            </p:sp>
          </mc:Fallback>
        </mc:AlternateContent>
      </p:grpSp>
      <p:grpSp>
        <p:nvGrpSpPr>
          <p:cNvPr id="25" name="Grupo 24"/>
          <p:cNvGrpSpPr/>
          <p:nvPr/>
        </p:nvGrpSpPr>
        <p:grpSpPr>
          <a:xfrm>
            <a:off x="6942218" y="1530875"/>
            <a:ext cx="2072522" cy="1815882"/>
            <a:chOff x="6942218" y="1530875"/>
            <a:chExt cx="2072522" cy="1815882"/>
          </a:xfrm>
        </p:grpSpPr>
        <p:sp>
          <p:nvSpPr>
            <p:cNvPr id="122" name="CuadroTexto 121"/>
            <p:cNvSpPr txBox="1"/>
            <p:nvPr/>
          </p:nvSpPr>
          <p:spPr>
            <a:xfrm>
              <a:off x="6942218" y="1530875"/>
              <a:ext cx="2072522" cy="1815882"/>
            </a:xfrm>
            <a:prstGeom prst="rect">
              <a:avLst/>
            </a:prstGeom>
            <a:gradFill flip="none" rotWithShape="1">
              <a:gsLst>
                <a:gs pos="0">
                  <a:schemeClr val="bg2">
                    <a:lumMod val="10000"/>
                    <a:lumOff val="90000"/>
                  </a:schemeClr>
                </a:gs>
                <a:gs pos="48000">
                  <a:schemeClr val="tx1">
                    <a:lumMod val="10000"/>
                    <a:lumOff val="90000"/>
                  </a:schemeClr>
                </a:gs>
                <a:gs pos="100000">
                  <a:schemeClr val="bg1"/>
                </a:gs>
              </a:gsLst>
              <a:lin ang="0" scaled="1"/>
              <a:tileRect/>
            </a:gradFill>
            <a:ln>
              <a:gradFill flip="none" rotWithShape="1">
                <a:gsLst>
                  <a:gs pos="0">
                    <a:schemeClr val="bg2">
                      <a:lumMod val="90000"/>
                      <a:lumOff val="10000"/>
                    </a:schemeClr>
                  </a:gs>
                  <a:gs pos="48000">
                    <a:schemeClr val="bg2">
                      <a:lumMod val="50000"/>
                      <a:lumOff val="50000"/>
                    </a:schemeClr>
                  </a:gs>
                  <a:gs pos="100000">
                    <a:schemeClr val="bg2">
                      <a:lumMod val="25000"/>
                      <a:lumOff val="75000"/>
                    </a:schemeClr>
                  </a:gs>
                </a:gsLst>
                <a:lin ang="2700000" scaled="1"/>
                <a:tileRect/>
              </a:gradFill>
            </a:ln>
          </p:spPr>
          <p:txBody>
            <a:bodyPr wrap="square" rtlCol="0">
              <a:spAutoFit/>
            </a:bodyPr>
            <a:lstStyle/>
            <a:p>
              <a:pPr algn="ctr"/>
              <a:r>
                <a:rPr lang="en-US" sz="1200" b="1" dirty="0">
                  <a:solidFill>
                    <a:schemeClr val="bg2">
                      <a:lumMod val="90000"/>
                      <a:lumOff val="10000"/>
                    </a:schemeClr>
                  </a:solidFill>
                  <a:latin typeface="Garamond" panose="02020404030301010803" pitchFamily="18" charset="0"/>
                </a:rPr>
                <a:t> </a:t>
              </a:r>
            </a:p>
            <a:p>
              <a:endParaRPr lang="es-CL" sz="1000" b="1" dirty="0">
                <a:solidFill>
                  <a:schemeClr val="bg2">
                    <a:lumMod val="90000"/>
                    <a:lumOff val="10000"/>
                  </a:schemeClr>
                </a:solidFill>
                <a:latin typeface="Garamond" panose="02020404030301010803" pitchFamily="18" charset="0"/>
              </a:endParaRPr>
            </a:p>
            <a:p>
              <a:endParaRPr lang="es-CL" sz="1000" b="1" dirty="0">
                <a:solidFill>
                  <a:schemeClr val="bg2">
                    <a:lumMod val="90000"/>
                    <a:lumOff val="10000"/>
                  </a:schemeClr>
                </a:solidFill>
                <a:latin typeface="Garamond" panose="02020404030301010803" pitchFamily="18" charset="0"/>
              </a:endParaRPr>
            </a:p>
            <a:p>
              <a:endParaRPr lang="es-CL" sz="1000" b="1" dirty="0">
                <a:solidFill>
                  <a:schemeClr val="bg2">
                    <a:lumMod val="90000"/>
                    <a:lumOff val="10000"/>
                  </a:schemeClr>
                </a:solidFill>
                <a:latin typeface="Garamond" panose="02020404030301010803" pitchFamily="18" charset="0"/>
              </a:endParaRPr>
            </a:p>
            <a:p>
              <a:r>
                <a:rPr lang="es-CL" sz="1000" b="1" dirty="0">
                  <a:solidFill>
                    <a:schemeClr val="bg2">
                      <a:lumMod val="90000"/>
                      <a:lumOff val="10000"/>
                    </a:schemeClr>
                  </a:solidFill>
                  <a:latin typeface="Garamond" panose="02020404030301010803" pitchFamily="18" charset="0"/>
                </a:rPr>
                <a:t>K=Capital.</a:t>
              </a:r>
            </a:p>
            <a:p>
              <a:endParaRPr lang="es-CL" sz="1000" b="1" dirty="0">
                <a:solidFill>
                  <a:schemeClr val="bg2">
                    <a:lumMod val="90000"/>
                    <a:lumOff val="10000"/>
                  </a:schemeClr>
                </a:solidFill>
                <a:latin typeface="Garamond" panose="02020404030301010803" pitchFamily="18" charset="0"/>
              </a:endParaRPr>
            </a:p>
            <a:p>
              <a:r>
                <a:rPr lang="es-CL" sz="1000" b="1" dirty="0">
                  <a:solidFill>
                    <a:schemeClr val="bg2">
                      <a:lumMod val="90000"/>
                      <a:lumOff val="10000"/>
                    </a:schemeClr>
                  </a:solidFill>
                  <a:latin typeface="Garamond" panose="02020404030301010803" pitchFamily="18" charset="0"/>
                </a:rPr>
                <a:t>Sofr </a:t>
              </a:r>
              <a:r>
                <a:rPr lang="es-CL" sz="1000" b="1" dirty="0" err="1">
                  <a:solidFill>
                    <a:schemeClr val="bg2">
                      <a:lumMod val="90000"/>
                      <a:lumOff val="10000"/>
                    </a:schemeClr>
                  </a:solidFill>
                  <a:latin typeface="Garamond" panose="02020404030301010803" pitchFamily="18" charset="0"/>
                </a:rPr>
                <a:t>idx</a:t>
              </a:r>
              <a:r>
                <a:rPr lang="es-CL" sz="1000" b="1" dirty="0">
                  <a:solidFill>
                    <a:schemeClr val="bg2">
                      <a:lumMod val="90000"/>
                      <a:lumOff val="10000"/>
                    </a:schemeClr>
                  </a:solidFill>
                  <a:latin typeface="Garamond" panose="02020404030301010803" pitchFamily="18" charset="0"/>
                </a:rPr>
                <a:t> Final = </a:t>
              </a:r>
              <a:r>
                <a:rPr lang="es-CL" sz="1000" b="1" dirty="0" err="1">
                  <a:solidFill>
                    <a:schemeClr val="bg2">
                      <a:lumMod val="90000"/>
                      <a:lumOff val="10000"/>
                    </a:schemeClr>
                  </a:solidFill>
                  <a:latin typeface="Garamond" panose="02020404030301010803" pitchFamily="18" charset="0"/>
                </a:rPr>
                <a:t>Indice</a:t>
              </a:r>
              <a:r>
                <a:rPr lang="es-CL" sz="1000" b="1" dirty="0">
                  <a:solidFill>
                    <a:schemeClr val="bg2">
                      <a:lumMod val="90000"/>
                      <a:lumOff val="10000"/>
                    </a:schemeClr>
                  </a:solidFill>
                  <a:latin typeface="Garamond" panose="02020404030301010803" pitchFamily="18" charset="0"/>
                </a:rPr>
                <a:t> al vencimiento de la cuota</a:t>
              </a:r>
            </a:p>
            <a:p>
              <a:endParaRPr lang="es-CL" sz="1000" b="1" dirty="0">
                <a:solidFill>
                  <a:schemeClr val="bg2">
                    <a:lumMod val="90000"/>
                    <a:lumOff val="10000"/>
                  </a:schemeClr>
                </a:solidFill>
                <a:latin typeface="Garamond" panose="02020404030301010803" pitchFamily="18" charset="0"/>
              </a:endParaRPr>
            </a:p>
            <a:p>
              <a:r>
                <a:rPr lang="es-CL" sz="1000" b="1" dirty="0">
                  <a:solidFill>
                    <a:schemeClr val="bg2">
                      <a:lumMod val="90000"/>
                      <a:lumOff val="10000"/>
                    </a:schemeClr>
                  </a:solidFill>
                  <a:latin typeface="Garamond" panose="02020404030301010803" pitchFamily="18" charset="0"/>
                </a:rPr>
                <a:t>Sofr </a:t>
              </a:r>
              <a:r>
                <a:rPr lang="es-CL" sz="1000" b="1" dirty="0" err="1">
                  <a:solidFill>
                    <a:schemeClr val="bg2">
                      <a:lumMod val="90000"/>
                      <a:lumOff val="10000"/>
                    </a:schemeClr>
                  </a:solidFill>
                  <a:latin typeface="Garamond" panose="02020404030301010803" pitchFamily="18" charset="0"/>
                </a:rPr>
                <a:t>idx</a:t>
              </a:r>
              <a:r>
                <a:rPr lang="es-CL" sz="1000" b="1" dirty="0">
                  <a:solidFill>
                    <a:schemeClr val="bg2">
                      <a:lumMod val="90000"/>
                      <a:lumOff val="10000"/>
                    </a:schemeClr>
                  </a:solidFill>
                  <a:latin typeface="Garamond" panose="02020404030301010803" pitchFamily="18" charset="0"/>
                </a:rPr>
                <a:t> Inicial = </a:t>
              </a:r>
              <a:r>
                <a:rPr lang="es-CL" sz="1000" b="1" dirty="0" err="1">
                  <a:solidFill>
                    <a:schemeClr val="bg2">
                      <a:lumMod val="90000"/>
                      <a:lumOff val="10000"/>
                    </a:schemeClr>
                  </a:solidFill>
                  <a:latin typeface="Garamond" panose="02020404030301010803" pitchFamily="18" charset="0"/>
                </a:rPr>
                <a:t>Indice</a:t>
              </a:r>
              <a:r>
                <a:rPr lang="es-CL" sz="1000" b="1" dirty="0">
                  <a:solidFill>
                    <a:schemeClr val="bg2">
                      <a:lumMod val="90000"/>
                      <a:lumOff val="10000"/>
                    </a:schemeClr>
                  </a:solidFill>
                  <a:latin typeface="Garamond" panose="02020404030301010803" pitchFamily="18" charset="0"/>
                </a:rPr>
                <a:t> al Inicio de la cuota.</a:t>
              </a:r>
              <a:endParaRPr lang="en-US" sz="1000" b="1" dirty="0">
                <a:solidFill>
                  <a:schemeClr val="bg2">
                    <a:lumMod val="90000"/>
                    <a:lumOff val="10000"/>
                  </a:schemeClr>
                </a:solidFill>
                <a:latin typeface="Garamond" panose="02020404030301010803" pitchFamily="18" charset="0"/>
              </a:endParaRPr>
            </a:p>
          </p:txBody>
        </p:sp>
        <mc:AlternateContent xmlns:mc="http://schemas.openxmlformats.org/markup-compatibility/2006" xmlns:a14="http://schemas.microsoft.com/office/drawing/2010/main">
          <mc:Choice Requires="a14">
            <p:sp>
              <p:nvSpPr>
                <p:cNvPr id="13" name="Rectángulo 12"/>
                <p:cNvSpPr/>
                <p:nvPr/>
              </p:nvSpPr>
              <p:spPr>
                <a:xfrm>
                  <a:off x="7114975" y="1575090"/>
                  <a:ext cx="1736116" cy="4726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CL" sz="1100" b="1" i="1" smtClean="0">
                                <a:solidFill>
                                  <a:schemeClr val="bg2">
                                    <a:lumMod val="90000"/>
                                    <a:lumOff val="10000"/>
                                  </a:schemeClr>
                                </a:solidFill>
                                <a:latin typeface="Cambria Math" panose="02040503050406030204" pitchFamily="18" charset="0"/>
                              </a:rPr>
                            </m:ctrlPr>
                          </m:dPr>
                          <m:e>
                            <m:f>
                              <m:fPr>
                                <m:ctrlPr>
                                  <a:rPr lang="es-CL" sz="1100" b="1" i="1" smtClean="0">
                                    <a:solidFill>
                                      <a:schemeClr val="bg2">
                                        <a:lumMod val="90000"/>
                                        <a:lumOff val="10000"/>
                                      </a:schemeClr>
                                    </a:solidFill>
                                    <a:latin typeface="Cambria Math" panose="02040503050406030204" pitchFamily="18" charset="0"/>
                                  </a:rPr>
                                </m:ctrlPr>
                              </m:fPr>
                              <m:num>
                                <m:sSub>
                                  <m:sSubPr>
                                    <m:ctrlPr>
                                      <a:rPr lang="es-CL" sz="1100" b="1" i="1" smtClean="0">
                                        <a:solidFill>
                                          <a:schemeClr val="bg2">
                                            <a:lumMod val="90000"/>
                                            <a:lumOff val="10000"/>
                                          </a:schemeClr>
                                        </a:solidFill>
                                        <a:latin typeface="Cambria Math" panose="02040503050406030204" pitchFamily="18" charset="0"/>
                                      </a:rPr>
                                    </m:ctrlPr>
                                  </m:sSubPr>
                                  <m:e>
                                    <m:r>
                                      <a:rPr lang="es-CL" sz="1100" b="1" i="1" smtClean="0">
                                        <a:solidFill>
                                          <a:schemeClr val="bg2">
                                            <a:lumMod val="90000"/>
                                            <a:lumOff val="10000"/>
                                          </a:schemeClr>
                                        </a:solidFill>
                                        <a:latin typeface="Cambria Math" panose="02040503050406030204" pitchFamily="18" charset="0"/>
                                      </a:rPr>
                                      <m:t>𝑺𝒐𝒇𝒓</m:t>
                                    </m:r>
                                  </m:e>
                                  <m:sub>
                                    <m:r>
                                      <a:rPr lang="es-CL" sz="1100" b="1" i="1" smtClean="0">
                                        <a:solidFill>
                                          <a:schemeClr val="bg2">
                                            <a:lumMod val="90000"/>
                                            <a:lumOff val="10000"/>
                                          </a:schemeClr>
                                        </a:solidFill>
                                        <a:latin typeface="Cambria Math" panose="02040503050406030204" pitchFamily="18" charset="0"/>
                                      </a:rPr>
                                      <m:t>𝑰𝒅𝒙</m:t>
                                    </m:r>
                                    <m:r>
                                      <a:rPr lang="es-CL" sz="1100" b="1" i="1" smtClean="0">
                                        <a:solidFill>
                                          <a:schemeClr val="bg2">
                                            <a:lumMod val="90000"/>
                                            <a:lumOff val="10000"/>
                                          </a:schemeClr>
                                        </a:solidFill>
                                        <a:latin typeface="Cambria Math" panose="02040503050406030204" pitchFamily="18" charset="0"/>
                                      </a:rPr>
                                      <m:t> </m:t>
                                    </m:r>
                                    <m:r>
                                      <a:rPr lang="es-CL" sz="1100" b="1" i="1" smtClean="0">
                                        <a:solidFill>
                                          <a:schemeClr val="bg2">
                                            <a:lumMod val="90000"/>
                                            <a:lumOff val="10000"/>
                                          </a:schemeClr>
                                        </a:solidFill>
                                        <a:latin typeface="Cambria Math" panose="02040503050406030204" pitchFamily="18" charset="0"/>
                                      </a:rPr>
                                      <m:t>𝑭𝒊𝒏𝒂𝒍</m:t>
                                    </m:r>
                                  </m:sub>
                                </m:sSub>
                              </m:num>
                              <m:den>
                                <m:sSub>
                                  <m:sSubPr>
                                    <m:ctrlPr>
                                      <a:rPr lang="es-CL" sz="1100" b="1" i="1" smtClean="0">
                                        <a:solidFill>
                                          <a:schemeClr val="bg2">
                                            <a:lumMod val="90000"/>
                                            <a:lumOff val="10000"/>
                                          </a:schemeClr>
                                        </a:solidFill>
                                        <a:latin typeface="Cambria Math" panose="02040503050406030204" pitchFamily="18" charset="0"/>
                                      </a:rPr>
                                    </m:ctrlPr>
                                  </m:sSubPr>
                                  <m:e>
                                    <m:r>
                                      <a:rPr lang="es-CL" sz="1100" b="1" i="1" smtClean="0">
                                        <a:solidFill>
                                          <a:schemeClr val="bg2">
                                            <a:lumMod val="90000"/>
                                            <a:lumOff val="10000"/>
                                          </a:schemeClr>
                                        </a:solidFill>
                                        <a:latin typeface="Cambria Math" panose="02040503050406030204" pitchFamily="18" charset="0"/>
                                      </a:rPr>
                                      <m:t>𝑺𝒐𝒇𝒓</m:t>
                                    </m:r>
                                  </m:e>
                                  <m:sub>
                                    <m:r>
                                      <a:rPr lang="es-CL" sz="1100" b="1" i="1" smtClean="0">
                                        <a:solidFill>
                                          <a:schemeClr val="bg2">
                                            <a:lumMod val="90000"/>
                                            <a:lumOff val="10000"/>
                                          </a:schemeClr>
                                        </a:solidFill>
                                        <a:latin typeface="Cambria Math" panose="02040503050406030204" pitchFamily="18" charset="0"/>
                                      </a:rPr>
                                      <m:t>𝑰𝒅𝒙</m:t>
                                    </m:r>
                                    <m:r>
                                      <a:rPr lang="es-CL" sz="1100" b="1" i="1" smtClean="0">
                                        <a:solidFill>
                                          <a:schemeClr val="bg2">
                                            <a:lumMod val="90000"/>
                                            <a:lumOff val="10000"/>
                                          </a:schemeClr>
                                        </a:solidFill>
                                        <a:latin typeface="Cambria Math" panose="02040503050406030204" pitchFamily="18" charset="0"/>
                                      </a:rPr>
                                      <m:t> </m:t>
                                    </m:r>
                                    <m:r>
                                      <a:rPr lang="es-CL" sz="1100" b="1" i="1" smtClean="0">
                                        <a:solidFill>
                                          <a:schemeClr val="bg2">
                                            <a:lumMod val="90000"/>
                                            <a:lumOff val="10000"/>
                                          </a:schemeClr>
                                        </a:solidFill>
                                        <a:latin typeface="Cambria Math" panose="02040503050406030204" pitchFamily="18" charset="0"/>
                                      </a:rPr>
                                      <m:t>𝑰𝒏𝒊𝒄𝒊𝒂𝒍</m:t>
                                    </m:r>
                                  </m:sub>
                                </m:sSub>
                              </m:den>
                            </m:f>
                            <m:r>
                              <a:rPr lang="es-CL" sz="1100" b="1" i="1" smtClean="0">
                                <a:solidFill>
                                  <a:schemeClr val="bg2">
                                    <a:lumMod val="90000"/>
                                    <a:lumOff val="10000"/>
                                  </a:schemeClr>
                                </a:solidFill>
                                <a:latin typeface="Cambria Math" panose="02040503050406030204" pitchFamily="18" charset="0"/>
                              </a:rPr>
                              <m:t>−</m:t>
                            </m:r>
                            <m:r>
                              <a:rPr lang="es-CL" sz="1100" b="1" i="1" smtClean="0">
                                <a:solidFill>
                                  <a:schemeClr val="bg2">
                                    <a:lumMod val="90000"/>
                                    <a:lumOff val="10000"/>
                                  </a:schemeClr>
                                </a:solidFill>
                                <a:latin typeface="Cambria Math" panose="02040503050406030204" pitchFamily="18" charset="0"/>
                              </a:rPr>
                              <m:t>𝟏</m:t>
                            </m:r>
                          </m:e>
                        </m:d>
                        <m:r>
                          <a:rPr lang="es-CL" sz="1100" b="1" i="1" smtClean="0">
                            <a:solidFill>
                              <a:schemeClr val="bg2">
                                <a:lumMod val="90000"/>
                                <a:lumOff val="10000"/>
                              </a:schemeClr>
                            </a:solidFill>
                            <a:latin typeface="Cambria Math" panose="02040503050406030204" pitchFamily="18" charset="0"/>
                          </a:rPr>
                          <m:t>∗</m:t>
                        </m:r>
                        <m:r>
                          <a:rPr lang="es-CL" sz="1100" b="1" i="1" smtClean="0">
                            <a:solidFill>
                              <a:schemeClr val="bg2">
                                <a:lumMod val="90000"/>
                                <a:lumOff val="10000"/>
                              </a:schemeClr>
                            </a:solidFill>
                            <a:latin typeface="Cambria Math" panose="02040503050406030204" pitchFamily="18" charset="0"/>
                          </a:rPr>
                          <m:t>𝑲</m:t>
                        </m:r>
                      </m:oMath>
                    </m:oMathPara>
                  </a14:m>
                  <a:endParaRPr lang="en-US" sz="1100" dirty="0"/>
                </a:p>
              </p:txBody>
            </p:sp>
          </mc:Choice>
          <mc:Fallback xmlns="">
            <p:sp>
              <p:nvSpPr>
                <p:cNvPr id="13" name="Rectángulo 12"/>
                <p:cNvSpPr>
                  <a:spLocks noRot="1" noChangeAspect="1" noMove="1" noResize="1" noEditPoints="1" noAdjustHandles="1" noChangeArrowheads="1" noChangeShapeType="1" noTextEdit="1"/>
                </p:cNvSpPr>
                <p:nvPr/>
              </p:nvSpPr>
              <p:spPr>
                <a:xfrm>
                  <a:off x="7114975" y="1575090"/>
                  <a:ext cx="1736116" cy="472694"/>
                </a:xfrm>
                <a:prstGeom prst="rect">
                  <a:avLst/>
                </a:prstGeom>
                <a:blipFill rotWithShape="0">
                  <a:blip r:embed="rId10"/>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8653382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1000"/>
                                        <p:tgtEl>
                                          <p:spTgt spid="29"/>
                                        </p:tgtEl>
                                      </p:cBhvr>
                                    </p:animEffect>
                                    <p:anim calcmode="lin" valueType="num">
                                      <p:cBhvr>
                                        <p:cTn id="35" dur="1000" fill="hold"/>
                                        <p:tgtEl>
                                          <p:spTgt spid="29"/>
                                        </p:tgtEl>
                                        <p:attrNameLst>
                                          <p:attrName>ppt_x</p:attrName>
                                        </p:attrNameLst>
                                      </p:cBhvr>
                                      <p:tavLst>
                                        <p:tav tm="0">
                                          <p:val>
                                            <p:strVal val="#ppt_x"/>
                                          </p:val>
                                        </p:tav>
                                        <p:tav tm="100000">
                                          <p:val>
                                            <p:strVal val="#ppt_x"/>
                                          </p:val>
                                        </p:tav>
                                      </p:tavLst>
                                    </p:anim>
                                    <p:anim calcmode="lin" valueType="num">
                                      <p:cBhvr>
                                        <p:cTn id="3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29"/>
                                        </p:tgtEl>
                                        <p:attrNameLst>
                                          <p:attrName>style.visibility</p:attrName>
                                        </p:attrNameLst>
                                      </p:cBhvr>
                                      <p:to>
                                        <p:strVal val="visible"/>
                                      </p:to>
                                    </p:set>
                                    <p:animEffect transition="in" filter="fade">
                                      <p:cBhvr>
                                        <p:cTn id="48" dur="1000"/>
                                        <p:tgtEl>
                                          <p:spTgt spid="129"/>
                                        </p:tgtEl>
                                      </p:cBhvr>
                                    </p:animEffect>
                                    <p:anim calcmode="lin" valueType="num">
                                      <p:cBhvr>
                                        <p:cTn id="49" dur="1000" fill="hold"/>
                                        <p:tgtEl>
                                          <p:spTgt spid="129"/>
                                        </p:tgtEl>
                                        <p:attrNameLst>
                                          <p:attrName>ppt_x</p:attrName>
                                        </p:attrNameLst>
                                      </p:cBhvr>
                                      <p:tavLst>
                                        <p:tav tm="0">
                                          <p:val>
                                            <p:strVal val="#ppt_x"/>
                                          </p:val>
                                        </p:tav>
                                        <p:tav tm="100000">
                                          <p:val>
                                            <p:strVal val="#ppt_x"/>
                                          </p:val>
                                        </p:tav>
                                      </p:tavLst>
                                    </p:anim>
                                    <p:anim calcmode="lin" valueType="num">
                                      <p:cBhvr>
                                        <p:cTn id="50" dur="1000" fill="hold"/>
                                        <p:tgtEl>
                                          <p:spTgt spid="12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28"/>
                                        </p:tgtEl>
                                        <p:attrNameLst>
                                          <p:attrName>style.visibility</p:attrName>
                                        </p:attrNameLst>
                                      </p:cBhvr>
                                      <p:to>
                                        <p:strVal val="visible"/>
                                      </p:to>
                                    </p:set>
                                    <p:animEffect transition="in" filter="fade">
                                      <p:cBhvr>
                                        <p:cTn id="55" dur="1000"/>
                                        <p:tgtEl>
                                          <p:spTgt spid="128"/>
                                        </p:tgtEl>
                                      </p:cBhvr>
                                    </p:animEffect>
                                    <p:anim calcmode="lin" valueType="num">
                                      <p:cBhvr>
                                        <p:cTn id="56" dur="1000" fill="hold"/>
                                        <p:tgtEl>
                                          <p:spTgt spid="128"/>
                                        </p:tgtEl>
                                        <p:attrNameLst>
                                          <p:attrName>ppt_x</p:attrName>
                                        </p:attrNameLst>
                                      </p:cBhvr>
                                      <p:tavLst>
                                        <p:tav tm="0">
                                          <p:val>
                                            <p:strVal val="#ppt_x"/>
                                          </p:val>
                                        </p:tav>
                                        <p:tav tm="100000">
                                          <p:val>
                                            <p:strVal val="#ppt_x"/>
                                          </p:val>
                                        </p:tav>
                                      </p:tavLst>
                                    </p:anim>
                                    <p:anim calcmode="lin" valueType="num">
                                      <p:cBhvr>
                                        <p:cTn id="57" dur="1000" fill="hold"/>
                                        <p:tgtEl>
                                          <p:spTgt spid="12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1000"/>
                                        <p:tgtEl>
                                          <p:spTgt spid="7"/>
                                        </p:tgtEl>
                                      </p:cBhvr>
                                    </p:animEffect>
                                    <p:anim calcmode="lin" valueType="num">
                                      <p:cBhvr>
                                        <p:cTn id="63" dur="1000" fill="hold"/>
                                        <p:tgtEl>
                                          <p:spTgt spid="7"/>
                                        </p:tgtEl>
                                        <p:attrNameLst>
                                          <p:attrName>ppt_x</p:attrName>
                                        </p:attrNameLst>
                                      </p:cBhvr>
                                      <p:tavLst>
                                        <p:tav tm="0">
                                          <p:val>
                                            <p:strVal val="#ppt_x"/>
                                          </p:val>
                                        </p:tav>
                                        <p:tav tm="100000">
                                          <p:val>
                                            <p:strVal val="#ppt_x"/>
                                          </p:val>
                                        </p:tav>
                                      </p:tavLst>
                                    </p:anim>
                                    <p:anim calcmode="lin" valueType="num">
                                      <p:cBhvr>
                                        <p:cTn id="6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500"/>
                                        <p:tgtEl>
                                          <p:spTgt spid="3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138"/>
                                        </p:tgtEl>
                                        <p:attrNameLst>
                                          <p:attrName>style.visibility</p:attrName>
                                        </p:attrNameLst>
                                      </p:cBhvr>
                                      <p:to>
                                        <p:strVal val="visible"/>
                                      </p:to>
                                    </p:set>
                                    <p:anim calcmode="lin" valueType="num">
                                      <p:cBhvr>
                                        <p:cTn id="86" dur="500" fill="hold"/>
                                        <p:tgtEl>
                                          <p:spTgt spid="138"/>
                                        </p:tgtEl>
                                        <p:attrNameLst>
                                          <p:attrName>ppt_w</p:attrName>
                                        </p:attrNameLst>
                                      </p:cBhvr>
                                      <p:tavLst>
                                        <p:tav tm="0">
                                          <p:val>
                                            <p:fltVal val="0"/>
                                          </p:val>
                                        </p:tav>
                                        <p:tav tm="100000">
                                          <p:val>
                                            <p:strVal val="#ppt_w"/>
                                          </p:val>
                                        </p:tav>
                                      </p:tavLst>
                                    </p:anim>
                                    <p:anim calcmode="lin" valueType="num">
                                      <p:cBhvr>
                                        <p:cTn id="87" dur="500" fill="hold"/>
                                        <p:tgtEl>
                                          <p:spTgt spid="138"/>
                                        </p:tgtEl>
                                        <p:attrNameLst>
                                          <p:attrName>ppt_h</p:attrName>
                                        </p:attrNameLst>
                                      </p:cBhvr>
                                      <p:tavLst>
                                        <p:tav tm="0">
                                          <p:val>
                                            <p:fltVal val="0"/>
                                          </p:val>
                                        </p:tav>
                                        <p:tav tm="100000">
                                          <p:val>
                                            <p:strVal val="#ppt_h"/>
                                          </p:val>
                                        </p:tav>
                                      </p:tavLst>
                                    </p:anim>
                                    <p:animEffect transition="in" filter="fade">
                                      <p:cBhvr>
                                        <p:cTn id="88" dur="500"/>
                                        <p:tgtEl>
                                          <p:spTgt spid="138"/>
                                        </p:tgtEl>
                                      </p:cBhvr>
                                    </p:animEffect>
                                  </p:childTnLst>
                                </p:cTn>
                              </p:par>
                            </p:childTnLst>
                          </p:cTn>
                        </p:par>
                      </p:childTnLst>
                    </p:cTn>
                  </p:par>
                  <p:par>
                    <p:cTn id="89" fill="hold">
                      <p:stCondLst>
                        <p:cond delay="indefinite"/>
                      </p:stCondLst>
                      <p:childTnLst>
                        <p:par>
                          <p:cTn id="90" fill="hold">
                            <p:stCondLst>
                              <p:cond delay="0"/>
                            </p:stCondLst>
                            <p:childTnLst>
                              <p:par>
                                <p:cTn id="91" presetID="45" presetClass="entr" presetSubtype="0" fill="hold" nodeType="click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fade">
                                      <p:cBhvr>
                                        <p:cTn id="93" dur="2000"/>
                                        <p:tgtEl>
                                          <p:spTgt spid="38"/>
                                        </p:tgtEl>
                                      </p:cBhvr>
                                    </p:animEffect>
                                    <p:anim calcmode="lin" valueType="num">
                                      <p:cBhvr>
                                        <p:cTn id="94" dur="2000" fill="hold"/>
                                        <p:tgtEl>
                                          <p:spTgt spid="38"/>
                                        </p:tgtEl>
                                        <p:attrNameLst>
                                          <p:attrName>ppt_w</p:attrName>
                                        </p:attrNameLst>
                                      </p:cBhvr>
                                      <p:tavLst>
                                        <p:tav tm="0" fmla="#ppt_w*sin(2.5*pi*$)">
                                          <p:val>
                                            <p:fltVal val="0"/>
                                          </p:val>
                                        </p:tav>
                                        <p:tav tm="100000">
                                          <p:val>
                                            <p:fltVal val="1"/>
                                          </p:val>
                                        </p:tav>
                                      </p:tavLst>
                                    </p:anim>
                                    <p:anim calcmode="lin" valueType="num">
                                      <p:cBhvr>
                                        <p:cTn id="95" dur="2000" fill="hold"/>
                                        <p:tgtEl>
                                          <p:spTgt spid="38"/>
                                        </p:tgtEl>
                                        <p:attrNameLst>
                                          <p:attrName>ppt_h</p:attrName>
                                        </p:attrNameLst>
                                      </p:cBhvr>
                                      <p:tavLst>
                                        <p:tav tm="0">
                                          <p:val>
                                            <p:strVal val="#ppt_h"/>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ID="6" presetClass="entr" presetSubtype="16" fill="hold" grpId="0" nodeType="clickEffect">
                                  <p:stCondLst>
                                    <p:cond delay="0"/>
                                  </p:stCondLst>
                                  <p:childTnLst>
                                    <p:set>
                                      <p:cBhvr>
                                        <p:cTn id="99" dur="1" fill="hold">
                                          <p:stCondLst>
                                            <p:cond delay="0"/>
                                          </p:stCondLst>
                                        </p:cTn>
                                        <p:tgtEl>
                                          <p:spTgt spid="142"/>
                                        </p:tgtEl>
                                        <p:attrNameLst>
                                          <p:attrName>style.visibility</p:attrName>
                                        </p:attrNameLst>
                                      </p:cBhvr>
                                      <p:to>
                                        <p:strVal val="visible"/>
                                      </p:to>
                                    </p:set>
                                    <p:animEffect transition="in" filter="circle(in)">
                                      <p:cBhvr>
                                        <p:cTn id="100" dur="2000"/>
                                        <p:tgtEl>
                                          <p:spTgt spid="142"/>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500"/>
                                        <p:tgtEl>
                                          <p:spTgt spid="40"/>
                                        </p:tgtEl>
                                      </p:cBhvr>
                                    </p:animEffect>
                                  </p:childTnLst>
                                </p:cTn>
                              </p:par>
                            </p:childTnLst>
                          </p:cTn>
                        </p:par>
                      </p:childTnLst>
                    </p:cTn>
                  </p:par>
                  <p:par>
                    <p:cTn id="106" fill="hold">
                      <p:stCondLst>
                        <p:cond delay="indefinite"/>
                      </p:stCondLst>
                      <p:childTnLst>
                        <p:par>
                          <p:cTn id="107" fill="hold">
                            <p:stCondLst>
                              <p:cond delay="0"/>
                            </p:stCondLst>
                            <p:childTnLst>
                              <p:par>
                                <p:cTn id="108" presetID="45" presetClass="entr" presetSubtype="0" fill="hold" nodeType="clickEffect">
                                  <p:stCondLst>
                                    <p:cond delay="0"/>
                                  </p:stCondLst>
                                  <p:childTnLst>
                                    <p:set>
                                      <p:cBhvr>
                                        <p:cTn id="109" dur="1" fill="hold">
                                          <p:stCondLst>
                                            <p:cond delay="0"/>
                                          </p:stCondLst>
                                        </p:cTn>
                                        <p:tgtEl>
                                          <p:spTgt spid="41"/>
                                        </p:tgtEl>
                                        <p:attrNameLst>
                                          <p:attrName>style.visibility</p:attrName>
                                        </p:attrNameLst>
                                      </p:cBhvr>
                                      <p:to>
                                        <p:strVal val="visible"/>
                                      </p:to>
                                    </p:set>
                                    <p:animEffect transition="in" filter="fade">
                                      <p:cBhvr>
                                        <p:cTn id="110" dur="2000"/>
                                        <p:tgtEl>
                                          <p:spTgt spid="41"/>
                                        </p:tgtEl>
                                      </p:cBhvr>
                                    </p:animEffect>
                                    <p:anim calcmode="lin" valueType="num">
                                      <p:cBhvr>
                                        <p:cTn id="111" dur="2000" fill="hold"/>
                                        <p:tgtEl>
                                          <p:spTgt spid="41"/>
                                        </p:tgtEl>
                                        <p:attrNameLst>
                                          <p:attrName>ppt_w</p:attrName>
                                        </p:attrNameLst>
                                      </p:cBhvr>
                                      <p:tavLst>
                                        <p:tav tm="0" fmla="#ppt_w*sin(2.5*pi*$)">
                                          <p:val>
                                            <p:fltVal val="0"/>
                                          </p:val>
                                        </p:tav>
                                        <p:tav tm="100000">
                                          <p:val>
                                            <p:fltVal val="1"/>
                                          </p:val>
                                        </p:tav>
                                      </p:tavLst>
                                    </p:anim>
                                    <p:anim calcmode="lin" valueType="num">
                                      <p:cBhvr>
                                        <p:cTn id="112" dur="2000" fill="hold"/>
                                        <p:tgtEl>
                                          <p:spTgt spid="41"/>
                                        </p:tgtEl>
                                        <p:attrNameLst>
                                          <p:attrName>ppt_h</p:attrName>
                                        </p:attrNameLst>
                                      </p:cBhvr>
                                      <p:tavLst>
                                        <p:tav tm="0">
                                          <p:val>
                                            <p:strVal val="#ppt_h"/>
                                          </p:val>
                                        </p:tav>
                                        <p:tav tm="100000">
                                          <p:val>
                                            <p:strVal val="#ppt_h"/>
                                          </p:val>
                                        </p:tav>
                                      </p:tavLst>
                                    </p:anim>
                                  </p:childTnLst>
                                </p:cTn>
                              </p:par>
                            </p:childTnLst>
                          </p:cTn>
                        </p:par>
                      </p:childTnLst>
                    </p:cTn>
                  </p:par>
                  <p:par>
                    <p:cTn id="113" fill="hold">
                      <p:stCondLst>
                        <p:cond delay="indefinite"/>
                      </p:stCondLst>
                      <p:childTnLst>
                        <p:par>
                          <p:cTn id="114" fill="hold">
                            <p:stCondLst>
                              <p:cond delay="0"/>
                            </p:stCondLst>
                            <p:childTnLst>
                              <p:par>
                                <p:cTn id="115" presetID="6" presetClass="entr" presetSubtype="16" fill="hold" grpId="0" nodeType="clickEffect">
                                  <p:stCondLst>
                                    <p:cond delay="0"/>
                                  </p:stCondLst>
                                  <p:childTnLst>
                                    <p:set>
                                      <p:cBhvr>
                                        <p:cTn id="116" dur="1" fill="hold">
                                          <p:stCondLst>
                                            <p:cond delay="0"/>
                                          </p:stCondLst>
                                        </p:cTn>
                                        <p:tgtEl>
                                          <p:spTgt spid="143"/>
                                        </p:tgtEl>
                                        <p:attrNameLst>
                                          <p:attrName>style.visibility</p:attrName>
                                        </p:attrNameLst>
                                      </p:cBhvr>
                                      <p:to>
                                        <p:strVal val="visible"/>
                                      </p:to>
                                    </p:set>
                                    <p:animEffect transition="in" filter="circle(in)">
                                      <p:cBhvr>
                                        <p:cTn id="117" dur="2000"/>
                                        <p:tgtEl>
                                          <p:spTgt spid="143"/>
                                        </p:tgtEl>
                                      </p:cBhvr>
                                    </p:animEffect>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fade">
                                      <p:cBhvr>
                                        <p:cTn id="122" dur="1000"/>
                                        <p:tgtEl>
                                          <p:spTgt spid="34"/>
                                        </p:tgtEl>
                                      </p:cBhvr>
                                    </p:animEffect>
                                    <p:anim calcmode="lin" valueType="num">
                                      <p:cBhvr>
                                        <p:cTn id="123" dur="1000" fill="hold"/>
                                        <p:tgtEl>
                                          <p:spTgt spid="34"/>
                                        </p:tgtEl>
                                        <p:attrNameLst>
                                          <p:attrName>ppt_x</p:attrName>
                                        </p:attrNameLst>
                                      </p:cBhvr>
                                      <p:tavLst>
                                        <p:tav tm="0">
                                          <p:val>
                                            <p:strVal val="#ppt_x"/>
                                          </p:val>
                                        </p:tav>
                                        <p:tav tm="100000">
                                          <p:val>
                                            <p:strVal val="#ppt_x"/>
                                          </p:val>
                                        </p:tav>
                                      </p:tavLst>
                                    </p:anim>
                                    <p:anim calcmode="lin" valueType="num">
                                      <p:cBhvr>
                                        <p:cTn id="124" dur="1000" fill="hold"/>
                                        <p:tgtEl>
                                          <p:spTgt spid="34"/>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fade">
                                      <p:cBhvr>
                                        <p:cTn id="127" dur="1000"/>
                                        <p:tgtEl>
                                          <p:spTgt spid="124"/>
                                        </p:tgtEl>
                                      </p:cBhvr>
                                    </p:animEffect>
                                    <p:anim calcmode="lin" valueType="num">
                                      <p:cBhvr>
                                        <p:cTn id="128" dur="1000" fill="hold"/>
                                        <p:tgtEl>
                                          <p:spTgt spid="124"/>
                                        </p:tgtEl>
                                        <p:attrNameLst>
                                          <p:attrName>ppt_x</p:attrName>
                                        </p:attrNameLst>
                                      </p:cBhvr>
                                      <p:tavLst>
                                        <p:tav tm="0">
                                          <p:val>
                                            <p:strVal val="#ppt_x"/>
                                          </p:val>
                                        </p:tav>
                                        <p:tav tm="100000">
                                          <p:val>
                                            <p:strVal val="#ppt_x"/>
                                          </p:val>
                                        </p:tav>
                                      </p:tavLst>
                                    </p:anim>
                                    <p:anim calcmode="lin" valueType="num">
                                      <p:cBhvr>
                                        <p:cTn id="129" dur="1000" fill="hold"/>
                                        <p:tgtEl>
                                          <p:spTgt spid="124"/>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126"/>
                                        </p:tgtEl>
                                        <p:attrNameLst>
                                          <p:attrName>style.visibility</p:attrName>
                                        </p:attrNameLst>
                                      </p:cBhvr>
                                      <p:to>
                                        <p:strVal val="visible"/>
                                      </p:to>
                                    </p:set>
                                    <p:animEffect transition="in" filter="fade">
                                      <p:cBhvr>
                                        <p:cTn id="134" dur="1000"/>
                                        <p:tgtEl>
                                          <p:spTgt spid="126"/>
                                        </p:tgtEl>
                                      </p:cBhvr>
                                    </p:animEffect>
                                    <p:anim calcmode="lin" valueType="num">
                                      <p:cBhvr>
                                        <p:cTn id="135" dur="1000" fill="hold"/>
                                        <p:tgtEl>
                                          <p:spTgt spid="126"/>
                                        </p:tgtEl>
                                        <p:attrNameLst>
                                          <p:attrName>ppt_x</p:attrName>
                                        </p:attrNameLst>
                                      </p:cBhvr>
                                      <p:tavLst>
                                        <p:tav tm="0">
                                          <p:val>
                                            <p:strVal val="#ppt_x"/>
                                          </p:val>
                                        </p:tav>
                                        <p:tav tm="100000">
                                          <p:val>
                                            <p:strVal val="#ppt_x"/>
                                          </p:val>
                                        </p:tav>
                                      </p:tavLst>
                                    </p:anim>
                                    <p:anim calcmode="lin" valueType="num">
                                      <p:cBhvr>
                                        <p:cTn id="136" dur="1000" fill="hold"/>
                                        <p:tgtEl>
                                          <p:spTgt spid="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9" grpId="0" animBg="1"/>
      <p:bldP spid="36" grpId="0" animBg="1"/>
      <p:bldP spid="34" grpId="0" animBg="1"/>
      <p:bldP spid="124" grpId="0" animBg="1"/>
      <p:bldP spid="126" grpId="0" animBg="1"/>
      <p:bldP spid="138" grpId="0"/>
      <p:bldP spid="10" grpId="0" animBg="1"/>
      <p:bldP spid="142" grpId="0"/>
      <p:bldP spid="14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10"/>
        <p:cNvGrpSpPr/>
        <p:nvPr/>
      </p:nvGrpSpPr>
      <p:grpSpPr>
        <a:xfrm>
          <a:off x="0" y="0"/>
          <a:ext cx="0" cy="0"/>
          <a:chOff x="0" y="0"/>
          <a:chExt cx="0" cy="0"/>
        </a:xfrm>
      </p:grpSpPr>
      <p:sp>
        <p:nvSpPr>
          <p:cNvPr id="39" name="Google Shape;157;p19"/>
          <p:cNvSpPr txBox="1"/>
          <p:nvPr/>
        </p:nvSpPr>
        <p:spPr>
          <a:xfrm>
            <a:off x="332273" y="181679"/>
            <a:ext cx="4105586" cy="490500"/>
          </a:xfrm>
          <a:prstGeom prst="rect">
            <a:avLst/>
          </a:prstGeom>
          <a:noFill/>
          <a:ln>
            <a:noFill/>
          </a:ln>
        </p:spPr>
        <p:txBody>
          <a:bodyPr spcFirstLastPara="1" wrap="square" lIns="34300" tIns="17150" rIns="34300" bIns="17150" anchor="t" anchorCtr="0">
            <a:noAutofit/>
          </a:bodyPr>
          <a:lstStyle/>
          <a:p>
            <a:pPr>
              <a:lnSpc>
                <a:spcPct val="151515"/>
              </a:lnSpc>
              <a:buSzPts val="2500"/>
            </a:pPr>
            <a:r>
              <a:rPr lang="es-CL" sz="2500" b="1" dirty="0">
                <a:solidFill>
                  <a:schemeClr val="accent1">
                    <a:lumMod val="50000"/>
                  </a:schemeClr>
                </a:solidFill>
                <a:latin typeface="Garamond" panose="02020404030301010803" pitchFamily="18" charset="0"/>
                <a:cs typeface="Poppins SemiBold"/>
                <a:sym typeface="Poppins SemiBold"/>
              </a:rPr>
              <a:t>Créditos SOFR</a:t>
            </a:r>
            <a:endParaRPr lang="pt-BR" sz="2500" b="1" dirty="0">
              <a:solidFill>
                <a:schemeClr val="accent1">
                  <a:lumMod val="50000"/>
                </a:schemeClr>
              </a:solidFill>
              <a:latin typeface="Garamond" panose="02020404030301010803" pitchFamily="18" charset="0"/>
              <a:cs typeface="Poppins SemiBold"/>
            </a:endParaRPr>
          </a:p>
        </p:txBody>
      </p:sp>
      <p:pic>
        <p:nvPicPr>
          <p:cNvPr id="2" name="Imagen 1"/>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Marker trans="81000" size="49"/>
                    </a14:imgEffect>
                    <a14:imgEffect>
                      <a14:colorTemperature colorTemp="2213"/>
                    </a14:imgEffect>
                    <a14:imgEffect>
                      <a14:saturation sat="0"/>
                    </a14:imgEffect>
                  </a14:imgLayer>
                </a14:imgProps>
              </a:ext>
            </a:extLst>
          </a:blip>
          <a:srcRect l="12000" r="17120"/>
          <a:stretch/>
        </p:blipFill>
        <p:spPr>
          <a:xfrm>
            <a:off x="6112217" y="18500"/>
            <a:ext cx="3068782" cy="5143500"/>
          </a:xfrm>
          <a:prstGeom prst="rect">
            <a:avLst/>
          </a:prstGeom>
        </p:spPr>
      </p:pic>
      <p:grpSp>
        <p:nvGrpSpPr>
          <p:cNvPr id="7" name="Grupo 6"/>
          <p:cNvGrpSpPr/>
          <p:nvPr/>
        </p:nvGrpSpPr>
        <p:grpSpPr>
          <a:xfrm>
            <a:off x="2109559" y="960298"/>
            <a:ext cx="6903811" cy="309721"/>
            <a:chOff x="2109559" y="960298"/>
            <a:chExt cx="6903811" cy="309721"/>
          </a:xfrm>
        </p:grpSpPr>
        <p:sp>
          <p:nvSpPr>
            <p:cNvPr id="16" name="CuadroTexto 15"/>
            <p:cNvSpPr txBox="1"/>
            <p:nvPr/>
          </p:nvSpPr>
          <p:spPr>
            <a:xfrm>
              <a:off x="2109559" y="962242"/>
              <a:ext cx="1387177" cy="307777"/>
            </a:xfrm>
            <a:prstGeom prst="rect">
              <a:avLst/>
            </a:prstGeom>
            <a:gradFill flip="none" rotWithShape="1">
              <a:gsLst>
                <a:gs pos="0">
                  <a:schemeClr val="bg2">
                    <a:lumMod val="10000"/>
                    <a:lumOff val="90000"/>
                  </a:schemeClr>
                </a:gs>
                <a:gs pos="48000">
                  <a:schemeClr val="tx1">
                    <a:lumMod val="10000"/>
                    <a:lumOff val="90000"/>
                  </a:schemeClr>
                </a:gs>
                <a:gs pos="100000">
                  <a:schemeClr val="bg1"/>
                </a:gs>
              </a:gsLst>
              <a:lin ang="0" scaled="1"/>
              <a:tileRect/>
            </a:gradFill>
            <a:ln>
              <a:gradFill flip="none" rotWithShape="1">
                <a:gsLst>
                  <a:gs pos="0">
                    <a:schemeClr val="bg2">
                      <a:lumMod val="90000"/>
                      <a:lumOff val="10000"/>
                    </a:schemeClr>
                  </a:gs>
                  <a:gs pos="48000">
                    <a:schemeClr val="bg2">
                      <a:lumMod val="50000"/>
                      <a:lumOff val="50000"/>
                    </a:schemeClr>
                  </a:gs>
                  <a:gs pos="100000">
                    <a:schemeClr val="bg2">
                      <a:lumMod val="25000"/>
                      <a:lumOff val="75000"/>
                    </a:schemeClr>
                  </a:gs>
                </a:gsLst>
                <a:lin ang="2700000" scaled="1"/>
                <a:tileRect/>
              </a:gradFill>
            </a:ln>
          </p:spPr>
          <p:txBody>
            <a:bodyPr wrap="square" rtlCol="0">
              <a:spAutoFit/>
            </a:bodyPr>
            <a:lstStyle/>
            <a:p>
              <a:pPr algn="ctr"/>
              <a:r>
                <a:rPr lang="es-CL" b="1" dirty="0">
                  <a:solidFill>
                    <a:schemeClr val="bg2">
                      <a:lumMod val="90000"/>
                      <a:lumOff val="10000"/>
                    </a:schemeClr>
                  </a:solidFill>
                  <a:latin typeface="Garamond" panose="02020404030301010803" pitchFamily="18" charset="0"/>
                </a:rPr>
                <a:t>Simple SOFR</a:t>
              </a:r>
              <a:endParaRPr lang="en-US" b="1" dirty="0">
                <a:solidFill>
                  <a:schemeClr val="bg2">
                    <a:lumMod val="90000"/>
                    <a:lumOff val="10000"/>
                  </a:schemeClr>
                </a:solidFill>
                <a:latin typeface="Garamond" panose="02020404030301010803" pitchFamily="18" charset="0"/>
              </a:endParaRPr>
            </a:p>
          </p:txBody>
        </p:sp>
        <p:sp>
          <p:nvSpPr>
            <p:cNvPr id="17" name="CuadroTexto 16"/>
            <p:cNvSpPr txBox="1"/>
            <p:nvPr/>
          </p:nvSpPr>
          <p:spPr>
            <a:xfrm>
              <a:off x="3720583" y="960298"/>
              <a:ext cx="3349407" cy="307777"/>
            </a:xfrm>
            <a:prstGeom prst="rect">
              <a:avLst/>
            </a:prstGeom>
            <a:gradFill flip="none" rotWithShape="1">
              <a:gsLst>
                <a:gs pos="0">
                  <a:schemeClr val="bg2">
                    <a:lumMod val="10000"/>
                    <a:lumOff val="90000"/>
                  </a:schemeClr>
                </a:gs>
                <a:gs pos="48000">
                  <a:schemeClr val="tx1">
                    <a:lumMod val="10000"/>
                    <a:lumOff val="90000"/>
                  </a:schemeClr>
                </a:gs>
                <a:gs pos="100000">
                  <a:schemeClr val="bg1"/>
                </a:gs>
              </a:gsLst>
              <a:lin ang="0" scaled="1"/>
              <a:tileRect/>
            </a:gradFill>
            <a:ln>
              <a:gradFill flip="none" rotWithShape="1">
                <a:gsLst>
                  <a:gs pos="0">
                    <a:schemeClr val="bg2">
                      <a:lumMod val="90000"/>
                      <a:lumOff val="10000"/>
                    </a:schemeClr>
                  </a:gs>
                  <a:gs pos="48000">
                    <a:schemeClr val="bg2">
                      <a:lumMod val="50000"/>
                      <a:lumOff val="50000"/>
                    </a:schemeClr>
                  </a:gs>
                  <a:gs pos="100000">
                    <a:schemeClr val="bg2">
                      <a:lumMod val="25000"/>
                      <a:lumOff val="75000"/>
                    </a:schemeClr>
                  </a:gs>
                </a:gsLst>
                <a:lin ang="2700000" scaled="1"/>
                <a:tileRect/>
              </a:gradFill>
            </a:ln>
          </p:spPr>
          <p:txBody>
            <a:bodyPr wrap="square" rtlCol="0">
              <a:spAutoFit/>
            </a:bodyPr>
            <a:lstStyle>
              <a:defPPr marR="0" lvl="0" algn="l" rtl="0">
                <a:lnSpc>
                  <a:spcPct val="100000"/>
                </a:lnSpc>
                <a:spcBef>
                  <a:spcPts val="0"/>
                </a:spcBef>
                <a:spcAft>
                  <a:spcPts val="0"/>
                </a:spcAft>
              </a:defPPr>
              <a:lvl1pPr algn="ctr">
                <a:defRPr b="1">
                  <a:solidFill>
                    <a:schemeClr val="bg2">
                      <a:lumMod val="90000"/>
                      <a:lumOff val="10000"/>
                    </a:schemeClr>
                  </a:solidFill>
                  <a:latin typeface="Garamond" panose="02020404030301010803" pitchFamily="18" charset="0"/>
                </a:defRPr>
              </a:lvl1pPr>
            </a:lstStyle>
            <a:p>
              <a:r>
                <a:rPr lang="es-CL" dirty="0"/>
                <a:t>Índice SOFR - Compuesta Diaria</a:t>
              </a:r>
              <a:endParaRPr lang="en-US" dirty="0"/>
            </a:p>
          </p:txBody>
        </p:sp>
        <p:sp>
          <p:nvSpPr>
            <p:cNvPr id="18" name="CuadroTexto 17"/>
            <p:cNvSpPr txBox="1"/>
            <p:nvPr/>
          </p:nvSpPr>
          <p:spPr>
            <a:xfrm>
              <a:off x="7293837" y="960298"/>
              <a:ext cx="1719533" cy="307777"/>
            </a:xfrm>
            <a:prstGeom prst="rect">
              <a:avLst/>
            </a:prstGeom>
            <a:gradFill flip="none" rotWithShape="1">
              <a:gsLst>
                <a:gs pos="0">
                  <a:schemeClr val="bg2">
                    <a:lumMod val="50000"/>
                    <a:lumOff val="50000"/>
                  </a:schemeClr>
                </a:gs>
                <a:gs pos="48000">
                  <a:schemeClr val="tx1">
                    <a:lumMod val="25000"/>
                    <a:lumOff val="75000"/>
                  </a:schemeClr>
                </a:gs>
                <a:gs pos="100000">
                  <a:schemeClr val="bg2">
                    <a:lumMod val="50000"/>
                    <a:lumOff val="50000"/>
                  </a:schemeClr>
                </a:gs>
              </a:gsLst>
              <a:lin ang="0" scaled="1"/>
              <a:tileRect/>
            </a:gradFill>
            <a:ln>
              <a:gradFill flip="none" rotWithShape="1">
                <a:gsLst>
                  <a:gs pos="0">
                    <a:schemeClr val="bg2">
                      <a:lumMod val="90000"/>
                      <a:lumOff val="10000"/>
                    </a:schemeClr>
                  </a:gs>
                  <a:gs pos="48000">
                    <a:schemeClr val="bg2">
                      <a:lumMod val="50000"/>
                      <a:lumOff val="50000"/>
                    </a:schemeClr>
                  </a:gs>
                  <a:gs pos="100000">
                    <a:schemeClr val="bg2">
                      <a:lumMod val="75000"/>
                      <a:lumOff val="25000"/>
                    </a:schemeClr>
                  </a:gs>
                </a:gsLst>
                <a:lin ang="2700000" scaled="1"/>
                <a:tileRect/>
              </a:gradFill>
            </a:ln>
          </p:spPr>
          <p:txBody>
            <a:bodyPr wrap="square" rtlCol="0">
              <a:spAutoFit/>
            </a:bodyPr>
            <a:lstStyle>
              <a:defPPr marR="0" lvl="0" algn="l" rtl="0">
                <a:lnSpc>
                  <a:spcPct val="100000"/>
                </a:lnSpc>
                <a:spcBef>
                  <a:spcPts val="0"/>
                </a:spcBef>
                <a:spcAft>
                  <a:spcPts val="0"/>
                </a:spcAft>
                <a:defRPr/>
              </a:defPPr>
              <a:lvl1pPr algn="ctr">
                <a:defRPr b="1">
                  <a:solidFill>
                    <a:schemeClr val="tx2">
                      <a:lumMod val="10000"/>
                    </a:schemeClr>
                  </a:solidFill>
                  <a:latin typeface="Garamond" panose="02020404030301010803" pitchFamily="18" charset="0"/>
                </a:defRPr>
              </a:lvl1pPr>
            </a:lstStyle>
            <a:p>
              <a:r>
                <a:rPr lang="es-CL" dirty="0"/>
                <a:t>Term SOFR</a:t>
              </a:r>
              <a:endParaRPr lang="en-US" dirty="0"/>
            </a:p>
          </p:txBody>
        </p:sp>
      </p:grpSp>
      <mc:AlternateContent xmlns:mc="http://schemas.openxmlformats.org/markup-compatibility/2006" xmlns:a14="http://schemas.microsoft.com/office/drawing/2010/main">
        <mc:Choice Requires="a14">
          <p:sp>
            <p:nvSpPr>
              <p:cNvPr id="22" name="CuadroTexto 21"/>
              <p:cNvSpPr txBox="1"/>
              <p:nvPr/>
            </p:nvSpPr>
            <p:spPr>
              <a:xfrm>
                <a:off x="2077994" y="1536067"/>
                <a:ext cx="2512215" cy="1210396"/>
              </a:xfrm>
              <a:prstGeom prst="rect">
                <a:avLst/>
              </a:prstGeom>
              <a:gradFill flip="none" rotWithShape="1">
                <a:gsLst>
                  <a:gs pos="0">
                    <a:schemeClr val="bg2">
                      <a:lumMod val="10000"/>
                      <a:lumOff val="90000"/>
                    </a:schemeClr>
                  </a:gs>
                  <a:gs pos="48000">
                    <a:schemeClr val="tx1">
                      <a:lumMod val="10000"/>
                      <a:lumOff val="90000"/>
                    </a:schemeClr>
                  </a:gs>
                  <a:gs pos="100000">
                    <a:schemeClr val="bg1"/>
                  </a:gs>
                </a:gsLst>
                <a:lin ang="0" scaled="1"/>
                <a:tileRect/>
              </a:gradFill>
              <a:ln>
                <a:gradFill flip="none" rotWithShape="1">
                  <a:gsLst>
                    <a:gs pos="0">
                      <a:schemeClr val="bg2">
                        <a:lumMod val="90000"/>
                        <a:lumOff val="10000"/>
                      </a:schemeClr>
                    </a:gs>
                    <a:gs pos="48000">
                      <a:schemeClr val="bg2">
                        <a:lumMod val="50000"/>
                        <a:lumOff val="50000"/>
                      </a:schemeClr>
                    </a:gs>
                    <a:gs pos="100000">
                      <a:schemeClr val="bg2">
                        <a:lumMod val="25000"/>
                        <a:lumOff val="75000"/>
                      </a:schemeClr>
                    </a:gs>
                  </a:gsLst>
                  <a:lin ang="2700000" scaled="1"/>
                  <a:tileRect/>
                </a:gradFill>
              </a:ln>
            </p:spPr>
            <p:txBody>
              <a:bodyPr wrap="square" rtlCol="0">
                <a:spAutoFit/>
              </a:bodyPr>
              <a:lstStyle/>
              <a:p>
                <a:pPr algn="ctr"/>
                <a14:m>
                  <m:oMath xmlns:m="http://schemas.openxmlformats.org/officeDocument/2006/math">
                    <m:r>
                      <a:rPr lang="es-CL" b="1" i="1" smtClean="0">
                        <a:solidFill>
                          <a:schemeClr val="bg2">
                            <a:lumMod val="90000"/>
                            <a:lumOff val="10000"/>
                          </a:schemeClr>
                        </a:solidFill>
                        <a:latin typeface="Cambria Math" panose="02040503050406030204" pitchFamily="18" charset="0"/>
                      </a:rPr>
                      <m:t>𝑲</m:t>
                    </m:r>
                    <m:r>
                      <a:rPr lang="es-CL" b="1" i="1" smtClean="0">
                        <a:solidFill>
                          <a:schemeClr val="bg2">
                            <a:lumMod val="90000"/>
                            <a:lumOff val="10000"/>
                          </a:schemeClr>
                        </a:solidFill>
                        <a:latin typeface="Cambria Math" panose="02040503050406030204" pitchFamily="18" charset="0"/>
                      </a:rPr>
                      <m:t> ∗ </m:t>
                    </m:r>
                    <m:d>
                      <m:dPr>
                        <m:ctrlPr>
                          <a:rPr lang="es-CL" b="1" i="1" smtClean="0">
                            <a:solidFill>
                              <a:schemeClr val="bg2">
                                <a:lumMod val="90000"/>
                                <a:lumOff val="10000"/>
                              </a:schemeClr>
                            </a:solidFill>
                            <a:latin typeface="Cambria Math" panose="02040503050406030204" pitchFamily="18" charset="0"/>
                          </a:rPr>
                        </m:ctrlPr>
                      </m:dPr>
                      <m:e>
                        <m:r>
                          <a:rPr lang="es-CL" b="1" i="1" smtClean="0">
                            <a:solidFill>
                              <a:schemeClr val="bg2">
                                <a:lumMod val="90000"/>
                                <a:lumOff val="10000"/>
                              </a:schemeClr>
                            </a:solidFill>
                            <a:latin typeface="Cambria Math" panose="02040503050406030204" pitchFamily="18" charset="0"/>
                          </a:rPr>
                          <m:t>𝑹</m:t>
                        </m:r>
                        <m:r>
                          <a:rPr lang="es-CL" b="1" i="1" smtClean="0">
                            <a:solidFill>
                              <a:schemeClr val="bg2">
                                <a:lumMod val="90000"/>
                                <a:lumOff val="10000"/>
                              </a:schemeClr>
                            </a:solidFill>
                            <a:latin typeface="Cambria Math" panose="02040503050406030204" pitchFamily="18" charset="0"/>
                          </a:rPr>
                          <m:t>+</m:t>
                        </m:r>
                        <m:r>
                          <a:rPr lang="es-CL" b="1" i="1" smtClean="0">
                            <a:solidFill>
                              <a:schemeClr val="bg2">
                                <a:lumMod val="90000"/>
                                <a:lumOff val="10000"/>
                              </a:schemeClr>
                            </a:solidFill>
                            <a:latin typeface="Cambria Math" panose="02040503050406030204" pitchFamily="18" charset="0"/>
                          </a:rPr>
                          <m:t>𝑿</m:t>
                        </m:r>
                      </m:e>
                    </m:d>
                    <m:r>
                      <a:rPr lang="es-CL" b="1" i="0" smtClean="0">
                        <a:solidFill>
                          <a:schemeClr val="bg2">
                            <a:lumMod val="90000"/>
                            <a:lumOff val="10000"/>
                          </a:schemeClr>
                        </a:solidFill>
                        <a:latin typeface="Cambria Math" panose="02040503050406030204" pitchFamily="18" charset="0"/>
                      </a:rPr>
                      <m:t>∗</m:t>
                    </m:r>
                    <m:f>
                      <m:fPr>
                        <m:ctrlPr>
                          <a:rPr lang="es-CL" b="1" i="1" smtClean="0">
                            <a:solidFill>
                              <a:schemeClr val="bg2">
                                <a:lumMod val="90000"/>
                                <a:lumOff val="10000"/>
                              </a:schemeClr>
                            </a:solidFill>
                            <a:latin typeface="Cambria Math" panose="02040503050406030204" pitchFamily="18" charset="0"/>
                          </a:rPr>
                        </m:ctrlPr>
                      </m:fPr>
                      <m:num>
                        <m:r>
                          <a:rPr lang="es-CL" b="1" i="1" smtClean="0">
                            <a:solidFill>
                              <a:schemeClr val="bg2">
                                <a:lumMod val="90000"/>
                                <a:lumOff val="10000"/>
                              </a:schemeClr>
                            </a:solidFill>
                            <a:latin typeface="Cambria Math" panose="02040503050406030204" pitchFamily="18" charset="0"/>
                          </a:rPr>
                          <m:t>𝑫</m:t>
                        </m:r>
                      </m:num>
                      <m:den>
                        <m:r>
                          <a:rPr lang="es-CL" b="1" i="1" smtClean="0">
                            <a:solidFill>
                              <a:schemeClr val="bg2">
                                <a:lumMod val="90000"/>
                                <a:lumOff val="10000"/>
                              </a:schemeClr>
                            </a:solidFill>
                            <a:latin typeface="Cambria Math" panose="02040503050406030204" pitchFamily="18" charset="0"/>
                          </a:rPr>
                          <m:t>𝟑𝟔𝟎</m:t>
                        </m:r>
                      </m:den>
                    </m:f>
                  </m:oMath>
                </a14:m>
                <a:r>
                  <a:rPr lang="en-US" b="1" dirty="0">
                    <a:solidFill>
                      <a:schemeClr val="bg2">
                        <a:lumMod val="90000"/>
                        <a:lumOff val="10000"/>
                      </a:schemeClr>
                    </a:solidFill>
                    <a:latin typeface="Garamond" panose="02020404030301010803" pitchFamily="18" charset="0"/>
                  </a:rPr>
                  <a:t> </a:t>
                </a:r>
              </a:p>
              <a:p>
                <a:endParaRPr lang="es-CL" sz="1050" b="1" dirty="0">
                  <a:solidFill>
                    <a:schemeClr val="bg2">
                      <a:lumMod val="90000"/>
                      <a:lumOff val="10000"/>
                    </a:schemeClr>
                  </a:solidFill>
                  <a:latin typeface="Garamond" panose="02020404030301010803" pitchFamily="18" charset="0"/>
                </a:endParaRPr>
              </a:p>
              <a:p>
                <a:r>
                  <a:rPr lang="es-CL" sz="1050" b="1" dirty="0">
                    <a:solidFill>
                      <a:schemeClr val="bg2">
                        <a:lumMod val="90000"/>
                        <a:lumOff val="10000"/>
                      </a:schemeClr>
                    </a:solidFill>
                    <a:latin typeface="Garamond" panose="02020404030301010803" pitchFamily="18" charset="0"/>
                  </a:rPr>
                  <a:t>K=Capital.</a:t>
                </a:r>
              </a:p>
              <a:p>
                <a:r>
                  <a:rPr lang="es-CL" sz="1050" b="1" dirty="0">
                    <a:solidFill>
                      <a:schemeClr val="bg2">
                        <a:lumMod val="90000"/>
                        <a:lumOff val="10000"/>
                      </a:schemeClr>
                    </a:solidFill>
                    <a:latin typeface="Garamond" panose="02020404030301010803" pitchFamily="18" charset="0"/>
                  </a:rPr>
                  <a:t>R= Tasa de Referencia SOFR.</a:t>
                </a:r>
              </a:p>
              <a:p>
                <a:r>
                  <a:rPr lang="es-CL" sz="1050" b="1" dirty="0">
                    <a:solidFill>
                      <a:schemeClr val="bg2">
                        <a:lumMod val="90000"/>
                        <a:lumOff val="10000"/>
                      </a:schemeClr>
                    </a:solidFill>
                    <a:latin typeface="Garamond" panose="02020404030301010803" pitchFamily="18" charset="0"/>
                  </a:rPr>
                  <a:t>X= Spread.</a:t>
                </a:r>
              </a:p>
              <a:p>
                <a:r>
                  <a:rPr lang="es-CL" sz="1050" b="1" dirty="0">
                    <a:solidFill>
                      <a:schemeClr val="bg2">
                        <a:lumMod val="90000"/>
                        <a:lumOff val="10000"/>
                      </a:schemeClr>
                    </a:solidFill>
                    <a:latin typeface="Garamond" panose="02020404030301010803" pitchFamily="18" charset="0"/>
                  </a:rPr>
                  <a:t>D= </a:t>
                </a:r>
                <a:r>
                  <a:rPr lang="es-CL" sz="1050" b="1" dirty="0" err="1">
                    <a:solidFill>
                      <a:schemeClr val="bg2">
                        <a:lumMod val="90000"/>
                        <a:lumOff val="10000"/>
                      </a:schemeClr>
                    </a:solidFill>
                    <a:latin typeface="Garamond" panose="02020404030301010803" pitchFamily="18" charset="0"/>
                  </a:rPr>
                  <a:t>Dias</a:t>
                </a:r>
                <a:r>
                  <a:rPr lang="es-CL" sz="1050" b="1" dirty="0">
                    <a:solidFill>
                      <a:schemeClr val="bg2">
                        <a:lumMod val="90000"/>
                        <a:lumOff val="10000"/>
                      </a:schemeClr>
                    </a:solidFill>
                    <a:latin typeface="Garamond" panose="02020404030301010803" pitchFamily="18" charset="0"/>
                  </a:rPr>
                  <a:t> Efectivos.</a:t>
                </a:r>
                <a:endParaRPr lang="en-US" sz="1050" b="1" dirty="0">
                  <a:solidFill>
                    <a:schemeClr val="bg2">
                      <a:lumMod val="90000"/>
                      <a:lumOff val="10000"/>
                    </a:schemeClr>
                  </a:solidFill>
                  <a:latin typeface="Garamond" panose="02020404030301010803" pitchFamily="18" charset="0"/>
                </a:endParaRPr>
              </a:p>
            </p:txBody>
          </p:sp>
        </mc:Choice>
        <mc:Fallback xmlns="">
          <p:sp>
            <p:nvSpPr>
              <p:cNvPr id="22" name="CuadroTexto 21"/>
              <p:cNvSpPr txBox="1">
                <a:spLocks noRot="1" noChangeAspect="1" noMove="1" noResize="1" noEditPoints="1" noAdjustHandles="1" noChangeArrowheads="1" noChangeShapeType="1" noTextEdit="1"/>
              </p:cNvSpPr>
              <p:nvPr/>
            </p:nvSpPr>
            <p:spPr>
              <a:xfrm>
                <a:off x="2077994" y="1536067"/>
                <a:ext cx="2512215" cy="1210396"/>
              </a:xfrm>
              <a:prstGeom prst="rect">
                <a:avLst/>
              </a:prstGeom>
              <a:blipFill rotWithShape="0">
                <a:blip r:embed="rId5"/>
                <a:stretch>
                  <a:fillRect b="-995"/>
                </a:stretch>
              </a:blipFill>
              <a:ln>
                <a:gradFill flip="none" rotWithShape="1">
                  <a:gsLst>
                    <a:gs pos="0">
                      <a:schemeClr val="bg2">
                        <a:lumMod val="90000"/>
                        <a:lumOff val="10000"/>
                      </a:schemeClr>
                    </a:gs>
                    <a:gs pos="48000">
                      <a:schemeClr val="bg2">
                        <a:lumMod val="50000"/>
                        <a:lumOff val="50000"/>
                      </a:schemeClr>
                    </a:gs>
                    <a:gs pos="100000">
                      <a:schemeClr val="bg2">
                        <a:lumMod val="25000"/>
                        <a:lumOff val="75000"/>
                      </a:schemeClr>
                    </a:gs>
                  </a:gsLst>
                  <a:lin ang="2700000" scaled="1"/>
                  <a:tileRect/>
                </a:gradFill>
              </a:ln>
            </p:spPr>
            <p:txBody>
              <a:bodyPr/>
              <a:lstStyle/>
              <a:p>
                <a:r>
                  <a:rPr lang="en-US">
                    <a:noFill/>
                  </a:rPr>
                  <a:t> </a:t>
                </a:r>
              </a:p>
            </p:txBody>
          </p:sp>
        </mc:Fallback>
      </mc:AlternateContent>
      <p:sp>
        <p:nvSpPr>
          <p:cNvPr id="29" name="Rectángulo 28"/>
          <p:cNvSpPr/>
          <p:nvPr/>
        </p:nvSpPr>
        <p:spPr>
          <a:xfrm>
            <a:off x="4779818" y="1536067"/>
            <a:ext cx="4233552" cy="1210396"/>
          </a:xfrm>
          <a:prstGeom prst="rect">
            <a:avLst/>
          </a:prstGeom>
          <a:noFill/>
          <a:ln w="9525">
            <a:gradFill flip="none" rotWithShape="1">
              <a:gsLst>
                <a:gs pos="0">
                  <a:schemeClr val="bg2">
                    <a:lumMod val="90000"/>
                    <a:lumOff val="10000"/>
                  </a:schemeClr>
                </a:gs>
                <a:gs pos="48000">
                  <a:schemeClr val="bg2">
                    <a:lumMod val="50000"/>
                    <a:lumOff val="50000"/>
                  </a:schemeClr>
                </a:gs>
                <a:gs pos="100000">
                  <a:schemeClr val="accent1">
                    <a:lumMod val="30000"/>
                    <a:lumOff val="70000"/>
                  </a:schemeClr>
                </a:gs>
              </a:gsLst>
              <a:lin ang="27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pic>
        <p:nvPicPr>
          <p:cNvPr id="31" name="Imagen 30"/>
          <p:cNvPicPr>
            <a:picLocks noChangeAspect="1"/>
          </p:cNvPicPr>
          <p:nvPr/>
        </p:nvPicPr>
        <p:blipFill>
          <a:blip r:embed="rId6">
            <a:clrChange>
              <a:clrFrom>
                <a:srgbClr val="FFFFFF"/>
              </a:clrFrom>
              <a:clrTo>
                <a:srgbClr val="FFFFFF">
                  <a:alpha val="0"/>
                </a:srgbClr>
              </a:clrTo>
            </a:clrChange>
          </a:blip>
          <a:stretch>
            <a:fillRect/>
          </a:stretch>
        </p:blipFill>
        <p:spPr>
          <a:xfrm>
            <a:off x="7069990" y="4731710"/>
            <a:ext cx="2074010" cy="302561"/>
          </a:xfrm>
          <a:prstGeom prst="rect">
            <a:avLst/>
          </a:prstGeom>
        </p:spPr>
      </p:pic>
      <p:sp>
        <p:nvSpPr>
          <p:cNvPr id="34" name="CuadroTexto 33"/>
          <p:cNvSpPr txBox="1"/>
          <p:nvPr/>
        </p:nvSpPr>
        <p:spPr>
          <a:xfrm>
            <a:off x="2039791" y="3100805"/>
            <a:ext cx="2512215" cy="738664"/>
          </a:xfrm>
          <a:prstGeom prst="rect">
            <a:avLst/>
          </a:prstGeom>
          <a:gradFill flip="none" rotWithShape="1">
            <a:gsLst>
              <a:gs pos="0">
                <a:schemeClr val="bg2">
                  <a:lumMod val="10000"/>
                  <a:lumOff val="90000"/>
                </a:schemeClr>
              </a:gs>
              <a:gs pos="48000">
                <a:schemeClr val="tx1">
                  <a:lumMod val="10000"/>
                  <a:lumOff val="90000"/>
                </a:schemeClr>
              </a:gs>
              <a:gs pos="100000">
                <a:schemeClr val="bg1"/>
              </a:gs>
            </a:gsLst>
            <a:lin ang="0" scaled="1"/>
            <a:tileRect/>
          </a:gradFill>
          <a:ln>
            <a:gradFill flip="none" rotWithShape="1">
              <a:gsLst>
                <a:gs pos="0">
                  <a:schemeClr val="bg2">
                    <a:lumMod val="90000"/>
                    <a:lumOff val="10000"/>
                  </a:schemeClr>
                </a:gs>
                <a:gs pos="48000">
                  <a:schemeClr val="bg2">
                    <a:lumMod val="50000"/>
                    <a:lumOff val="50000"/>
                  </a:schemeClr>
                </a:gs>
                <a:gs pos="100000">
                  <a:schemeClr val="bg2">
                    <a:lumMod val="25000"/>
                    <a:lumOff val="75000"/>
                  </a:schemeClr>
                </a:gs>
              </a:gsLst>
              <a:lin ang="2700000" scaled="1"/>
              <a:tileRect/>
            </a:gradFill>
          </a:ln>
        </p:spPr>
        <p:txBody>
          <a:bodyPr wrap="square" rtlCol="0">
            <a:spAutoFit/>
          </a:bodyPr>
          <a:lstStyle/>
          <a:p>
            <a:pPr algn="ctr"/>
            <a:r>
              <a:rPr lang="es-CL" b="1" dirty="0">
                <a:solidFill>
                  <a:schemeClr val="bg2">
                    <a:lumMod val="90000"/>
                    <a:lumOff val="10000"/>
                  </a:schemeClr>
                </a:solidFill>
                <a:latin typeface="Garamond" panose="02020404030301010803" pitchFamily="18" charset="0"/>
              </a:rPr>
              <a:t>Tasa Período ≥ 0</a:t>
            </a:r>
          </a:p>
          <a:p>
            <a:pPr algn="ctr"/>
            <a:endParaRPr lang="es-CL" b="1" dirty="0">
              <a:solidFill>
                <a:schemeClr val="bg2">
                  <a:lumMod val="90000"/>
                  <a:lumOff val="10000"/>
                </a:schemeClr>
              </a:solidFill>
              <a:latin typeface="Garamond" panose="02020404030301010803" pitchFamily="18" charset="0"/>
            </a:endParaRPr>
          </a:p>
          <a:p>
            <a:pPr algn="ctr"/>
            <a:r>
              <a:rPr lang="es-CL" b="1" dirty="0">
                <a:solidFill>
                  <a:schemeClr val="bg2">
                    <a:lumMod val="90000"/>
                    <a:lumOff val="10000"/>
                  </a:schemeClr>
                </a:solidFill>
                <a:latin typeface="Garamond" panose="02020404030301010803" pitchFamily="18" charset="0"/>
              </a:rPr>
              <a:t>       Tasa Período + X ≥ 0</a:t>
            </a:r>
            <a:endParaRPr lang="en-US" b="1" dirty="0">
              <a:solidFill>
                <a:schemeClr val="bg2">
                  <a:lumMod val="90000"/>
                  <a:lumOff val="10000"/>
                </a:schemeClr>
              </a:solidFill>
              <a:latin typeface="Garamond" panose="02020404030301010803" pitchFamily="18" charset="0"/>
            </a:endParaRPr>
          </a:p>
        </p:txBody>
      </p:sp>
      <p:pic>
        <p:nvPicPr>
          <p:cNvPr id="3" name="Imagen 2"/>
          <p:cNvPicPr>
            <a:picLocks noChangeAspect="1"/>
          </p:cNvPicPr>
          <p:nvPr/>
        </p:nvPicPr>
        <p:blipFill>
          <a:blip r:embed="rId7"/>
          <a:stretch>
            <a:fillRect/>
          </a:stretch>
        </p:blipFill>
        <p:spPr>
          <a:xfrm>
            <a:off x="4722079" y="2874231"/>
            <a:ext cx="4306067" cy="1368925"/>
          </a:xfrm>
          <a:prstGeom prst="rect">
            <a:avLst/>
          </a:prstGeom>
        </p:spPr>
      </p:pic>
      <p:pic>
        <p:nvPicPr>
          <p:cNvPr id="5" name="Imagen 4"/>
          <p:cNvPicPr>
            <a:picLocks noChangeAspect="1"/>
          </p:cNvPicPr>
          <p:nvPr/>
        </p:nvPicPr>
        <p:blipFill rotWithShape="1">
          <a:blip r:embed="rId8"/>
          <a:srcRect r="86295"/>
          <a:stretch/>
        </p:blipFill>
        <p:spPr>
          <a:xfrm>
            <a:off x="4986293" y="1895482"/>
            <a:ext cx="659555" cy="709831"/>
          </a:xfrm>
          <a:prstGeom prst="rect">
            <a:avLst/>
          </a:prstGeom>
        </p:spPr>
      </p:pic>
      <p:pic>
        <p:nvPicPr>
          <p:cNvPr id="93" name="Imagen 92"/>
          <p:cNvPicPr>
            <a:picLocks noChangeAspect="1"/>
          </p:cNvPicPr>
          <p:nvPr/>
        </p:nvPicPr>
        <p:blipFill rotWithShape="1">
          <a:blip r:embed="rId8"/>
          <a:srcRect l="13676" r="73078"/>
          <a:stretch/>
        </p:blipFill>
        <p:spPr>
          <a:xfrm>
            <a:off x="5647794" y="1898636"/>
            <a:ext cx="630630" cy="702213"/>
          </a:xfrm>
          <a:prstGeom prst="rect">
            <a:avLst/>
          </a:prstGeom>
        </p:spPr>
      </p:pic>
      <p:pic>
        <p:nvPicPr>
          <p:cNvPr id="94" name="Imagen 93"/>
          <p:cNvPicPr>
            <a:picLocks noChangeAspect="1"/>
          </p:cNvPicPr>
          <p:nvPr/>
        </p:nvPicPr>
        <p:blipFill rotWithShape="1">
          <a:blip r:embed="rId8"/>
          <a:srcRect l="67353"/>
          <a:stretch/>
        </p:blipFill>
        <p:spPr>
          <a:xfrm>
            <a:off x="7451893" y="1901316"/>
            <a:ext cx="1545936" cy="698471"/>
          </a:xfrm>
          <a:prstGeom prst="rect">
            <a:avLst/>
          </a:prstGeom>
        </p:spPr>
      </p:pic>
      <p:pic>
        <p:nvPicPr>
          <p:cNvPr id="95" name="Imagen 94"/>
          <p:cNvPicPr>
            <a:picLocks noChangeAspect="1"/>
          </p:cNvPicPr>
          <p:nvPr/>
        </p:nvPicPr>
        <p:blipFill rotWithShape="1">
          <a:blip r:embed="rId8"/>
          <a:srcRect l="26834" r="48540"/>
          <a:stretch/>
        </p:blipFill>
        <p:spPr>
          <a:xfrm>
            <a:off x="6273989" y="1898636"/>
            <a:ext cx="1172363" cy="702214"/>
          </a:xfrm>
          <a:prstGeom prst="rect">
            <a:avLst/>
          </a:prstGeom>
        </p:spPr>
      </p:pic>
      <p:grpSp>
        <p:nvGrpSpPr>
          <p:cNvPr id="6" name="Grupo 5"/>
          <p:cNvGrpSpPr/>
          <p:nvPr/>
        </p:nvGrpSpPr>
        <p:grpSpPr>
          <a:xfrm>
            <a:off x="85631" y="962242"/>
            <a:ext cx="2586021" cy="3830450"/>
            <a:chOff x="85631" y="962242"/>
            <a:chExt cx="2586021" cy="3830450"/>
          </a:xfrm>
        </p:grpSpPr>
        <p:sp>
          <p:nvSpPr>
            <p:cNvPr id="14" name="CuadroTexto 13"/>
            <p:cNvSpPr txBox="1"/>
            <p:nvPr/>
          </p:nvSpPr>
          <p:spPr>
            <a:xfrm>
              <a:off x="332271" y="962242"/>
              <a:ext cx="1388111" cy="307777"/>
            </a:xfrm>
            <a:prstGeom prst="rect">
              <a:avLst/>
            </a:prstGeom>
            <a:noFill/>
            <a:ln>
              <a:noFill/>
            </a:ln>
          </p:spPr>
          <p:txBody>
            <a:bodyPr wrap="none" rtlCol="0">
              <a:spAutoFit/>
            </a:bodyPr>
            <a:lstStyle/>
            <a:p>
              <a:r>
                <a:rPr lang="es-CL" b="1" dirty="0">
                  <a:solidFill>
                    <a:schemeClr val="bg2">
                      <a:lumMod val="90000"/>
                      <a:lumOff val="10000"/>
                    </a:schemeClr>
                  </a:solidFill>
                  <a:latin typeface="Garamond" panose="02020404030301010803" pitchFamily="18" charset="0"/>
                </a:rPr>
                <a:t>Tipos de Tasa: </a:t>
              </a:r>
              <a:endParaRPr lang="en-US" b="1" dirty="0">
                <a:solidFill>
                  <a:schemeClr val="bg2">
                    <a:lumMod val="90000"/>
                    <a:lumOff val="10000"/>
                  </a:schemeClr>
                </a:solidFill>
                <a:latin typeface="Garamond" panose="02020404030301010803" pitchFamily="18" charset="0"/>
              </a:endParaRPr>
            </a:p>
          </p:txBody>
        </p:sp>
        <p:sp>
          <p:nvSpPr>
            <p:cNvPr id="21" name="CuadroTexto 20"/>
            <p:cNvSpPr txBox="1"/>
            <p:nvPr/>
          </p:nvSpPr>
          <p:spPr>
            <a:xfrm>
              <a:off x="332272" y="1590859"/>
              <a:ext cx="1707519" cy="307777"/>
            </a:xfrm>
            <a:prstGeom prst="rect">
              <a:avLst/>
            </a:prstGeom>
            <a:noFill/>
            <a:ln>
              <a:noFill/>
            </a:ln>
          </p:spPr>
          <p:txBody>
            <a:bodyPr wrap="none" rtlCol="0">
              <a:spAutoFit/>
            </a:bodyPr>
            <a:lstStyle/>
            <a:p>
              <a:r>
                <a:rPr lang="es-CL" b="1" dirty="0">
                  <a:solidFill>
                    <a:schemeClr val="bg2">
                      <a:lumMod val="90000"/>
                      <a:lumOff val="10000"/>
                    </a:schemeClr>
                  </a:solidFill>
                  <a:latin typeface="Garamond" panose="02020404030301010803" pitchFamily="18" charset="0"/>
                </a:rPr>
                <a:t>Pagos de Intereses: </a:t>
              </a:r>
              <a:endParaRPr lang="en-US" b="1" dirty="0">
                <a:solidFill>
                  <a:schemeClr val="bg2">
                    <a:lumMod val="90000"/>
                    <a:lumOff val="10000"/>
                  </a:schemeClr>
                </a:solidFill>
                <a:latin typeface="Garamond" panose="02020404030301010803" pitchFamily="18" charset="0"/>
              </a:endParaRPr>
            </a:p>
          </p:txBody>
        </p:sp>
        <p:sp>
          <p:nvSpPr>
            <p:cNvPr id="33" name="CuadroTexto 32"/>
            <p:cNvSpPr txBox="1"/>
            <p:nvPr/>
          </p:nvSpPr>
          <p:spPr>
            <a:xfrm>
              <a:off x="332271" y="3162360"/>
              <a:ext cx="681597" cy="307777"/>
            </a:xfrm>
            <a:prstGeom prst="rect">
              <a:avLst/>
            </a:prstGeom>
            <a:noFill/>
            <a:ln>
              <a:noFill/>
            </a:ln>
          </p:spPr>
          <p:txBody>
            <a:bodyPr wrap="none" rtlCol="0">
              <a:spAutoFit/>
            </a:bodyPr>
            <a:lstStyle/>
            <a:p>
              <a:r>
                <a:rPr lang="es-CL" b="1" dirty="0">
                  <a:solidFill>
                    <a:schemeClr val="bg2">
                      <a:lumMod val="90000"/>
                      <a:lumOff val="10000"/>
                    </a:schemeClr>
                  </a:solidFill>
                  <a:latin typeface="Garamond" panose="02020404030301010803" pitchFamily="18" charset="0"/>
                </a:rPr>
                <a:t>Pisos: </a:t>
              </a:r>
              <a:endParaRPr lang="en-US" b="1" dirty="0">
                <a:solidFill>
                  <a:schemeClr val="bg2">
                    <a:lumMod val="90000"/>
                    <a:lumOff val="10000"/>
                  </a:schemeClr>
                </a:solidFill>
                <a:latin typeface="Garamond" panose="02020404030301010803" pitchFamily="18" charset="0"/>
              </a:endParaRPr>
            </a:p>
          </p:txBody>
        </p:sp>
        <p:sp>
          <p:nvSpPr>
            <p:cNvPr id="97" name="CuadroTexto 96"/>
            <p:cNvSpPr txBox="1"/>
            <p:nvPr/>
          </p:nvSpPr>
          <p:spPr>
            <a:xfrm>
              <a:off x="85631" y="4484915"/>
              <a:ext cx="2586021" cy="307777"/>
            </a:xfrm>
            <a:prstGeom prst="rect">
              <a:avLst/>
            </a:prstGeom>
            <a:noFill/>
            <a:ln>
              <a:noFill/>
            </a:ln>
          </p:spPr>
          <p:txBody>
            <a:bodyPr wrap="square" rtlCol="0">
              <a:spAutoFit/>
            </a:bodyPr>
            <a:lstStyle/>
            <a:p>
              <a:r>
                <a:rPr lang="es-CL" b="1" dirty="0">
                  <a:solidFill>
                    <a:schemeClr val="bg2">
                      <a:lumMod val="90000"/>
                      <a:lumOff val="10000"/>
                    </a:schemeClr>
                  </a:solidFill>
                  <a:latin typeface="Garamond" panose="02020404030301010803" pitchFamily="18" charset="0"/>
                </a:rPr>
                <a:t>Convención Estándar de Pago: </a:t>
              </a:r>
              <a:endParaRPr lang="en-US" b="1" dirty="0">
                <a:solidFill>
                  <a:schemeClr val="bg2">
                    <a:lumMod val="90000"/>
                    <a:lumOff val="10000"/>
                  </a:schemeClr>
                </a:solidFill>
                <a:latin typeface="Garamond" panose="02020404030301010803" pitchFamily="18" charset="0"/>
              </a:endParaRPr>
            </a:p>
          </p:txBody>
        </p:sp>
      </p:grpSp>
      <p:sp>
        <p:nvSpPr>
          <p:cNvPr id="98" name="CuadroTexto 97"/>
          <p:cNvSpPr txBox="1"/>
          <p:nvPr/>
        </p:nvSpPr>
        <p:spPr>
          <a:xfrm>
            <a:off x="2574341" y="4456887"/>
            <a:ext cx="4031735" cy="415498"/>
          </a:xfrm>
          <a:prstGeom prst="rect">
            <a:avLst/>
          </a:prstGeom>
          <a:gradFill flip="none" rotWithShape="1">
            <a:gsLst>
              <a:gs pos="0">
                <a:schemeClr val="bg2">
                  <a:lumMod val="10000"/>
                  <a:lumOff val="90000"/>
                </a:schemeClr>
              </a:gs>
              <a:gs pos="48000">
                <a:schemeClr val="tx1">
                  <a:lumMod val="10000"/>
                  <a:lumOff val="90000"/>
                </a:schemeClr>
              </a:gs>
              <a:gs pos="100000">
                <a:schemeClr val="bg1"/>
              </a:gs>
            </a:gsLst>
            <a:lin ang="0" scaled="1"/>
            <a:tileRect/>
          </a:gradFill>
          <a:ln>
            <a:gradFill flip="none" rotWithShape="1">
              <a:gsLst>
                <a:gs pos="0">
                  <a:schemeClr val="bg2">
                    <a:lumMod val="90000"/>
                    <a:lumOff val="10000"/>
                  </a:schemeClr>
                </a:gs>
                <a:gs pos="48000">
                  <a:schemeClr val="bg2">
                    <a:lumMod val="50000"/>
                    <a:lumOff val="50000"/>
                  </a:schemeClr>
                </a:gs>
                <a:gs pos="100000">
                  <a:schemeClr val="bg2">
                    <a:lumMod val="25000"/>
                    <a:lumOff val="75000"/>
                  </a:schemeClr>
                </a:gs>
              </a:gsLst>
              <a:lin ang="2700000" scaled="1"/>
              <a:tileRect/>
            </a:gradFill>
          </a:ln>
        </p:spPr>
        <p:txBody>
          <a:bodyPr wrap="square" rtlCol="0">
            <a:spAutoFit/>
          </a:bodyPr>
          <a:lstStyle/>
          <a:p>
            <a:pPr algn="ctr"/>
            <a:r>
              <a:rPr lang="es-CL" sz="1050" b="1" dirty="0" err="1">
                <a:solidFill>
                  <a:schemeClr val="bg2">
                    <a:lumMod val="90000"/>
                    <a:lumOff val="10000"/>
                  </a:schemeClr>
                </a:solidFill>
                <a:latin typeface="Garamond" panose="02020404030301010803" pitchFamily="18" charset="0"/>
              </a:rPr>
              <a:t>Fixing</a:t>
            </a:r>
            <a:r>
              <a:rPr lang="es-CL" sz="1050" b="1" dirty="0">
                <a:solidFill>
                  <a:schemeClr val="bg2">
                    <a:lumMod val="90000"/>
                    <a:lumOff val="10000"/>
                  </a:schemeClr>
                </a:solidFill>
                <a:latin typeface="Garamond" panose="02020404030301010803" pitchFamily="18" charset="0"/>
              </a:rPr>
              <a:t> T-2.</a:t>
            </a:r>
          </a:p>
          <a:p>
            <a:pPr algn="ctr"/>
            <a:r>
              <a:rPr lang="es-CL" sz="1050" b="1" dirty="0" err="1">
                <a:solidFill>
                  <a:schemeClr val="bg2">
                    <a:lumMod val="90000"/>
                    <a:lumOff val="10000"/>
                  </a:schemeClr>
                </a:solidFill>
                <a:latin typeface="Garamond" panose="02020404030301010803" pitchFamily="18" charset="0"/>
              </a:rPr>
              <a:t>Payment</a:t>
            </a:r>
            <a:r>
              <a:rPr lang="es-CL" sz="1050" b="1" dirty="0">
                <a:solidFill>
                  <a:schemeClr val="bg2">
                    <a:lumMod val="90000"/>
                    <a:lumOff val="10000"/>
                  </a:schemeClr>
                </a:solidFill>
                <a:latin typeface="Garamond" panose="02020404030301010803" pitchFamily="18" charset="0"/>
              </a:rPr>
              <a:t> T+0</a:t>
            </a:r>
            <a:endParaRPr lang="en-US" sz="1050" b="1" dirty="0">
              <a:solidFill>
                <a:schemeClr val="bg2">
                  <a:lumMod val="90000"/>
                  <a:lumOff val="10000"/>
                </a:schemeClr>
              </a:solidFill>
              <a:latin typeface="Garamond" panose="02020404030301010803" pitchFamily="18" charset="0"/>
            </a:endParaRPr>
          </a:p>
        </p:txBody>
      </p:sp>
    </p:spTree>
    <p:extLst>
      <p:ext uri="{BB962C8B-B14F-4D97-AF65-F5344CB8AC3E}">
        <p14:creationId xmlns:p14="http://schemas.microsoft.com/office/powerpoint/2010/main" val="14807030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3"/>
                                        </p:tgtEl>
                                        <p:attrNameLst>
                                          <p:attrName>style.visibility</p:attrName>
                                        </p:attrNameLst>
                                      </p:cBhvr>
                                      <p:to>
                                        <p:strVal val="visible"/>
                                      </p:to>
                                    </p:set>
                                    <p:animEffect transition="in" filter="fade">
                                      <p:cBhvr>
                                        <p:cTn id="33" dur="1000"/>
                                        <p:tgtEl>
                                          <p:spTgt spid="93"/>
                                        </p:tgtEl>
                                      </p:cBhvr>
                                    </p:animEffect>
                                    <p:anim calcmode="lin" valueType="num">
                                      <p:cBhvr>
                                        <p:cTn id="34" dur="1000" fill="hold"/>
                                        <p:tgtEl>
                                          <p:spTgt spid="93"/>
                                        </p:tgtEl>
                                        <p:attrNameLst>
                                          <p:attrName>ppt_x</p:attrName>
                                        </p:attrNameLst>
                                      </p:cBhvr>
                                      <p:tavLst>
                                        <p:tav tm="0">
                                          <p:val>
                                            <p:strVal val="#ppt_x"/>
                                          </p:val>
                                        </p:tav>
                                        <p:tav tm="100000">
                                          <p:val>
                                            <p:strVal val="#ppt_x"/>
                                          </p:val>
                                        </p:tav>
                                      </p:tavLst>
                                    </p:anim>
                                    <p:anim calcmode="lin" valueType="num">
                                      <p:cBhvr>
                                        <p:cTn id="35"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5"/>
                                        </p:tgtEl>
                                        <p:attrNameLst>
                                          <p:attrName>style.visibility</p:attrName>
                                        </p:attrNameLst>
                                      </p:cBhvr>
                                      <p:to>
                                        <p:strVal val="visible"/>
                                      </p:to>
                                    </p:set>
                                    <p:animEffect transition="in" filter="fade">
                                      <p:cBhvr>
                                        <p:cTn id="40" dur="1000"/>
                                        <p:tgtEl>
                                          <p:spTgt spid="95"/>
                                        </p:tgtEl>
                                      </p:cBhvr>
                                    </p:animEffect>
                                    <p:anim calcmode="lin" valueType="num">
                                      <p:cBhvr>
                                        <p:cTn id="41" dur="1000" fill="hold"/>
                                        <p:tgtEl>
                                          <p:spTgt spid="95"/>
                                        </p:tgtEl>
                                        <p:attrNameLst>
                                          <p:attrName>ppt_x</p:attrName>
                                        </p:attrNameLst>
                                      </p:cBhvr>
                                      <p:tavLst>
                                        <p:tav tm="0">
                                          <p:val>
                                            <p:strVal val="#ppt_x"/>
                                          </p:val>
                                        </p:tav>
                                        <p:tav tm="100000">
                                          <p:val>
                                            <p:strVal val="#ppt_x"/>
                                          </p:val>
                                        </p:tav>
                                      </p:tavLst>
                                    </p:anim>
                                    <p:anim calcmode="lin" valueType="num">
                                      <p:cBhvr>
                                        <p:cTn id="42"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94"/>
                                        </p:tgtEl>
                                        <p:attrNameLst>
                                          <p:attrName>style.visibility</p:attrName>
                                        </p:attrNameLst>
                                      </p:cBhvr>
                                      <p:to>
                                        <p:strVal val="visible"/>
                                      </p:to>
                                    </p:set>
                                    <p:animEffect transition="in" filter="fade">
                                      <p:cBhvr>
                                        <p:cTn id="47" dur="1000"/>
                                        <p:tgtEl>
                                          <p:spTgt spid="94"/>
                                        </p:tgtEl>
                                      </p:cBhvr>
                                    </p:animEffect>
                                    <p:anim calcmode="lin" valueType="num">
                                      <p:cBhvr>
                                        <p:cTn id="48" dur="1000" fill="hold"/>
                                        <p:tgtEl>
                                          <p:spTgt spid="94"/>
                                        </p:tgtEl>
                                        <p:attrNameLst>
                                          <p:attrName>ppt_x</p:attrName>
                                        </p:attrNameLst>
                                      </p:cBhvr>
                                      <p:tavLst>
                                        <p:tav tm="0">
                                          <p:val>
                                            <p:strVal val="#ppt_x"/>
                                          </p:val>
                                        </p:tav>
                                        <p:tav tm="100000">
                                          <p:val>
                                            <p:strVal val="#ppt_x"/>
                                          </p:val>
                                        </p:tav>
                                      </p:tavLst>
                                    </p:anim>
                                    <p:anim calcmode="lin" valueType="num">
                                      <p:cBhvr>
                                        <p:cTn id="49"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1000"/>
                                        <p:tgtEl>
                                          <p:spTgt spid="3"/>
                                        </p:tgtEl>
                                      </p:cBhvr>
                                    </p:animEffect>
                                    <p:anim calcmode="lin" valueType="num">
                                      <p:cBhvr>
                                        <p:cTn id="59" dur="1000" fill="hold"/>
                                        <p:tgtEl>
                                          <p:spTgt spid="3"/>
                                        </p:tgtEl>
                                        <p:attrNameLst>
                                          <p:attrName>ppt_x</p:attrName>
                                        </p:attrNameLst>
                                      </p:cBhvr>
                                      <p:tavLst>
                                        <p:tav tm="0">
                                          <p:val>
                                            <p:strVal val="#ppt_x"/>
                                          </p:val>
                                        </p:tav>
                                        <p:tav tm="100000">
                                          <p:val>
                                            <p:strVal val="#ppt_x"/>
                                          </p:val>
                                        </p:tav>
                                      </p:tavLst>
                                    </p:anim>
                                    <p:anim calcmode="lin" valueType="num">
                                      <p:cBhvr>
                                        <p:cTn id="6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additive="base">
                                        <p:cTn id="65" dur="500" fill="hold"/>
                                        <p:tgtEl>
                                          <p:spTgt spid="98"/>
                                        </p:tgtEl>
                                        <p:attrNameLst>
                                          <p:attrName>ppt_x</p:attrName>
                                        </p:attrNameLst>
                                      </p:cBhvr>
                                      <p:tavLst>
                                        <p:tav tm="0">
                                          <p:val>
                                            <p:strVal val="#ppt_x"/>
                                          </p:val>
                                        </p:tav>
                                        <p:tav tm="100000">
                                          <p:val>
                                            <p:strVal val="#ppt_x"/>
                                          </p:val>
                                        </p:tav>
                                      </p:tavLst>
                                    </p:anim>
                                    <p:anim calcmode="lin" valueType="num">
                                      <p:cBhvr additive="base">
                                        <p:cTn id="66"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9" grpId="0" animBg="1"/>
      <p:bldP spid="34" grpId="0" animBg="1"/>
      <p:bldP spid="9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58"/>
        <p:cNvGrpSpPr/>
        <p:nvPr/>
      </p:nvGrpSpPr>
      <p:grpSpPr>
        <a:xfrm>
          <a:off x="0" y="0"/>
          <a:ext cx="0" cy="0"/>
          <a:chOff x="0" y="0"/>
          <a:chExt cx="0" cy="0"/>
        </a:xfrm>
      </p:grpSpPr>
      <p:pic>
        <p:nvPicPr>
          <p:cNvPr id="65" name="Imagen 64"/>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Marker/>
                    </a14:imgEffect>
                    <a14:imgEffect>
                      <a14:colorTemperature colorTemp="1500"/>
                    </a14:imgEffect>
                    <a14:imgEffect>
                      <a14:saturation sat="33000"/>
                    </a14:imgEffect>
                  </a14:imgLayer>
                </a14:imgProps>
              </a:ext>
            </a:extLst>
          </a:blip>
          <a:srcRect l="28184" r="10938"/>
          <a:stretch/>
        </p:blipFill>
        <p:spPr>
          <a:xfrm>
            <a:off x="6151418" y="0"/>
            <a:ext cx="2992582" cy="5145869"/>
          </a:xfrm>
          <a:prstGeom prst="rect">
            <a:avLst/>
          </a:prstGeom>
        </p:spPr>
      </p:pic>
      <p:sp>
        <p:nvSpPr>
          <p:cNvPr id="122" name="Google Shape;1032;gd03d06478a_0_1207">
            <a:extLst>
              <a:ext uri="{FF2B5EF4-FFF2-40B4-BE49-F238E27FC236}">
                <a16:creationId xmlns:a16="http://schemas.microsoft.com/office/drawing/2014/main" id="{56D00FEA-FEDF-40DC-96F9-F0C3C3984D69}"/>
              </a:ext>
            </a:extLst>
          </p:cNvPr>
          <p:cNvSpPr txBox="1"/>
          <p:nvPr/>
        </p:nvSpPr>
        <p:spPr>
          <a:xfrm>
            <a:off x="404920" y="700770"/>
            <a:ext cx="4453572" cy="317734"/>
          </a:xfrm>
          <a:prstGeom prst="rect">
            <a:avLst/>
          </a:prstGeom>
          <a:noFill/>
          <a:ln>
            <a:noFill/>
          </a:ln>
        </p:spPr>
        <p:txBody>
          <a:bodyPr spcFirstLastPara="1" wrap="square" lIns="0" tIns="0" rIns="68550" bIns="0" anchor="ctr" anchorCtr="0">
            <a:noAutofit/>
          </a:bodyPr>
          <a:lstStyle/>
          <a:p>
            <a:pPr marL="0" marR="0" lvl="0" indent="0" rtl="0">
              <a:lnSpc>
                <a:spcPct val="100000"/>
              </a:lnSpc>
              <a:spcBef>
                <a:spcPts val="0"/>
              </a:spcBef>
              <a:spcAft>
                <a:spcPts val="0"/>
              </a:spcAft>
              <a:buNone/>
            </a:pPr>
            <a:r>
              <a:rPr lang="es-CL" sz="1200" dirty="0">
                <a:solidFill>
                  <a:schemeClr val="bg2">
                    <a:lumMod val="90000"/>
                    <a:lumOff val="10000"/>
                  </a:schemeClr>
                </a:solidFill>
                <a:latin typeface="Garamond" panose="02020404030301010803" pitchFamily="18" charset="0"/>
                <a:ea typeface="Raleway"/>
                <a:cs typeface="Raleway"/>
                <a:sym typeface="Raleway"/>
              </a:rPr>
              <a:t>Las cartas de crédito podrán ser emitidas hasta marzo 2022.</a:t>
            </a:r>
            <a:endParaRPr sz="1200" dirty="0">
              <a:solidFill>
                <a:schemeClr val="bg2">
                  <a:lumMod val="90000"/>
                  <a:lumOff val="10000"/>
                </a:schemeClr>
              </a:solidFill>
              <a:latin typeface="Garamond" panose="02020404030301010803" pitchFamily="18" charset="0"/>
            </a:endParaRPr>
          </a:p>
        </p:txBody>
      </p:sp>
      <p:cxnSp>
        <p:nvCxnSpPr>
          <p:cNvPr id="77" name="Conector recto de flecha 76">
            <a:extLst>
              <a:ext uri="{FF2B5EF4-FFF2-40B4-BE49-F238E27FC236}">
                <a16:creationId xmlns:a16="http://schemas.microsoft.com/office/drawing/2014/main" id="{1BE2F81D-98C6-4B52-819D-8821AB7948B8}"/>
              </a:ext>
            </a:extLst>
          </p:cNvPr>
          <p:cNvCxnSpPr>
            <a:cxnSpLocks/>
          </p:cNvCxnSpPr>
          <p:nvPr/>
        </p:nvCxnSpPr>
        <p:spPr>
          <a:xfrm flipV="1">
            <a:off x="384151" y="2331624"/>
            <a:ext cx="8759849" cy="33842"/>
          </a:xfrm>
          <a:prstGeom prst="straightConnector1">
            <a:avLst/>
          </a:prstGeom>
          <a:noFill/>
          <a:ln w="28575" cap="rnd" cmpd="sng">
            <a:solidFill>
              <a:schemeClr val="dk1"/>
            </a:solidFill>
            <a:prstDash val="solid"/>
            <a:miter lim="524288"/>
            <a:headEnd type="none" w="sm" len="sm"/>
            <a:tailEnd type="arrow" w="sm" len="sm"/>
          </a:ln>
        </p:spPr>
      </p:cxnSp>
      <p:sp>
        <p:nvSpPr>
          <p:cNvPr id="78" name="CuadroTexto 77">
            <a:extLst>
              <a:ext uri="{FF2B5EF4-FFF2-40B4-BE49-F238E27FC236}">
                <a16:creationId xmlns:a16="http://schemas.microsoft.com/office/drawing/2014/main" id="{FB5227B0-AA59-4EDB-B298-FBF00D23D347}"/>
              </a:ext>
            </a:extLst>
          </p:cNvPr>
          <p:cNvSpPr txBox="1"/>
          <p:nvPr/>
        </p:nvSpPr>
        <p:spPr>
          <a:xfrm>
            <a:off x="701254" y="2331624"/>
            <a:ext cx="771408" cy="276999"/>
          </a:xfrm>
          <a:prstGeom prst="rect">
            <a:avLst/>
          </a:prstGeom>
          <a:noFill/>
        </p:spPr>
        <p:txBody>
          <a:bodyPr wrap="square">
            <a:spAutoFit/>
          </a:bodyPr>
          <a:lstStyle/>
          <a:p>
            <a:pPr algn="ctr"/>
            <a:r>
              <a:rPr lang="es-CL" sz="1200" b="1" dirty="0">
                <a:solidFill>
                  <a:schemeClr val="bg2">
                    <a:lumMod val="90000"/>
                    <a:lumOff val="10000"/>
                  </a:schemeClr>
                </a:solidFill>
                <a:latin typeface="Garamond" panose="02020404030301010803" pitchFamily="18" charset="0"/>
                <a:ea typeface="Raleway"/>
                <a:cs typeface="Raleway"/>
                <a:sym typeface="Raleway"/>
              </a:rPr>
              <a:t>2021</a:t>
            </a:r>
            <a:endParaRPr lang="es-ES" sz="1200" dirty="0">
              <a:solidFill>
                <a:schemeClr val="bg2">
                  <a:lumMod val="90000"/>
                  <a:lumOff val="10000"/>
                </a:schemeClr>
              </a:solidFill>
              <a:latin typeface="Garamond" panose="02020404030301010803" pitchFamily="18" charset="0"/>
            </a:endParaRPr>
          </a:p>
        </p:txBody>
      </p:sp>
      <p:cxnSp>
        <p:nvCxnSpPr>
          <p:cNvPr id="79" name="Conector recto 78"/>
          <p:cNvCxnSpPr/>
          <p:nvPr/>
        </p:nvCxnSpPr>
        <p:spPr>
          <a:xfrm>
            <a:off x="1742872" y="1461609"/>
            <a:ext cx="0" cy="108000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pic>
        <p:nvPicPr>
          <p:cNvPr id="84" name="Imagen 83">
            <a:extLst>
              <a:ext uri="{FF2B5EF4-FFF2-40B4-BE49-F238E27FC236}">
                <a16:creationId xmlns:a16="http://schemas.microsoft.com/office/drawing/2014/main" id="{CFD9577D-804C-458E-98AC-2D9E46C8A1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92832" y="1937649"/>
            <a:ext cx="313694" cy="487619"/>
          </a:xfrm>
          <a:prstGeom prst="rect">
            <a:avLst/>
          </a:prstGeom>
        </p:spPr>
      </p:pic>
      <p:cxnSp>
        <p:nvCxnSpPr>
          <p:cNvPr id="86" name="Conector recto 85"/>
          <p:cNvCxnSpPr/>
          <p:nvPr/>
        </p:nvCxnSpPr>
        <p:spPr>
          <a:xfrm>
            <a:off x="8526679" y="1461609"/>
            <a:ext cx="0" cy="108000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88" name="CuadroTexto 87">
            <a:extLst>
              <a:ext uri="{FF2B5EF4-FFF2-40B4-BE49-F238E27FC236}">
                <a16:creationId xmlns:a16="http://schemas.microsoft.com/office/drawing/2014/main" id="{FB5227B0-AA59-4EDB-B298-FBF00D23D347}"/>
              </a:ext>
            </a:extLst>
          </p:cNvPr>
          <p:cNvSpPr txBox="1"/>
          <p:nvPr/>
        </p:nvSpPr>
        <p:spPr>
          <a:xfrm>
            <a:off x="8407722" y="2286768"/>
            <a:ext cx="771408" cy="276999"/>
          </a:xfrm>
          <a:prstGeom prst="rect">
            <a:avLst/>
          </a:prstGeom>
          <a:noFill/>
        </p:spPr>
        <p:txBody>
          <a:bodyPr wrap="square">
            <a:spAutoFit/>
          </a:bodyPr>
          <a:lstStyle/>
          <a:p>
            <a:pPr algn="ctr"/>
            <a:r>
              <a:rPr lang="es-CL" sz="1200" b="1" dirty="0">
                <a:solidFill>
                  <a:schemeClr val="bg2">
                    <a:lumMod val="90000"/>
                    <a:lumOff val="10000"/>
                  </a:schemeClr>
                </a:solidFill>
                <a:latin typeface="Garamond" panose="02020404030301010803" pitchFamily="18" charset="0"/>
                <a:ea typeface="Raleway"/>
                <a:cs typeface="Raleway"/>
                <a:sym typeface="Raleway"/>
              </a:rPr>
              <a:t>2023</a:t>
            </a:r>
            <a:endParaRPr lang="es-ES" sz="1200" dirty="0">
              <a:solidFill>
                <a:schemeClr val="bg2">
                  <a:lumMod val="90000"/>
                  <a:lumOff val="10000"/>
                </a:schemeClr>
              </a:solidFill>
              <a:latin typeface="Garamond" panose="02020404030301010803" pitchFamily="18" charset="0"/>
            </a:endParaRPr>
          </a:p>
        </p:txBody>
      </p:sp>
      <p:cxnSp>
        <p:nvCxnSpPr>
          <p:cNvPr id="95" name="Conector recto de flecha 94"/>
          <p:cNvCxnSpPr/>
          <p:nvPr/>
        </p:nvCxnSpPr>
        <p:spPr>
          <a:xfrm flipH="1" flipV="1">
            <a:off x="3115210" y="1562688"/>
            <a:ext cx="0" cy="720000"/>
          </a:xfrm>
          <a:prstGeom prst="straightConnector1">
            <a:avLst/>
          </a:prstGeom>
          <a:ln w="19050">
            <a:solidFill>
              <a:srgbClr val="800000"/>
            </a:solidFill>
            <a:tailEnd type="triangle"/>
          </a:ln>
        </p:spPr>
        <p:style>
          <a:lnRef idx="1">
            <a:schemeClr val="accent1"/>
          </a:lnRef>
          <a:fillRef idx="0">
            <a:schemeClr val="accent1"/>
          </a:fillRef>
          <a:effectRef idx="0">
            <a:schemeClr val="accent1"/>
          </a:effectRef>
          <a:fontRef idx="minor">
            <a:schemeClr val="tx1"/>
          </a:fontRef>
        </p:style>
      </p:cxnSp>
      <p:sp>
        <p:nvSpPr>
          <p:cNvPr id="96" name="CuadroTexto 95">
            <a:extLst>
              <a:ext uri="{FF2B5EF4-FFF2-40B4-BE49-F238E27FC236}">
                <a16:creationId xmlns:a16="http://schemas.microsoft.com/office/drawing/2014/main" id="{FB5227B0-AA59-4EDB-B298-FBF00D23D347}"/>
              </a:ext>
            </a:extLst>
          </p:cNvPr>
          <p:cNvSpPr txBox="1"/>
          <p:nvPr/>
        </p:nvSpPr>
        <p:spPr>
          <a:xfrm>
            <a:off x="2440514" y="1014303"/>
            <a:ext cx="1309881" cy="415498"/>
          </a:xfrm>
          <a:prstGeom prst="rect">
            <a:avLst/>
          </a:prstGeom>
          <a:noFill/>
        </p:spPr>
        <p:txBody>
          <a:bodyPr wrap="square">
            <a:spAutoFit/>
          </a:bodyPr>
          <a:lstStyle/>
          <a:p>
            <a:pPr algn="ctr"/>
            <a:r>
              <a:rPr lang="es-CL" sz="1050" b="1" dirty="0">
                <a:solidFill>
                  <a:srgbClr val="800000"/>
                </a:solidFill>
                <a:latin typeface="Garamond" panose="02020404030301010803" pitchFamily="18" charset="0"/>
                <a:ea typeface="Raleway"/>
                <a:cs typeface="Raleway"/>
                <a:sym typeface="Raleway"/>
              </a:rPr>
              <a:t>Fin Nuevas </a:t>
            </a:r>
            <a:r>
              <a:rPr lang="es-CL" sz="1050" b="1" dirty="0">
                <a:solidFill>
                  <a:srgbClr val="800000"/>
                </a:solidFill>
                <a:latin typeface="Garamond" panose="02020404030301010803" pitchFamily="18" charset="0"/>
                <a:sym typeface="Raleway"/>
              </a:rPr>
              <a:t>Cartas Crédito </a:t>
            </a:r>
            <a:r>
              <a:rPr lang="es-CL" sz="1050" b="1" dirty="0">
                <a:solidFill>
                  <a:srgbClr val="800000"/>
                </a:solidFill>
                <a:latin typeface="Garamond" panose="02020404030301010803" pitchFamily="18" charset="0"/>
                <a:ea typeface="Raleway"/>
                <a:cs typeface="Raleway"/>
                <a:sym typeface="Raleway"/>
              </a:rPr>
              <a:t>Libor</a:t>
            </a:r>
          </a:p>
        </p:txBody>
      </p:sp>
      <p:sp>
        <p:nvSpPr>
          <p:cNvPr id="12" name="CuadroTexto 11"/>
          <p:cNvSpPr txBox="1"/>
          <p:nvPr/>
        </p:nvSpPr>
        <p:spPr>
          <a:xfrm>
            <a:off x="1950090" y="1630190"/>
            <a:ext cx="752129" cy="261610"/>
          </a:xfrm>
          <a:prstGeom prst="rect">
            <a:avLst/>
          </a:prstGeom>
          <a:noFill/>
        </p:spPr>
        <p:txBody>
          <a:bodyPr wrap="none" rtlCol="0">
            <a:spAutoFit/>
          </a:bodyPr>
          <a:lstStyle/>
          <a:p>
            <a:r>
              <a:rPr lang="es-CL" sz="1100" dirty="0">
                <a:solidFill>
                  <a:schemeClr val="bg2">
                    <a:lumMod val="90000"/>
                    <a:lumOff val="10000"/>
                  </a:schemeClr>
                </a:solidFill>
                <a:latin typeface="Garamond" panose="02020404030301010803" pitchFamily="18" charset="0"/>
              </a:rPr>
              <a:t>27 febrero</a:t>
            </a:r>
          </a:p>
        </p:txBody>
      </p:sp>
      <p:sp>
        <p:nvSpPr>
          <p:cNvPr id="111" name="CuadroTexto 110">
            <a:extLst>
              <a:ext uri="{FF2B5EF4-FFF2-40B4-BE49-F238E27FC236}">
                <a16:creationId xmlns:a16="http://schemas.microsoft.com/office/drawing/2014/main" id="{FB5227B0-AA59-4EDB-B298-FBF00D23D347}"/>
              </a:ext>
            </a:extLst>
          </p:cNvPr>
          <p:cNvSpPr txBox="1"/>
          <p:nvPr/>
        </p:nvSpPr>
        <p:spPr>
          <a:xfrm>
            <a:off x="4336905" y="2310680"/>
            <a:ext cx="771408" cy="276999"/>
          </a:xfrm>
          <a:prstGeom prst="rect">
            <a:avLst/>
          </a:prstGeom>
          <a:noFill/>
        </p:spPr>
        <p:txBody>
          <a:bodyPr wrap="square">
            <a:spAutoFit/>
          </a:bodyPr>
          <a:lstStyle/>
          <a:p>
            <a:pPr algn="ctr"/>
            <a:r>
              <a:rPr lang="es-CL" sz="1200" b="1" dirty="0">
                <a:solidFill>
                  <a:schemeClr val="bg2">
                    <a:lumMod val="90000"/>
                    <a:lumOff val="10000"/>
                  </a:schemeClr>
                </a:solidFill>
                <a:latin typeface="Garamond" panose="02020404030301010803" pitchFamily="18" charset="0"/>
                <a:ea typeface="Raleway"/>
                <a:cs typeface="Raleway"/>
                <a:sym typeface="Raleway"/>
              </a:rPr>
              <a:t>2022</a:t>
            </a:r>
            <a:endParaRPr lang="es-ES" sz="1200" dirty="0">
              <a:solidFill>
                <a:schemeClr val="bg2">
                  <a:lumMod val="90000"/>
                  <a:lumOff val="10000"/>
                </a:schemeClr>
              </a:solidFill>
              <a:latin typeface="Garamond" panose="02020404030301010803" pitchFamily="18" charset="0"/>
            </a:endParaRPr>
          </a:p>
        </p:txBody>
      </p:sp>
      <p:sp>
        <p:nvSpPr>
          <p:cNvPr id="113" name="CuadroTexto 112"/>
          <p:cNvSpPr txBox="1"/>
          <p:nvPr/>
        </p:nvSpPr>
        <p:spPr>
          <a:xfrm>
            <a:off x="3468057" y="1630189"/>
            <a:ext cx="697627" cy="261610"/>
          </a:xfrm>
          <a:prstGeom prst="rect">
            <a:avLst/>
          </a:prstGeom>
          <a:noFill/>
        </p:spPr>
        <p:txBody>
          <a:bodyPr wrap="none" rtlCol="0">
            <a:spAutoFit/>
          </a:bodyPr>
          <a:lstStyle/>
          <a:p>
            <a:r>
              <a:rPr lang="es-CL" sz="1100" dirty="0">
                <a:solidFill>
                  <a:schemeClr val="bg2">
                    <a:lumMod val="90000"/>
                    <a:lumOff val="10000"/>
                  </a:schemeClr>
                </a:solidFill>
                <a:latin typeface="Garamond" panose="02020404030301010803" pitchFamily="18" charset="0"/>
              </a:rPr>
              <a:t>30 marzo</a:t>
            </a:r>
          </a:p>
        </p:txBody>
      </p:sp>
      <p:sp>
        <p:nvSpPr>
          <p:cNvPr id="118" name="CuadroTexto 117">
            <a:extLst>
              <a:ext uri="{FF2B5EF4-FFF2-40B4-BE49-F238E27FC236}">
                <a16:creationId xmlns:a16="http://schemas.microsoft.com/office/drawing/2014/main" id="{FB5227B0-AA59-4EDB-B298-FBF00D23D347}"/>
              </a:ext>
            </a:extLst>
          </p:cNvPr>
          <p:cNvSpPr txBox="1"/>
          <p:nvPr/>
        </p:nvSpPr>
        <p:spPr>
          <a:xfrm>
            <a:off x="1762330" y="2669653"/>
            <a:ext cx="1203348" cy="276999"/>
          </a:xfrm>
          <a:prstGeom prst="rect">
            <a:avLst/>
          </a:prstGeom>
          <a:noFill/>
        </p:spPr>
        <p:txBody>
          <a:bodyPr wrap="square">
            <a:spAutoFit/>
          </a:bodyPr>
          <a:lstStyle/>
          <a:p>
            <a:pPr algn="ctr"/>
            <a:r>
              <a:rPr lang="es-CL" sz="1200" b="1" u="sng" dirty="0">
                <a:solidFill>
                  <a:schemeClr val="bg2">
                    <a:lumMod val="90000"/>
                    <a:lumOff val="10000"/>
                  </a:schemeClr>
                </a:solidFill>
                <a:latin typeface="Garamond" panose="02020404030301010803" pitchFamily="18" charset="0"/>
                <a:ea typeface="Raleway"/>
                <a:cs typeface="Raleway"/>
                <a:sym typeface="Raleway"/>
              </a:rPr>
              <a:t>APERTURA</a:t>
            </a:r>
            <a:endParaRPr lang="es-ES" sz="1200" u="sng" dirty="0">
              <a:solidFill>
                <a:schemeClr val="bg2">
                  <a:lumMod val="90000"/>
                  <a:lumOff val="10000"/>
                </a:schemeClr>
              </a:solidFill>
              <a:latin typeface="Garamond" panose="02020404030301010803" pitchFamily="18" charset="0"/>
            </a:endParaRPr>
          </a:p>
        </p:txBody>
      </p:sp>
      <p:cxnSp>
        <p:nvCxnSpPr>
          <p:cNvPr id="22" name="Conector recto de flecha 21"/>
          <p:cNvCxnSpPr/>
          <p:nvPr/>
        </p:nvCxnSpPr>
        <p:spPr>
          <a:xfrm>
            <a:off x="2364004" y="2412718"/>
            <a:ext cx="0" cy="180000"/>
          </a:xfrm>
          <a:prstGeom prst="straightConnector1">
            <a:avLst/>
          </a:prstGeom>
          <a:ln>
            <a:solidFill>
              <a:schemeClr val="bg2">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9" name="CuadroTexto 118">
            <a:extLst>
              <a:ext uri="{FF2B5EF4-FFF2-40B4-BE49-F238E27FC236}">
                <a16:creationId xmlns:a16="http://schemas.microsoft.com/office/drawing/2014/main" id="{FB5227B0-AA59-4EDB-B298-FBF00D23D347}"/>
              </a:ext>
            </a:extLst>
          </p:cNvPr>
          <p:cNvSpPr txBox="1"/>
          <p:nvPr/>
        </p:nvSpPr>
        <p:spPr>
          <a:xfrm>
            <a:off x="1353996" y="2883953"/>
            <a:ext cx="2020016" cy="276999"/>
          </a:xfrm>
          <a:prstGeom prst="rect">
            <a:avLst/>
          </a:prstGeom>
          <a:noFill/>
        </p:spPr>
        <p:txBody>
          <a:bodyPr wrap="square">
            <a:spAutoFit/>
          </a:bodyPr>
          <a:lstStyle/>
          <a:p>
            <a:pPr algn="ctr"/>
            <a:r>
              <a:rPr lang="es-CL" sz="1200" b="1" dirty="0">
                <a:solidFill>
                  <a:schemeClr val="bg2">
                    <a:lumMod val="90000"/>
                    <a:lumOff val="10000"/>
                  </a:schemeClr>
                </a:solidFill>
                <a:latin typeface="Garamond" panose="02020404030301010803" pitchFamily="18" charset="0"/>
                <a:sym typeface="Raleway"/>
              </a:rPr>
              <a:t>Establecen Condiciones</a:t>
            </a:r>
            <a:endParaRPr lang="es-ES" sz="1200" dirty="0">
              <a:solidFill>
                <a:schemeClr val="bg2">
                  <a:lumMod val="90000"/>
                  <a:lumOff val="10000"/>
                </a:schemeClr>
              </a:solidFill>
              <a:latin typeface="Garamond" panose="02020404030301010803" pitchFamily="18" charset="0"/>
            </a:endParaRPr>
          </a:p>
        </p:txBody>
      </p:sp>
      <p:sp>
        <p:nvSpPr>
          <p:cNvPr id="123" name="CuadroTexto 122">
            <a:extLst>
              <a:ext uri="{FF2B5EF4-FFF2-40B4-BE49-F238E27FC236}">
                <a16:creationId xmlns:a16="http://schemas.microsoft.com/office/drawing/2014/main" id="{FB5227B0-AA59-4EDB-B298-FBF00D23D347}"/>
              </a:ext>
            </a:extLst>
          </p:cNvPr>
          <p:cNvSpPr txBox="1"/>
          <p:nvPr/>
        </p:nvSpPr>
        <p:spPr>
          <a:xfrm>
            <a:off x="4112967" y="2669653"/>
            <a:ext cx="1371483" cy="276999"/>
          </a:xfrm>
          <a:prstGeom prst="rect">
            <a:avLst/>
          </a:prstGeom>
          <a:noFill/>
        </p:spPr>
        <p:txBody>
          <a:bodyPr wrap="square">
            <a:spAutoFit/>
          </a:bodyPr>
          <a:lstStyle/>
          <a:p>
            <a:pPr algn="ctr"/>
            <a:r>
              <a:rPr lang="es-CL" sz="1200" b="1" u="sng" dirty="0">
                <a:solidFill>
                  <a:schemeClr val="bg2">
                    <a:lumMod val="90000"/>
                    <a:lumOff val="10000"/>
                  </a:schemeClr>
                </a:solidFill>
                <a:latin typeface="Garamond" panose="02020404030301010803" pitchFamily="18" charset="0"/>
                <a:ea typeface="Raleway"/>
                <a:cs typeface="Raleway"/>
                <a:sym typeface="Raleway"/>
              </a:rPr>
              <a:t>NEGOCIACIÓN</a:t>
            </a:r>
            <a:endParaRPr lang="es-ES" sz="1200" u="sng" dirty="0">
              <a:solidFill>
                <a:schemeClr val="bg2">
                  <a:lumMod val="90000"/>
                  <a:lumOff val="10000"/>
                </a:schemeClr>
              </a:solidFill>
              <a:latin typeface="Garamond" panose="02020404030301010803" pitchFamily="18" charset="0"/>
            </a:endParaRPr>
          </a:p>
        </p:txBody>
      </p:sp>
      <p:sp>
        <p:nvSpPr>
          <p:cNvPr id="125" name="CuadroTexto 124">
            <a:extLst>
              <a:ext uri="{FF2B5EF4-FFF2-40B4-BE49-F238E27FC236}">
                <a16:creationId xmlns:a16="http://schemas.microsoft.com/office/drawing/2014/main" id="{FB5227B0-AA59-4EDB-B298-FBF00D23D347}"/>
              </a:ext>
            </a:extLst>
          </p:cNvPr>
          <p:cNvSpPr txBox="1"/>
          <p:nvPr/>
        </p:nvSpPr>
        <p:spPr>
          <a:xfrm>
            <a:off x="3559555" y="2883953"/>
            <a:ext cx="2463735" cy="276999"/>
          </a:xfrm>
          <a:prstGeom prst="rect">
            <a:avLst/>
          </a:prstGeom>
          <a:noFill/>
        </p:spPr>
        <p:txBody>
          <a:bodyPr wrap="square">
            <a:spAutoFit/>
          </a:bodyPr>
          <a:lstStyle/>
          <a:p>
            <a:pPr algn="ctr"/>
            <a:r>
              <a:rPr lang="es-CL" sz="1200" b="1" dirty="0">
                <a:solidFill>
                  <a:schemeClr val="bg2">
                    <a:lumMod val="90000"/>
                    <a:lumOff val="10000"/>
                  </a:schemeClr>
                </a:solidFill>
                <a:latin typeface="Garamond" panose="02020404030301010803" pitchFamily="18" charset="0"/>
                <a:sym typeface="Raleway"/>
              </a:rPr>
              <a:t>Desembolso crédito a tasa Fija</a:t>
            </a:r>
            <a:endParaRPr lang="es-ES" sz="1200" dirty="0">
              <a:solidFill>
                <a:schemeClr val="bg2">
                  <a:lumMod val="90000"/>
                  <a:lumOff val="10000"/>
                </a:schemeClr>
              </a:solidFill>
              <a:latin typeface="Garamond" panose="02020404030301010803" pitchFamily="18" charset="0"/>
            </a:endParaRPr>
          </a:p>
        </p:txBody>
      </p:sp>
      <p:cxnSp>
        <p:nvCxnSpPr>
          <p:cNvPr id="24" name="Conector recto de flecha 23"/>
          <p:cNvCxnSpPr>
            <a:stCxn id="118" idx="3"/>
            <a:endCxn id="123" idx="1"/>
          </p:cNvCxnSpPr>
          <p:nvPr/>
        </p:nvCxnSpPr>
        <p:spPr>
          <a:xfrm>
            <a:off x="2965678" y="2808153"/>
            <a:ext cx="1147289" cy="0"/>
          </a:xfrm>
          <a:prstGeom prst="straightConnector1">
            <a:avLst/>
          </a:prstGeom>
          <a:ln>
            <a:solidFill>
              <a:schemeClr val="bg2">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6" name="CuadroTexto 125">
            <a:extLst>
              <a:ext uri="{FF2B5EF4-FFF2-40B4-BE49-F238E27FC236}">
                <a16:creationId xmlns:a16="http://schemas.microsoft.com/office/drawing/2014/main" id="{FB5227B0-AA59-4EDB-B298-FBF00D23D347}"/>
              </a:ext>
            </a:extLst>
          </p:cNvPr>
          <p:cNvSpPr txBox="1"/>
          <p:nvPr/>
        </p:nvSpPr>
        <p:spPr>
          <a:xfrm>
            <a:off x="1492249" y="3265314"/>
            <a:ext cx="1708200" cy="338554"/>
          </a:xfrm>
          <a:prstGeom prst="rect">
            <a:avLst/>
          </a:prstGeom>
          <a:noFill/>
        </p:spPr>
        <p:txBody>
          <a:bodyPr wrap="square">
            <a:spAutoFit/>
          </a:bodyPr>
          <a:lstStyle/>
          <a:p>
            <a:pPr algn="ctr"/>
            <a:r>
              <a:rPr lang="es-CL" sz="1600" b="1" dirty="0">
                <a:solidFill>
                  <a:schemeClr val="bg2">
                    <a:lumMod val="90000"/>
                    <a:lumOff val="10000"/>
                  </a:schemeClr>
                </a:solidFill>
                <a:latin typeface="Garamond" panose="02020404030301010803" pitchFamily="18" charset="0"/>
                <a:ea typeface="Raleway"/>
                <a:cs typeface="Raleway"/>
                <a:sym typeface="Raleway"/>
              </a:rPr>
              <a:t>Libor 6M + 3%</a:t>
            </a:r>
            <a:endParaRPr lang="es-ES" sz="1600" dirty="0">
              <a:solidFill>
                <a:schemeClr val="bg2">
                  <a:lumMod val="90000"/>
                  <a:lumOff val="10000"/>
                </a:schemeClr>
              </a:solidFill>
              <a:latin typeface="Garamond" panose="02020404030301010803" pitchFamily="18" charset="0"/>
            </a:endParaRPr>
          </a:p>
        </p:txBody>
      </p:sp>
      <p:sp>
        <p:nvSpPr>
          <p:cNvPr id="127" name="CuadroTexto 126">
            <a:extLst>
              <a:ext uri="{FF2B5EF4-FFF2-40B4-BE49-F238E27FC236}">
                <a16:creationId xmlns:a16="http://schemas.microsoft.com/office/drawing/2014/main" id="{FB5227B0-AA59-4EDB-B298-FBF00D23D347}"/>
              </a:ext>
            </a:extLst>
          </p:cNvPr>
          <p:cNvSpPr txBox="1"/>
          <p:nvPr/>
        </p:nvSpPr>
        <p:spPr>
          <a:xfrm>
            <a:off x="3433301" y="3270365"/>
            <a:ext cx="1708200" cy="338554"/>
          </a:xfrm>
          <a:prstGeom prst="rect">
            <a:avLst/>
          </a:prstGeom>
          <a:noFill/>
        </p:spPr>
        <p:txBody>
          <a:bodyPr wrap="square">
            <a:spAutoFit/>
          </a:bodyPr>
          <a:lstStyle/>
          <a:p>
            <a:pPr algn="ctr"/>
            <a:r>
              <a:rPr lang="es-CL" sz="1600" b="1" dirty="0">
                <a:solidFill>
                  <a:schemeClr val="bg2">
                    <a:lumMod val="90000"/>
                    <a:lumOff val="10000"/>
                  </a:schemeClr>
                </a:solidFill>
                <a:latin typeface="Garamond" panose="02020404030301010803" pitchFamily="18" charset="0"/>
                <a:ea typeface="Raleway"/>
                <a:cs typeface="Raleway"/>
                <a:sym typeface="Raleway"/>
              </a:rPr>
              <a:t>Libor 6M</a:t>
            </a:r>
            <a:endParaRPr lang="es-ES" sz="1600" dirty="0">
              <a:solidFill>
                <a:schemeClr val="bg2">
                  <a:lumMod val="90000"/>
                  <a:lumOff val="10000"/>
                </a:schemeClr>
              </a:solidFill>
              <a:latin typeface="Garamond" panose="02020404030301010803" pitchFamily="18" charset="0"/>
            </a:endParaRPr>
          </a:p>
        </p:txBody>
      </p:sp>
      <p:sp>
        <p:nvSpPr>
          <p:cNvPr id="128" name="CuadroTexto 127">
            <a:extLst>
              <a:ext uri="{FF2B5EF4-FFF2-40B4-BE49-F238E27FC236}">
                <a16:creationId xmlns:a16="http://schemas.microsoft.com/office/drawing/2014/main" id="{FB5227B0-AA59-4EDB-B298-FBF00D23D347}"/>
              </a:ext>
            </a:extLst>
          </p:cNvPr>
          <p:cNvSpPr txBox="1"/>
          <p:nvPr/>
        </p:nvSpPr>
        <p:spPr>
          <a:xfrm>
            <a:off x="7326251" y="2659878"/>
            <a:ext cx="1371483" cy="276999"/>
          </a:xfrm>
          <a:prstGeom prst="rect">
            <a:avLst/>
          </a:prstGeom>
          <a:noFill/>
        </p:spPr>
        <p:txBody>
          <a:bodyPr wrap="square">
            <a:spAutoFit/>
          </a:bodyPr>
          <a:lstStyle/>
          <a:p>
            <a:pPr algn="ctr"/>
            <a:r>
              <a:rPr lang="es-CL" sz="1200" b="1" u="sng" dirty="0">
                <a:solidFill>
                  <a:schemeClr val="bg2">
                    <a:lumMod val="90000"/>
                    <a:lumOff val="10000"/>
                  </a:schemeClr>
                </a:solidFill>
                <a:latin typeface="Garamond" panose="02020404030301010803" pitchFamily="18" charset="0"/>
                <a:sym typeface="Raleway"/>
              </a:rPr>
              <a:t>VENCIMIENTO</a:t>
            </a:r>
            <a:endParaRPr lang="es-ES" sz="1200" u="sng" dirty="0">
              <a:solidFill>
                <a:schemeClr val="bg2">
                  <a:lumMod val="90000"/>
                  <a:lumOff val="10000"/>
                </a:schemeClr>
              </a:solidFill>
              <a:latin typeface="Garamond" panose="02020404030301010803" pitchFamily="18" charset="0"/>
            </a:endParaRPr>
          </a:p>
        </p:txBody>
      </p:sp>
      <p:cxnSp>
        <p:nvCxnSpPr>
          <p:cNvPr id="129" name="Conector recto de flecha 128"/>
          <p:cNvCxnSpPr>
            <a:stCxn id="123" idx="3"/>
            <a:endCxn id="128" idx="1"/>
          </p:cNvCxnSpPr>
          <p:nvPr/>
        </p:nvCxnSpPr>
        <p:spPr>
          <a:xfrm flipV="1">
            <a:off x="5484450" y="2798378"/>
            <a:ext cx="1841801" cy="9775"/>
          </a:xfrm>
          <a:prstGeom prst="straightConnector1">
            <a:avLst/>
          </a:prstGeom>
          <a:ln>
            <a:solidFill>
              <a:schemeClr val="bg2">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Rectángulo 31"/>
          <p:cNvSpPr/>
          <p:nvPr/>
        </p:nvSpPr>
        <p:spPr>
          <a:xfrm>
            <a:off x="4621112" y="3250072"/>
            <a:ext cx="617477" cy="338554"/>
          </a:xfrm>
          <a:prstGeom prst="rect">
            <a:avLst/>
          </a:prstGeom>
        </p:spPr>
        <p:txBody>
          <a:bodyPr wrap="none">
            <a:spAutoFit/>
          </a:bodyPr>
          <a:lstStyle/>
          <a:p>
            <a:pPr algn="ctr"/>
            <a:r>
              <a:rPr lang="es-CL" b="1" dirty="0">
                <a:solidFill>
                  <a:schemeClr val="bg2">
                    <a:lumMod val="90000"/>
                    <a:lumOff val="10000"/>
                  </a:schemeClr>
                </a:solidFill>
                <a:latin typeface="Garamond" panose="02020404030301010803" pitchFamily="18" charset="0"/>
                <a:ea typeface="Raleway"/>
                <a:cs typeface="Raleway"/>
                <a:sym typeface="Raleway"/>
              </a:rPr>
              <a:t>+ </a:t>
            </a:r>
            <a:r>
              <a:rPr lang="es-CL" sz="1600" b="1" dirty="0">
                <a:solidFill>
                  <a:schemeClr val="bg2">
                    <a:lumMod val="90000"/>
                    <a:lumOff val="10000"/>
                  </a:schemeClr>
                </a:solidFill>
                <a:latin typeface="Garamond" panose="02020404030301010803" pitchFamily="18" charset="0"/>
                <a:ea typeface="Raleway"/>
                <a:cs typeface="Raleway"/>
                <a:sym typeface="Raleway"/>
              </a:rPr>
              <a:t>3%</a:t>
            </a:r>
            <a:endParaRPr lang="es-ES" dirty="0">
              <a:solidFill>
                <a:schemeClr val="bg2">
                  <a:lumMod val="90000"/>
                  <a:lumOff val="10000"/>
                </a:schemeClr>
              </a:solidFill>
              <a:latin typeface="Garamond" panose="02020404030301010803" pitchFamily="18" charset="0"/>
            </a:endParaRPr>
          </a:p>
        </p:txBody>
      </p:sp>
      <p:sp>
        <p:nvSpPr>
          <p:cNvPr id="134" name="Rectángulo 133"/>
          <p:cNvSpPr/>
          <p:nvPr/>
        </p:nvSpPr>
        <p:spPr>
          <a:xfrm>
            <a:off x="4102476" y="3090353"/>
            <a:ext cx="1350050" cy="253916"/>
          </a:xfrm>
          <a:prstGeom prst="rect">
            <a:avLst/>
          </a:prstGeom>
        </p:spPr>
        <p:txBody>
          <a:bodyPr wrap="none">
            <a:spAutoFit/>
          </a:bodyPr>
          <a:lstStyle/>
          <a:p>
            <a:pPr algn="ctr"/>
            <a:r>
              <a:rPr lang="es-CL" sz="1050" b="1" dirty="0">
                <a:solidFill>
                  <a:schemeClr val="bg2">
                    <a:lumMod val="90000"/>
                    <a:lumOff val="10000"/>
                  </a:schemeClr>
                </a:solidFill>
                <a:latin typeface="Garamond" panose="02020404030301010803" pitchFamily="18" charset="0"/>
                <a:ea typeface="Raleway"/>
                <a:cs typeface="Raleway"/>
                <a:sym typeface="Raleway"/>
              </a:rPr>
              <a:t>Fixing Libor = 0,5%</a:t>
            </a:r>
            <a:endParaRPr lang="es-ES" sz="1050" dirty="0">
              <a:solidFill>
                <a:schemeClr val="bg2">
                  <a:lumMod val="90000"/>
                  <a:lumOff val="10000"/>
                </a:schemeClr>
              </a:solidFill>
              <a:latin typeface="Garamond" panose="02020404030301010803" pitchFamily="18" charset="0"/>
            </a:endParaRPr>
          </a:p>
        </p:txBody>
      </p:sp>
      <p:sp>
        <p:nvSpPr>
          <p:cNvPr id="135" name="CuadroTexto 134">
            <a:extLst>
              <a:ext uri="{FF2B5EF4-FFF2-40B4-BE49-F238E27FC236}">
                <a16:creationId xmlns:a16="http://schemas.microsoft.com/office/drawing/2014/main" id="{FB5227B0-AA59-4EDB-B298-FBF00D23D347}"/>
              </a:ext>
            </a:extLst>
          </p:cNvPr>
          <p:cNvSpPr txBox="1"/>
          <p:nvPr/>
        </p:nvSpPr>
        <p:spPr>
          <a:xfrm>
            <a:off x="4114218" y="3249918"/>
            <a:ext cx="731990" cy="338554"/>
          </a:xfrm>
          <a:prstGeom prst="rect">
            <a:avLst/>
          </a:prstGeom>
          <a:noFill/>
        </p:spPr>
        <p:txBody>
          <a:bodyPr wrap="square">
            <a:spAutoFit/>
          </a:bodyPr>
          <a:lstStyle/>
          <a:p>
            <a:pPr algn="ctr"/>
            <a:r>
              <a:rPr lang="es-CL" sz="1600" b="1" dirty="0">
                <a:solidFill>
                  <a:schemeClr val="bg2">
                    <a:lumMod val="90000"/>
                    <a:lumOff val="10000"/>
                  </a:schemeClr>
                </a:solidFill>
                <a:latin typeface="Garamond" panose="02020404030301010803" pitchFamily="18" charset="0"/>
                <a:ea typeface="Raleway"/>
                <a:cs typeface="Raleway"/>
                <a:sym typeface="Raleway"/>
              </a:rPr>
              <a:t>0,5%</a:t>
            </a:r>
            <a:endParaRPr lang="es-ES" sz="1600" dirty="0">
              <a:solidFill>
                <a:schemeClr val="bg2">
                  <a:lumMod val="90000"/>
                  <a:lumOff val="10000"/>
                </a:schemeClr>
              </a:solidFill>
              <a:latin typeface="Garamond" panose="02020404030301010803" pitchFamily="18" charset="0"/>
            </a:endParaRPr>
          </a:p>
        </p:txBody>
      </p:sp>
      <p:sp>
        <p:nvSpPr>
          <p:cNvPr id="136" name="CuadroTexto 135">
            <a:extLst>
              <a:ext uri="{FF2B5EF4-FFF2-40B4-BE49-F238E27FC236}">
                <a16:creationId xmlns:a16="http://schemas.microsoft.com/office/drawing/2014/main" id="{FB5227B0-AA59-4EDB-B298-FBF00D23D347}"/>
              </a:ext>
            </a:extLst>
          </p:cNvPr>
          <p:cNvSpPr txBox="1"/>
          <p:nvPr/>
        </p:nvSpPr>
        <p:spPr>
          <a:xfrm>
            <a:off x="5074461" y="3249918"/>
            <a:ext cx="772395" cy="584775"/>
          </a:xfrm>
          <a:prstGeom prst="rect">
            <a:avLst/>
          </a:prstGeom>
          <a:noFill/>
        </p:spPr>
        <p:txBody>
          <a:bodyPr wrap="square">
            <a:spAutoFit/>
          </a:bodyPr>
          <a:lstStyle/>
          <a:p>
            <a:pPr algn="ctr"/>
            <a:r>
              <a:rPr lang="es-CL" sz="1600" b="1" dirty="0">
                <a:solidFill>
                  <a:schemeClr val="bg2">
                    <a:lumMod val="90000"/>
                    <a:lumOff val="10000"/>
                  </a:schemeClr>
                </a:solidFill>
                <a:latin typeface="Garamond" panose="02020404030301010803" pitchFamily="18" charset="0"/>
                <a:ea typeface="Raleway"/>
                <a:cs typeface="Raleway"/>
                <a:sym typeface="Raleway"/>
              </a:rPr>
              <a:t>= 3,5%</a:t>
            </a:r>
            <a:endParaRPr lang="es-ES" sz="1600" dirty="0">
              <a:solidFill>
                <a:schemeClr val="bg2">
                  <a:lumMod val="90000"/>
                  <a:lumOff val="10000"/>
                </a:schemeClr>
              </a:solidFill>
              <a:latin typeface="Garamond" panose="02020404030301010803" pitchFamily="18" charset="0"/>
            </a:endParaRPr>
          </a:p>
        </p:txBody>
      </p:sp>
      <p:sp>
        <p:nvSpPr>
          <p:cNvPr id="181" name="CuadroTexto 180">
            <a:extLst>
              <a:ext uri="{FF2B5EF4-FFF2-40B4-BE49-F238E27FC236}">
                <a16:creationId xmlns:a16="http://schemas.microsoft.com/office/drawing/2014/main" id="{FB5227B0-AA59-4EDB-B298-FBF00D23D347}"/>
              </a:ext>
            </a:extLst>
          </p:cNvPr>
          <p:cNvSpPr txBox="1"/>
          <p:nvPr/>
        </p:nvSpPr>
        <p:spPr>
          <a:xfrm>
            <a:off x="3254179" y="2669495"/>
            <a:ext cx="1203348" cy="276999"/>
          </a:xfrm>
          <a:prstGeom prst="rect">
            <a:avLst/>
          </a:prstGeom>
          <a:noFill/>
        </p:spPr>
        <p:txBody>
          <a:bodyPr wrap="square">
            <a:spAutoFit/>
          </a:bodyPr>
          <a:lstStyle/>
          <a:p>
            <a:pPr algn="ctr"/>
            <a:r>
              <a:rPr lang="es-CL" sz="1200" b="1" u="sng" dirty="0">
                <a:solidFill>
                  <a:schemeClr val="bg2">
                    <a:lumMod val="90000"/>
                    <a:lumOff val="10000"/>
                  </a:schemeClr>
                </a:solidFill>
                <a:latin typeface="Garamond" panose="02020404030301010803" pitchFamily="18" charset="0"/>
                <a:ea typeface="Raleway"/>
                <a:cs typeface="Raleway"/>
                <a:sym typeface="Raleway"/>
              </a:rPr>
              <a:t>APERTURA</a:t>
            </a:r>
            <a:endParaRPr lang="es-ES" sz="1200" u="sng" dirty="0">
              <a:solidFill>
                <a:schemeClr val="bg2">
                  <a:lumMod val="90000"/>
                  <a:lumOff val="10000"/>
                </a:schemeClr>
              </a:solidFill>
              <a:latin typeface="Garamond" panose="02020404030301010803" pitchFamily="18" charset="0"/>
            </a:endParaRPr>
          </a:p>
        </p:txBody>
      </p:sp>
      <p:cxnSp>
        <p:nvCxnSpPr>
          <p:cNvPr id="182" name="Conector recto de flecha 181"/>
          <p:cNvCxnSpPr/>
          <p:nvPr/>
        </p:nvCxnSpPr>
        <p:spPr>
          <a:xfrm>
            <a:off x="3855853" y="2412560"/>
            <a:ext cx="0" cy="180000"/>
          </a:xfrm>
          <a:prstGeom prst="straightConnector1">
            <a:avLst/>
          </a:prstGeom>
          <a:ln>
            <a:solidFill>
              <a:schemeClr val="bg2">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3" name="CuadroTexto 182">
            <a:extLst>
              <a:ext uri="{FF2B5EF4-FFF2-40B4-BE49-F238E27FC236}">
                <a16:creationId xmlns:a16="http://schemas.microsoft.com/office/drawing/2014/main" id="{FB5227B0-AA59-4EDB-B298-FBF00D23D347}"/>
              </a:ext>
            </a:extLst>
          </p:cNvPr>
          <p:cNvSpPr txBox="1"/>
          <p:nvPr/>
        </p:nvSpPr>
        <p:spPr>
          <a:xfrm>
            <a:off x="2845845" y="2883795"/>
            <a:ext cx="2020016" cy="276999"/>
          </a:xfrm>
          <a:prstGeom prst="rect">
            <a:avLst/>
          </a:prstGeom>
          <a:noFill/>
        </p:spPr>
        <p:txBody>
          <a:bodyPr wrap="square">
            <a:spAutoFit/>
          </a:bodyPr>
          <a:lstStyle/>
          <a:p>
            <a:pPr algn="ctr"/>
            <a:r>
              <a:rPr lang="es-CL" sz="1200" b="1" dirty="0">
                <a:solidFill>
                  <a:schemeClr val="bg2">
                    <a:lumMod val="90000"/>
                    <a:lumOff val="10000"/>
                  </a:schemeClr>
                </a:solidFill>
                <a:latin typeface="Garamond" panose="02020404030301010803" pitchFamily="18" charset="0"/>
                <a:sym typeface="Raleway"/>
              </a:rPr>
              <a:t>Establecen Condiciones</a:t>
            </a:r>
            <a:endParaRPr lang="es-ES" sz="1200" dirty="0">
              <a:solidFill>
                <a:schemeClr val="bg2">
                  <a:lumMod val="90000"/>
                  <a:lumOff val="10000"/>
                </a:schemeClr>
              </a:solidFill>
              <a:latin typeface="Garamond" panose="02020404030301010803" pitchFamily="18" charset="0"/>
            </a:endParaRPr>
          </a:p>
        </p:txBody>
      </p:sp>
      <p:sp>
        <p:nvSpPr>
          <p:cNvPr id="184" name="CuadroTexto 183">
            <a:extLst>
              <a:ext uri="{FF2B5EF4-FFF2-40B4-BE49-F238E27FC236}">
                <a16:creationId xmlns:a16="http://schemas.microsoft.com/office/drawing/2014/main" id="{FB5227B0-AA59-4EDB-B298-FBF00D23D347}"/>
              </a:ext>
            </a:extLst>
          </p:cNvPr>
          <p:cNvSpPr txBox="1"/>
          <p:nvPr/>
        </p:nvSpPr>
        <p:spPr>
          <a:xfrm>
            <a:off x="5425164" y="2669495"/>
            <a:ext cx="1371483" cy="276999"/>
          </a:xfrm>
          <a:prstGeom prst="rect">
            <a:avLst/>
          </a:prstGeom>
          <a:noFill/>
        </p:spPr>
        <p:txBody>
          <a:bodyPr wrap="square">
            <a:spAutoFit/>
          </a:bodyPr>
          <a:lstStyle/>
          <a:p>
            <a:pPr algn="ctr"/>
            <a:r>
              <a:rPr lang="es-CL" sz="1200" b="1" u="sng" dirty="0">
                <a:solidFill>
                  <a:schemeClr val="bg2">
                    <a:lumMod val="90000"/>
                    <a:lumOff val="10000"/>
                  </a:schemeClr>
                </a:solidFill>
                <a:latin typeface="Garamond" panose="02020404030301010803" pitchFamily="18" charset="0"/>
                <a:ea typeface="Raleway"/>
                <a:cs typeface="Raleway"/>
                <a:sym typeface="Raleway"/>
              </a:rPr>
              <a:t>NEGOCIACIÓN</a:t>
            </a:r>
            <a:endParaRPr lang="es-ES" sz="1200" u="sng" dirty="0">
              <a:solidFill>
                <a:schemeClr val="bg2">
                  <a:lumMod val="90000"/>
                  <a:lumOff val="10000"/>
                </a:schemeClr>
              </a:solidFill>
              <a:latin typeface="Garamond" panose="02020404030301010803" pitchFamily="18" charset="0"/>
            </a:endParaRPr>
          </a:p>
        </p:txBody>
      </p:sp>
      <p:sp>
        <p:nvSpPr>
          <p:cNvPr id="185" name="CuadroTexto 184">
            <a:extLst>
              <a:ext uri="{FF2B5EF4-FFF2-40B4-BE49-F238E27FC236}">
                <a16:creationId xmlns:a16="http://schemas.microsoft.com/office/drawing/2014/main" id="{FB5227B0-AA59-4EDB-B298-FBF00D23D347}"/>
              </a:ext>
            </a:extLst>
          </p:cNvPr>
          <p:cNvSpPr txBox="1"/>
          <p:nvPr/>
        </p:nvSpPr>
        <p:spPr>
          <a:xfrm>
            <a:off x="4873165" y="2883795"/>
            <a:ext cx="2543091" cy="276999"/>
          </a:xfrm>
          <a:prstGeom prst="rect">
            <a:avLst/>
          </a:prstGeom>
          <a:noFill/>
        </p:spPr>
        <p:txBody>
          <a:bodyPr wrap="square">
            <a:spAutoFit/>
          </a:bodyPr>
          <a:lstStyle/>
          <a:p>
            <a:pPr algn="ctr"/>
            <a:r>
              <a:rPr lang="es-CL" sz="1200" b="1" dirty="0">
                <a:solidFill>
                  <a:schemeClr val="bg2">
                    <a:lumMod val="90000"/>
                    <a:lumOff val="10000"/>
                  </a:schemeClr>
                </a:solidFill>
                <a:latin typeface="Garamond" panose="02020404030301010803" pitchFamily="18" charset="0"/>
                <a:sym typeface="Raleway"/>
              </a:rPr>
              <a:t>Desembolso crédito a Term Sofr</a:t>
            </a:r>
            <a:endParaRPr lang="es-ES" sz="1200" dirty="0">
              <a:solidFill>
                <a:schemeClr val="bg2">
                  <a:lumMod val="90000"/>
                  <a:lumOff val="10000"/>
                </a:schemeClr>
              </a:solidFill>
              <a:latin typeface="Garamond" panose="02020404030301010803" pitchFamily="18" charset="0"/>
            </a:endParaRPr>
          </a:p>
        </p:txBody>
      </p:sp>
      <p:cxnSp>
        <p:nvCxnSpPr>
          <p:cNvPr id="186" name="Conector recto de flecha 185"/>
          <p:cNvCxnSpPr>
            <a:stCxn id="181" idx="3"/>
            <a:endCxn id="184" idx="1"/>
          </p:cNvCxnSpPr>
          <p:nvPr/>
        </p:nvCxnSpPr>
        <p:spPr>
          <a:xfrm>
            <a:off x="4457527" y="2807995"/>
            <a:ext cx="967637" cy="0"/>
          </a:xfrm>
          <a:prstGeom prst="straightConnector1">
            <a:avLst/>
          </a:prstGeom>
          <a:ln>
            <a:solidFill>
              <a:schemeClr val="bg2">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7" name="CuadroTexto 186">
            <a:extLst>
              <a:ext uri="{FF2B5EF4-FFF2-40B4-BE49-F238E27FC236}">
                <a16:creationId xmlns:a16="http://schemas.microsoft.com/office/drawing/2014/main" id="{FB5227B0-AA59-4EDB-B298-FBF00D23D347}"/>
              </a:ext>
            </a:extLst>
          </p:cNvPr>
          <p:cNvSpPr txBox="1"/>
          <p:nvPr/>
        </p:nvSpPr>
        <p:spPr>
          <a:xfrm>
            <a:off x="2845845" y="3270207"/>
            <a:ext cx="1949098" cy="338554"/>
          </a:xfrm>
          <a:prstGeom prst="rect">
            <a:avLst/>
          </a:prstGeom>
          <a:noFill/>
        </p:spPr>
        <p:txBody>
          <a:bodyPr wrap="square">
            <a:spAutoFit/>
          </a:bodyPr>
          <a:lstStyle/>
          <a:p>
            <a:pPr algn="ctr"/>
            <a:r>
              <a:rPr lang="es-CL" sz="1600" b="1" dirty="0">
                <a:solidFill>
                  <a:schemeClr val="bg2">
                    <a:lumMod val="90000"/>
                    <a:lumOff val="10000"/>
                  </a:schemeClr>
                </a:solidFill>
                <a:latin typeface="Garamond" panose="02020404030301010803" pitchFamily="18" charset="0"/>
                <a:ea typeface="Raleway"/>
                <a:cs typeface="Raleway"/>
                <a:sym typeface="Raleway"/>
              </a:rPr>
              <a:t>Term Sofr + 3,20%</a:t>
            </a:r>
            <a:endParaRPr lang="es-ES" sz="1600" dirty="0">
              <a:solidFill>
                <a:schemeClr val="bg2">
                  <a:lumMod val="90000"/>
                  <a:lumOff val="10000"/>
                </a:schemeClr>
              </a:solidFill>
              <a:latin typeface="Garamond" panose="02020404030301010803" pitchFamily="18" charset="0"/>
            </a:endParaRPr>
          </a:p>
        </p:txBody>
      </p:sp>
      <p:sp>
        <p:nvSpPr>
          <p:cNvPr id="188" name="CuadroTexto 187">
            <a:extLst>
              <a:ext uri="{FF2B5EF4-FFF2-40B4-BE49-F238E27FC236}">
                <a16:creationId xmlns:a16="http://schemas.microsoft.com/office/drawing/2014/main" id="{FB5227B0-AA59-4EDB-B298-FBF00D23D347}"/>
              </a:ext>
            </a:extLst>
          </p:cNvPr>
          <p:cNvSpPr txBox="1"/>
          <p:nvPr/>
        </p:nvSpPr>
        <p:spPr>
          <a:xfrm>
            <a:off x="4858492" y="3270207"/>
            <a:ext cx="1708200" cy="338554"/>
          </a:xfrm>
          <a:prstGeom prst="rect">
            <a:avLst/>
          </a:prstGeom>
          <a:noFill/>
        </p:spPr>
        <p:txBody>
          <a:bodyPr wrap="square">
            <a:spAutoFit/>
          </a:bodyPr>
          <a:lstStyle/>
          <a:p>
            <a:pPr algn="ctr"/>
            <a:r>
              <a:rPr lang="es-CL" sz="1600" b="1" dirty="0">
                <a:solidFill>
                  <a:schemeClr val="bg2">
                    <a:lumMod val="90000"/>
                    <a:lumOff val="10000"/>
                  </a:schemeClr>
                </a:solidFill>
                <a:latin typeface="Garamond" panose="02020404030301010803" pitchFamily="18" charset="0"/>
                <a:ea typeface="Raleway"/>
                <a:cs typeface="Raleway"/>
                <a:sym typeface="Raleway"/>
              </a:rPr>
              <a:t>Term Sofr</a:t>
            </a:r>
            <a:endParaRPr lang="es-ES" sz="1600" dirty="0">
              <a:solidFill>
                <a:schemeClr val="bg2">
                  <a:lumMod val="90000"/>
                  <a:lumOff val="10000"/>
                </a:schemeClr>
              </a:solidFill>
              <a:latin typeface="Garamond" panose="02020404030301010803" pitchFamily="18" charset="0"/>
            </a:endParaRPr>
          </a:p>
        </p:txBody>
      </p:sp>
      <p:sp>
        <p:nvSpPr>
          <p:cNvPr id="189" name="CuadroTexto 188">
            <a:extLst>
              <a:ext uri="{FF2B5EF4-FFF2-40B4-BE49-F238E27FC236}">
                <a16:creationId xmlns:a16="http://schemas.microsoft.com/office/drawing/2014/main" id="{FB5227B0-AA59-4EDB-B298-FBF00D23D347}"/>
              </a:ext>
            </a:extLst>
          </p:cNvPr>
          <p:cNvSpPr txBox="1"/>
          <p:nvPr/>
        </p:nvSpPr>
        <p:spPr>
          <a:xfrm>
            <a:off x="7341725" y="2659720"/>
            <a:ext cx="1371483" cy="276999"/>
          </a:xfrm>
          <a:prstGeom prst="rect">
            <a:avLst/>
          </a:prstGeom>
          <a:noFill/>
        </p:spPr>
        <p:txBody>
          <a:bodyPr wrap="square">
            <a:spAutoFit/>
          </a:bodyPr>
          <a:lstStyle/>
          <a:p>
            <a:pPr algn="ctr"/>
            <a:r>
              <a:rPr lang="es-CL" sz="1200" b="1" u="sng" dirty="0">
                <a:solidFill>
                  <a:schemeClr val="bg2">
                    <a:lumMod val="90000"/>
                    <a:lumOff val="10000"/>
                  </a:schemeClr>
                </a:solidFill>
                <a:latin typeface="Garamond" panose="02020404030301010803" pitchFamily="18" charset="0"/>
                <a:sym typeface="Raleway"/>
              </a:rPr>
              <a:t>VENCIMIENTO</a:t>
            </a:r>
            <a:endParaRPr lang="es-ES" sz="1200" u="sng" dirty="0">
              <a:solidFill>
                <a:schemeClr val="bg2">
                  <a:lumMod val="90000"/>
                  <a:lumOff val="10000"/>
                </a:schemeClr>
              </a:solidFill>
              <a:latin typeface="Garamond" panose="02020404030301010803" pitchFamily="18" charset="0"/>
            </a:endParaRPr>
          </a:p>
        </p:txBody>
      </p:sp>
      <p:cxnSp>
        <p:nvCxnSpPr>
          <p:cNvPr id="190" name="Conector recto de flecha 189"/>
          <p:cNvCxnSpPr/>
          <p:nvPr/>
        </p:nvCxnSpPr>
        <p:spPr>
          <a:xfrm flipV="1">
            <a:off x="6788910" y="2792543"/>
            <a:ext cx="545078" cy="9775"/>
          </a:xfrm>
          <a:prstGeom prst="straightConnector1">
            <a:avLst/>
          </a:prstGeom>
          <a:ln>
            <a:solidFill>
              <a:schemeClr val="bg2">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2" name="Rectángulo 191"/>
          <p:cNvSpPr/>
          <p:nvPr/>
        </p:nvSpPr>
        <p:spPr>
          <a:xfrm>
            <a:off x="6104494" y="3249914"/>
            <a:ext cx="617477" cy="338554"/>
          </a:xfrm>
          <a:prstGeom prst="rect">
            <a:avLst/>
          </a:prstGeom>
        </p:spPr>
        <p:txBody>
          <a:bodyPr wrap="none">
            <a:spAutoFit/>
          </a:bodyPr>
          <a:lstStyle/>
          <a:p>
            <a:pPr algn="ctr"/>
            <a:r>
              <a:rPr lang="es-CL" b="1" dirty="0">
                <a:solidFill>
                  <a:schemeClr val="bg2">
                    <a:lumMod val="90000"/>
                    <a:lumOff val="10000"/>
                  </a:schemeClr>
                </a:solidFill>
                <a:latin typeface="Garamond" panose="02020404030301010803" pitchFamily="18" charset="0"/>
                <a:ea typeface="Raleway"/>
                <a:cs typeface="Raleway"/>
                <a:sym typeface="Raleway"/>
              </a:rPr>
              <a:t>+ </a:t>
            </a:r>
            <a:r>
              <a:rPr lang="es-CL" sz="1600" b="1" dirty="0">
                <a:solidFill>
                  <a:schemeClr val="bg2">
                    <a:lumMod val="90000"/>
                    <a:lumOff val="10000"/>
                  </a:schemeClr>
                </a:solidFill>
                <a:latin typeface="Garamond" panose="02020404030301010803" pitchFamily="18" charset="0"/>
                <a:ea typeface="Raleway"/>
                <a:cs typeface="Raleway"/>
                <a:sym typeface="Raleway"/>
              </a:rPr>
              <a:t>3%</a:t>
            </a:r>
            <a:endParaRPr lang="es-ES" dirty="0">
              <a:solidFill>
                <a:schemeClr val="bg2">
                  <a:lumMod val="90000"/>
                  <a:lumOff val="10000"/>
                </a:schemeClr>
              </a:solidFill>
              <a:latin typeface="Garamond" panose="02020404030301010803" pitchFamily="18" charset="0"/>
            </a:endParaRPr>
          </a:p>
        </p:txBody>
      </p:sp>
      <p:sp>
        <p:nvSpPr>
          <p:cNvPr id="193" name="Rectángulo 192"/>
          <p:cNvSpPr/>
          <p:nvPr/>
        </p:nvSpPr>
        <p:spPr>
          <a:xfrm>
            <a:off x="5498543" y="3055907"/>
            <a:ext cx="1189749" cy="253916"/>
          </a:xfrm>
          <a:prstGeom prst="rect">
            <a:avLst/>
          </a:prstGeom>
        </p:spPr>
        <p:txBody>
          <a:bodyPr wrap="none">
            <a:spAutoFit/>
          </a:bodyPr>
          <a:lstStyle/>
          <a:p>
            <a:pPr algn="ctr"/>
            <a:r>
              <a:rPr lang="es-CL" sz="1050" b="1" dirty="0">
                <a:solidFill>
                  <a:schemeClr val="bg2">
                    <a:lumMod val="90000"/>
                    <a:lumOff val="10000"/>
                  </a:schemeClr>
                </a:solidFill>
                <a:latin typeface="Garamond" panose="02020404030301010803" pitchFamily="18" charset="0"/>
                <a:ea typeface="Raleway"/>
                <a:cs typeface="Raleway"/>
                <a:sym typeface="Raleway"/>
              </a:rPr>
              <a:t>Term Sofr = 0,4%</a:t>
            </a:r>
            <a:endParaRPr lang="es-ES" sz="1050" dirty="0">
              <a:solidFill>
                <a:schemeClr val="bg2">
                  <a:lumMod val="90000"/>
                  <a:lumOff val="10000"/>
                </a:schemeClr>
              </a:solidFill>
              <a:latin typeface="Garamond" panose="02020404030301010803" pitchFamily="18" charset="0"/>
            </a:endParaRPr>
          </a:p>
        </p:txBody>
      </p:sp>
      <p:sp>
        <p:nvSpPr>
          <p:cNvPr id="194" name="CuadroTexto 193">
            <a:extLst>
              <a:ext uri="{FF2B5EF4-FFF2-40B4-BE49-F238E27FC236}">
                <a16:creationId xmlns:a16="http://schemas.microsoft.com/office/drawing/2014/main" id="{FB5227B0-AA59-4EDB-B298-FBF00D23D347}"/>
              </a:ext>
            </a:extLst>
          </p:cNvPr>
          <p:cNvSpPr txBox="1"/>
          <p:nvPr/>
        </p:nvSpPr>
        <p:spPr>
          <a:xfrm>
            <a:off x="5591435" y="3249760"/>
            <a:ext cx="731990" cy="338554"/>
          </a:xfrm>
          <a:prstGeom prst="rect">
            <a:avLst/>
          </a:prstGeom>
          <a:noFill/>
        </p:spPr>
        <p:txBody>
          <a:bodyPr wrap="square">
            <a:spAutoFit/>
          </a:bodyPr>
          <a:lstStyle/>
          <a:p>
            <a:pPr algn="ctr"/>
            <a:r>
              <a:rPr lang="es-CL" sz="1600" b="1" dirty="0">
                <a:solidFill>
                  <a:schemeClr val="bg2">
                    <a:lumMod val="90000"/>
                    <a:lumOff val="10000"/>
                  </a:schemeClr>
                </a:solidFill>
                <a:latin typeface="Garamond" panose="02020404030301010803" pitchFamily="18" charset="0"/>
                <a:ea typeface="Raleway"/>
                <a:cs typeface="Raleway"/>
                <a:sym typeface="Raleway"/>
              </a:rPr>
              <a:t>0,4%</a:t>
            </a:r>
            <a:endParaRPr lang="es-ES" sz="1600" dirty="0">
              <a:solidFill>
                <a:schemeClr val="bg2">
                  <a:lumMod val="90000"/>
                  <a:lumOff val="10000"/>
                </a:schemeClr>
              </a:solidFill>
              <a:latin typeface="Garamond" panose="02020404030301010803" pitchFamily="18" charset="0"/>
            </a:endParaRPr>
          </a:p>
        </p:txBody>
      </p:sp>
      <p:sp>
        <p:nvSpPr>
          <p:cNvPr id="195" name="CuadroTexto 194">
            <a:extLst>
              <a:ext uri="{FF2B5EF4-FFF2-40B4-BE49-F238E27FC236}">
                <a16:creationId xmlns:a16="http://schemas.microsoft.com/office/drawing/2014/main" id="{FB5227B0-AA59-4EDB-B298-FBF00D23D347}"/>
              </a:ext>
            </a:extLst>
          </p:cNvPr>
          <p:cNvSpPr txBox="1"/>
          <p:nvPr/>
        </p:nvSpPr>
        <p:spPr>
          <a:xfrm>
            <a:off x="6557843" y="3249760"/>
            <a:ext cx="772395" cy="584775"/>
          </a:xfrm>
          <a:prstGeom prst="rect">
            <a:avLst/>
          </a:prstGeom>
          <a:noFill/>
        </p:spPr>
        <p:txBody>
          <a:bodyPr wrap="square">
            <a:spAutoFit/>
          </a:bodyPr>
          <a:lstStyle/>
          <a:p>
            <a:pPr algn="ctr"/>
            <a:r>
              <a:rPr lang="es-CL" sz="1600" b="1" dirty="0">
                <a:solidFill>
                  <a:schemeClr val="bg2">
                    <a:lumMod val="90000"/>
                    <a:lumOff val="10000"/>
                  </a:schemeClr>
                </a:solidFill>
                <a:latin typeface="Garamond" panose="02020404030301010803" pitchFamily="18" charset="0"/>
                <a:ea typeface="Raleway"/>
                <a:cs typeface="Raleway"/>
                <a:sym typeface="Raleway"/>
              </a:rPr>
              <a:t>= 3,4%</a:t>
            </a:r>
            <a:endParaRPr lang="es-ES" sz="1600" dirty="0">
              <a:solidFill>
                <a:schemeClr val="bg2">
                  <a:lumMod val="90000"/>
                  <a:lumOff val="10000"/>
                </a:schemeClr>
              </a:solidFill>
              <a:latin typeface="Garamond" panose="02020404030301010803" pitchFamily="18" charset="0"/>
            </a:endParaRPr>
          </a:p>
        </p:txBody>
      </p:sp>
      <p:sp>
        <p:nvSpPr>
          <p:cNvPr id="196" name="CuadroTexto 195">
            <a:extLst>
              <a:ext uri="{FF2B5EF4-FFF2-40B4-BE49-F238E27FC236}">
                <a16:creationId xmlns:a16="http://schemas.microsoft.com/office/drawing/2014/main" id="{FB5227B0-AA59-4EDB-B298-FBF00D23D347}"/>
              </a:ext>
            </a:extLst>
          </p:cNvPr>
          <p:cNvSpPr txBox="1"/>
          <p:nvPr/>
        </p:nvSpPr>
        <p:spPr>
          <a:xfrm>
            <a:off x="7265926" y="2865486"/>
            <a:ext cx="1492573" cy="276999"/>
          </a:xfrm>
          <a:prstGeom prst="rect">
            <a:avLst/>
          </a:prstGeom>
          <a:noFill/>
        </p:spPr>
        <p:txBody>
          <a:bodyPr wrap="square">
            <a:spAutoFit/>
          </a:bodyPr>
          <a:lstStyle/>
          <a:p>
            <a:pPr algn="ctr"/>
            <a:r>
              <a:rPr lang="es-CL" sz="1200" b="1" dirty="0">
                <a:solidFill>
                  <a:schemeClr val="bg2">
                    <a:lumMod val="90000"/>
                    <a:lumOff val="10000"/>
                  </a:schemeClr>
                </a:solidFill>
                <a:latin typeface="Garamond" panose="02020404030301010803" pitchFamily="18" charset="0"/>
                <a:sym typeface="Raleway"/>
              </a:rPr>
              <a:t>Pago Carta Crédito</a:t>
            </a:r>
            <a:endParaRPr lang="es-ES" sz="1200" dirty="0">
              <a:solidFill>
                <a:schemeClr val="bg2">
                  <a:lumMod val="90000"/>
                  <a:lumOff val="10000"/>
                </a:schemeClr>
              </a:solidFill>
              <a:latin typeface="Garamond" panose="02020404030301010803" pitchFamily="18" charset="0"/>
            </a:endParaRPr>
          </a:p>
        </p:txBody>
      </p:sp>
      <p:sp>
        <p:nvSpPr>
          <p:cNvPr id="197" name="CuadroTexto 196">
            <a:extLst>
              <a:ext uri="{FF2B5EF4-FFF2-40B4-BE49-F238E27FC236}">
                <a16:creationId xmlns:a16="http://schemas.microsoft.com/office/drawing/2014/main" id="{FB5227B0-AA59-4EDB-B298-FBF00D23D347}"/>
              </a:ext>
            </a:extLst>
          </p:cNvPr>
          <p:cNvSpPr txBox="1"/>
          <p:nvPr/>
        </p:nvSpPr>
        <p:spPr>
          <a:xfrm>
            <a:off x="7300853" y="2868498"/>
            <a:ext cx="1492573" cy="276999"/>
          </a:xfrm>
          <a:prstGeom prst="rect">
            <a:avLst/>
          </a:prstGeom>
          <a:noFill/>
        </p:spPr>
        <p:txBody>
          <a:bodyPr wrap="square">
            <a:spAutoFit/>
          </a:bodyPr>
          <a:lstStyle/>
          <a:p>
            <a:pPr algn="ctr"/>
            <a:r>
              <a:rPr lang="es-CL" sz="1200" b="1" dirty="0">
                <a:solidFill>
                  <a:schemeClr val="bg2">
                    <a:lumMod val="90000"/>
                    <a:lumOff val="10000"/>
                  </a:schemeClr>
                </a:solidFill>
                <a:latin typeface="Garamond" panose="02020404030301010803" pitchFamily="18" charset="0"/>
                <a:sym typeface="Raleway"/>
              </a:rPr>
              <a:t>Pago Carta Crédito</a:t>
            </a:r>
            <a:endParaRPr lang="es-ES" sz="1200" dirty="0">
              <a:solidFill>
                <a:schemeClr val="bg2">
                  <a:lumMod val="90000"/>
                  <a:lumOff val="10000"/>
                </a:schemeClr>
              </a:solidFill>
              <a:latin typeface="Garamond" panose="02020404030301010803" pitchFamily="18" charset="0"/>
            </a:endParaRPr>
          </a:p>
        </p:txBody>
      </p:sp>
      <p:sp>
        <p:nvSpPr>
          <p:cNvPr id="48" name="CuadroTexto 47">
            <a:extLst>
              <a:ext uri="{FF2B5EF4-FFF2-40B4-BE49-F238E27FC236}">
                <a16:creationId xmlns:a16="http://schemas.microsoft.com/office/drawing/2014/main" id="{3DE0EF5D-DAF4-439C-81E0-862F30CAA6AC}"/>
              </a:ext>
            </a:extLst>
          </p:cNvPr>
          <p:cNvSpPr txBox="1"/>
          <p:nvPr/>
        </p:nvSpPr>
        <p:spPr>
          <a:xfrm>
            <a:off x="4239422" y="3917001"/>
            <a:ext cx="1674976" cy="361108"/>
          </a:xfrm>
          <a:prstGeom prst="rect">
            <a:avLst/>
          </a:prstGeom>
          <a:noFill/>
          <a:ln>
            <a:noFill/>
          </a:ln>
        </p:spPr>
        <p:txBody>
          <a:bodyPr spcFirstLastPara="1" wrap="square" lIns="0" tIns="0" rIns="68550" bIns="0" anchor="ctr" anchorCtr="0">
            <a:noAutofit/>
          </a:bodyPr>
          <a:lstStyle>
            <a:defPPr marR="0" lvl="0" algn="l" rtl="0">
              <a:lnSpc>
                <a:spcPct val="100000"/>
              </a:lnSpc>
              <a:spcBef>
                <a:spcPts val="0"/>
              </a:spcBef>
              <a:spcAft>
                <a:spcPts val="0"/>
              </a:spcAft>
              <a:defRPr/>
            </a:defPPr>
            <a:lvl1pPr marL="0" indent="0" algn="ctr">
              <a:buNone/>
              <a:defRPr>
                <a:latin typeface="Raleway"/>
                <a:ea typeface="Raleway"/>
                <a:cs typeface="Raleway"/>
              </a:defRPr>
            </a:lvl1pPr>
          </a:lstStyle>
          <a:p>
            <a:r>
              <a:rPr lang="es-ES" b="1" dirty="0">
                <a:solidFill>
                  <a:schemeClr val="bg2">
                    <a:lumMod val="90000"/>
                    <a:lumOff val="10000"/>
                  </a:schemeClr>
                </a:solidFill>
                <a:latin typeface="Garamond" panose="02020404030301010803" pitchFamily="18" charset="0"/>
                <a:sym typeface="Raleway"/>
              </a:rPr>
              <a:t>USD (Term Sofr)</a:t>
            </a:r>
            <a:endParaRPr lang="es-ES" b="1" dirty="0">
              <a:solidFill>
                <a:schemeClr val="bg2">
                  <a:lumMod val="90000"/>
                  <a:lumOff val="10000"/>
                </a:schemeClr>
              </a:solidFill>
              <a:latin typeface="Garamond" panose="02020404030301010803" pitchFamily="18" charset="0"/>
            </a:endParaRPr>
          </a:p>
        </p:txBody>
      </p:sp>
      <p:sp>
        <p:nvSpPr>
          <p:cNvPr id="49" name="CuadroTexto 48">
            <a:extLst>
              <a:ext uri="{FF2B5EF4-FFF2-40B4-BE49-F238E27FC236}">
                <a16:creationId xmlns:a16="http://schemas.microsoft.com/office/drawing/2014/main" id="{CCCAC310-92C7-49F5-B6ED-A01866AAC411}"/>
              </a:ext>
            </a:extLst>
          </p:cNvPr>
          <p:cNvSpPr txBox="1"/>
          <p:nvPr/>
        </p:nvSpPr>
        <p:spPr>
          <a:xfrm>
            <a:off x="4364258" y="4243419"/>
            <a:ext cx="1674976" cy="261886"/>
          </a:xfrm>
          <a:prstGeom prst="rect">
            <a:avLst/>
          </a:prstGeom>
          <a:noFill/>
          <a:ln>
            <a:noFill/>
          </a:ln>
        </p:spPr>
        <p:txBody>
          <a:bodyPr spcFirstLastPara="1" wrap="square" lIns="0" tIns="0" rIns="68550" bIns="0" anchor="ctr" anchorCtr="0">
            <a:noAutofit/>
          </a:bodyPr>
          <a:lstStyle>
            <a:defPPr marR="0" lvl="0" algn="l" rtl="0">
              <a:lnSpc>
                <a:spcPct val="100000"/>
              </a:lnSpc>
              <a:spcBef>
                <a:spcPts val="0"/>
              </a:spcBef>
              <a:spcAft>
                <a:spcPts val="0"/>
              </a:spcAft>
            </a:defPPr>
            <a:lvl1pPr marL="0" indent="0">
              <a:buNone/>
              <a:defRPr sz="1600" b="1">
                <a:latin typeface="Raleway"/>
                <a:ea typeface="Raleway"/>
                <a:cs typeface="Raleway"/>
              </a:defRPr>
            </a:lvl1pPr>
          </a:lstStyle>
          <a:p>
            <a:r>
              <a:rPr lang="es-ES" sz="1400" dirty="0">
                <a:solidFill>
                  <a:schemeClr val="bg2">
                    <a:lumMod val="90000"/>
                    <a:lumOff val="10000"/>
                  </a:schemeClr>
                </a:solidFill>
                <a:latin typeface="Garamond" panose="02020404030301010803" pitchFamily="18" charset="0"/>
                <a:sym typeface="Raleway"/>
              </a:rPr>
              <a:t>YEN (Tibor)</a:t>
            </a:r>
            <a:r>
              <a:rPr lang="es-ES" sz="1400" b="0" dirty="0">
                <a:solidFill>
                  <a:schemeClr val="bg2">
                    <a:lumMod val="90000"/>
                    <a:lumOff val="10000"/>
                  </a:schemeClr>
                </a:solidFill>
                <a:latin typeface="Garamond" panose="02020404030301010803" pitchFamily="18" charset="0"/>
                <a:sym typeface="Raleway"/>
              </a:rPr>
              <a:t> </a:t>
            </a:r>
            <a:endParaRPr lang="es-ES" sz="1400" dirty="0">
              <a:solidFill>
                <a:schemeClr val="bg2">
                  <a:lumMod val="90000"/>
                  <a:lumOff val="10000"/>
                </a:schemeClr>
              </a:solidFill>
              <a:latin typeface="Garamond" panose="02020404030301010803" pitchFamily="18" charset="0"/>
            </a:endParaRPr>
          </a:p>
        </p:txBody>
      </p:sp>
      <p:sp>
        <p:nvSpPr>
          <p:cNvPr id="50" name="CuadroTexto 49">
            <a:extLst>
              <a:ext uri="{FF2B5EF4-FFF2-40B4-BE49-F238E27FC236}">
                <a16:creationId xmlns:a16="http://schemas.microsoft.com/office/drawing/2014/main" id="{941E136C-23D6-4FEF-83EA-C1429D4876E0}"/>
              </a:ext>
            </a:extLst>
          </p:cNvPr>
          <p:cNvSpPr txBox="1"/>
          <p:nvPr/>
        </p:nvSpPr>
        <p:spPr>
          <a:xfrm>
            <a:off x="39075" y="4167600"/>
            <a:ext cx="1902023" cy="341562"/>
          </a:xfrm>
          <a:prstGeom prst="rect">
            <a:avLst/>
          </a:prstGeom>
          <a:noFill/>
          <a:ln>
            <a:noFill/>
          </a:ln>
        </p:spPr>
        <p:txBody>
          <a:bodyPr spcFirstLastPara="1" wrap="square" lIns="0" tIns="0" rIns="68550" bIns="0" anchor="ctr" anchorCtr="0">
            <a:noAutofit/>
          </a:bodyPr>
          <a:lstStyle>
            <a:defPPr marR="0" lvl="0" algn="l" rtl="0">
              <a:lnSpc>
                <a:spcPct val="100000"/>
              </a:lnSpc>
              <a:spcBef>
                <a:spcPts val="0"/>
              </a:spcBef>
              <a:spcAft>
                <a:spcPts val="0"/>
              </a:spcAft>
            </a:defPPr>
            <a:lvl1pPr marL="0" indent="0">
              <a:buNone/>
              <a:defRPr sz="1600" b="1">
                <a:latin typeface="Raleway"/>
                <a:ea typeface="Raleway"/>
                <a:cs typeface="Raleway"/>
              </a:defRPr>
            </a:lvl1pPr>
          </a:lstStyle>
          <a:p>
            <a:pPr algn="ctr"/>
            <a:r>
              <a:rPr lang="es-ES" sz="1400" dirty="0">
                <a:solidFill>
                  <a:schemeClr val="bg2">
                    <a:lumMod val="90000"/>
                    <a:lumOff val="10000"/>
                  </a:schemeClr>
                </a:solidFill>
                <a:latin typeface="Garamond" panose="02020404030301010803" pitchFamily="18" charset="0"/>
                <a:sym typeface="Raleway"/>
              </a:rPr>
              <a:t>Cartas de Crédito</a:t>
            </a:r>
          </a:p>
        </p:txBody>
      </p:sp>
      <p:cxnSp>
        <p:nvCxnSpPr>
          <p:cNvPr id="51" name="Google Shape;995;gd03d06478a_0_939">
            <a:extLst>
              <a:ext uri="{FF2B5EF4-FFF2-40B4-BE49-F238E27FC236}">
                <a16:creationId xmlns:a16="http://schemas.microsoft.com/office/drawing/2014/main" id="{5A5E2033-5CDC-4B30-904C-D827435D57BD}"/>
              </a:ext>
            </a:extLst>
          </p:cNvPr>
          <p:cNvCxnSpPr>
            <a:cxnSpLocks/>
          </p:cNvCxnSpPr>
          <p:nvPr/>
        </p:nvCxnSpPr>
        <p:spPr>
          <a:xfrm>
            <a:off x="1923641" y="4343320"/>
            <a:ext cx="448955" cy="8559"/>
          </a:xfrm>
          <a:prstGeom prst="straightConnector1">
            <a:avLst/>
          </a:prstGeom>
          <a:noFill/>
          <a:ln w="12700" cap="flat" cmpd="sng">
            <a:solidFill>
              <a:schemeClr val="tx2">
                <a:lumMod val="10000"/>
              </a:schemeClr>
            </a:solidFill>
            <a:prstDash val="dash"/>
            <a:round/>
            <a:headEnd type="none" w="sm" len="sm"/>
            <a:tailEnd type="triangle" w="med" len="med"/>
          </a:ln>
        </p:spPr>
      </p:cxnSp>
      <p:sp>
        <p:nvSpPr>
          <p:cNvPr id="52" name="CuadroTexto 51">
            <a:extLst>
              <a:ext uri="{FF2B5EF4-FFF2-40B4-BE49-F238E27FC236}">
                <a16:creationId xmlns:a16="http://schemas.microsoft.com/office/drawing/2014/main" id="{6FC91CB4-FD18-40D7-9A53-934DD4DE8456}"/>
              </a:ext>
            </a:extLst>
          </p:cNvPr>
          <p:cNvSpPr txBox="1"/>
          <p:nvPr/>
        </p:nvSpPr>
        <p:spPr>
          <a:xfrm>
            <a:off x="2563360" y="3902060"/>
            <a:ext cx="1005127" cy="314562"/>
          </a:xfrm>
          <a:prstGeom prst="rect">
            <a:avLst/>
          </a:prstGeom>
          <a:noFill/>
          <a:ln>
            <a:noFill/>
          </a:ln>
        </p:spPr>
        <p:txBody>
          <a:bodyPr spcFirstLastPara="1" wrap="square" lIns="0" tIns="0" rIns="68550" bIns="0" anchor="ctr" anchorCtr="0">
            <a:noAutofit/>
          </a:bodyPr>
          <a:lstStyle>
            <a:defPPr marR="0" lvl="0" algn="l" rtl="0">
              <a:lnSpc>
                <a:spcPct val="100000"/>
              </a:lnSpc>
              <a:spcBef>
                <a:spcPts val="0"/>
              </a:spcBef>
              <a:spcAft>
                <a:spcPts val="0"/>
              </a:spcAft>
            </a:defPPr>
            <a:lvl1pPr marL="0" indent="0">
              <a:buNone/>
              <a:defRPr sz="1600" b="1">
                <a:latin typeface="Raleway"/>
                <a:ea typeface="Raleway"/>
                <a:cs typeface="Raleway"/>
              </a:defRPr>
            </a:lvl1pPr>
          </a:lstStyle>
          <a:p>
            <a:pPr algn="ctr"/>
            <a:r>
              <a:rPr lang="es-ES" sz="1400" dirty="0">
                <a:solidFill>
                  <a:schemeClr val="bg2">
                    <a:lumMod val="90000"/>
                    <a:lumOff val="10000"/>
                  </a:schemeClr>
                </a:solidFill>
                <a:latin typeface="Garamond" panose="02020404030301010803" pitchFamily="18" charset="0"/>
                <a:sym typeface="Raleway"/>
              </a:rPr>
              <a:t>USD/Libor</a:t>
            </a:r>
          </a:p>
        </p:txBody>
      </p:sp>
      <p:cxnSp>
        <p:nvCxnSpPr>
          <p:cNvPr id="53" name="Google Shape;995;gd03d06478a_0_939">
            <a:extLst>
              <a:ext uri="{FF2B5EF4-FFF2-40B4-BE49-F238E27FC236}">
                <a16:creationId xmlns:a16="http://schemas.microsoft.com/office/drawing/2014/main" id="{062DA16E-43E4-4835-B193-4E8213D8009E}"/>
              </a:ext>
            </a:extLst>
          </p:cNvPr>
          <p:cNvCxnSpPr>
            <a:cxnSpLocks/>
          </p:cNvCxnSpPr>
          <p:nvPr/>
        </p:nvCxnSpPr>
        <p:spPr>
          <a:xfrm>
            <a:off x="3664687" y="4091694"/>
            <a:ext cx="564022" cy="1"/>
          </a:xfrm>
          <a:prstGeom prst="straightConnector1">
            <a:avLst/>
          </a:prstGeom>
          <a:noFill/>
          <a:ln w="12700" cap="flat" cmpd="sng">
            <a:solidFill>
              <a:schemeClr val="tx2">
                <a:lumMod val="10000"/>
              </a:schemeClr>
            </a:solidFill>
            <a:prstDash val="dash"/>
            <a:round/>
            <a:headEnd type="none" w="sm" len="sm"/>
            <a:tailEnd type="triangle" w="med" len="med"/>
          </a:ln>
        </p:spPr>
      </p:cxnSp>
      <p:pic>
        <p:nvPicPr>
          <p:cNvPr id="56" name="Google Shape;758;p12" descr="Visto Bueno - Wealth &amp; Trust">
            <a:extLst>
              <a:ext uri="{FF2B5EF4-FFF2-40B4-BE49-F238E27FC236}">
                <a16:creationId xmlns:a16="http://schemas.microsoft.com/office/drawing/2014/main" id="{81B3FDC5-B683-48FD-B6A6-27A2686FBF09}"/>
              </a:ext>
            </a:extLst>
          </p:cNvPr>
          <p:cNvPicPr preferRelativeResize="0"/>
          <p:nvPr/>
        </p:nvPicPr>
        <p:blipFill rotWithShape="1">
          <a:blip r:embed="rId6">
            <a:alphaModFix/>
            <a:duotone>
              <a:prstClr val="black"/>
              <a:schemeClr val="accent1">
                <a:tint val="45000"/>
                <a:satMod val="400000"/>
              </a:schemeClr>
            </a:duotone>
          </a:blip>
          <a:srcRect/>
          <a:stretch/>
        </p:blipFill>
        <p:spPr>
          <a:xfrm>
            <a:off x="5938497" y="4278109"/>
            <a:ext cx="270744" cy="217134"/>
          </a:xfrm>
          <a:prstGeom prst="rect">
            <a:avLst/>
          </a:prstGeom>
          <a:noFill/>
          <a:ln>
            <a:noFill/>
          </a:ln>
        </p:spPr>
      </p:pic>
      <p:cxnSp>
        <p:nvCxnSpPr>
          <p:cNvPr id="61" name="Google Shape;995;gd03d06478a_0_939">
            <a:extLst>
              <a:ext uri="{FF2B5EF4-FFF2-40B4-BE49-F238E27FC236}">
                <a16:creationId xmlns:a16="http://schemas.microsoft.com/office/drawing/2014/main" id="{50B3DDAA-73EF-4091-B906-662794F010B7}"/>
              </a:ext>
            </a:extLst>
          </p:cNvPr>
          <p:cNvCxnSpPr>
            <a:cxnSpLocks/>
          </p:cNvCxnSpPr>
          <p:nvPr/>
        </p:nvCxnSpPr>
        <p:spPr>
          <a:xfrm>
            <a:off x="3663854" y="4363557"/>
            <a:ext cx="564022" cy="1"/>
          </a:xfrm>
          <a:prstGeom prst="straightConnector1">
            <a:avLst/>
          </a:prstGeom>
          <a:noFill/>
          <a:ln w="12700" cap="flat" cmpd="sng">
            <a:solidFill>
              <a:schemeClr val="tx2">
                <a:lumMod val="10000"/>
              </a:schemeClr>
            </a:solidFill>
            <a:prstDash val="dash"/>
            <a:round/>
            <a:headEnd type="none" w="sm" len="sm"/>
            <a:tailEnd type="triangle" w="med" len="med"/>
          </a:ln>
        </p:spPr>
      </p:cxnSp>
      <p:sp>
        <p:nvSpPr>
          <p:cNvPr id="62" name="CuadroTexto 61">
            <a:extLst>
              <a:ext uri="{FF2B5EF4-FFF2-40B4-BE49-F238E27FC236}">
                <a16:creationId xmlns:a16="http://schemas.microsoft.com/office/drawing/2014/main" id="{40EE6830-A900-4F91-88AD-C63FC60CD988}"/>
              </a:ext>
            </a:extLst>
          </p:cNvPr>
          <p:cNvSpPr txBox="1"/>
          <p:nvPr/>
        </p:nvSpPr>
        <p:spPr>
          <a:xfrm>
            <a:off x="2558570" y="4208612"/>
            <a:ext cx="1005127" cy="227428"/>
          </a:xfrm>
          <a:prstGeom prst="rect">
            <a:avLst/>
          </a:prstGeom>
          <a:noFill/>
          <a:ln>
            <a:noFill/>
          </a:ln>
        </p:spPr>
        <p:txBody>
          <a:bodyPr spcFirstLastPara="1" wrap="square" lIns="0" tIns="0" rIns="68550" bIns="0" anchor="ctr" anchorCtr="0">
            <a:noAutofit/>
          </a:bodyPr>
          <a:lstStyle>
            <a:defPPr marR="0" lvl="0" algn="l" rtl="0">
              <a:lnSpc>
                <a:spcPct val="100000"/>
              </a:lnSpc>
              <a:spcBef>
                <a:spcPts val="0"/>
              </a:spcBef>
              <a:spcAft>
                <a:spcPts val="0"/>
              </a:spcAft>
            </a:defPPr>
            <a:lvl1pPr marL="0" indent="0">
              <a:buNone/>
              <a:defRPr sz="1600" b="1">
                <a:latin typeface="Raleway"/>
                <a:ea typeface="Raleway"/>
                <a:cs typeface="Raleway"/>
              </a:defRPr>
            </a:lvl1pPr>
          </a:lstStyle>
          <a:p>
            <a:pPr algn="ctr"/>
            <a:endParaRPr lang="es-ES" sz="1000" dirty="0">
              <a:solidFill>
                <a:schemeClr val="bg2">
                  <a:lumMod val="90000"/>
                  <a:lumOff val="10000"/>
                </a:schemeClr>
              </a:solidFill>
              <a:latin typeface="Garamond" panose="02020404030301010803" pitchFamily="18" charset="0"/>
              <a:sym typeface="Raleway"/>
            </a:endParaRPr>
          </a:p>
          <a:p>
            <a:pPr algn="ctr"/>
            <a:r>
              <a:rPr lang="es-ES" sz="1400" dirty="0">
                <a:solidFill>
                  <a:schemeClr val="bg2">
                    <a:lumMod val="90000"/>
                    <a:lumOff val="10000"/>
                  </a:schemeClr>
                </a:solidFill>
                <a:latin typeface="Garamond" panose="02020404030301010803" pitchFamily="18" charset="0"/>
                <a:sym typeface="Raleway"/>
              </a:rPr>
              <a:t>YEN/Libor</a:t>
            </a:r>
          </a:p>
        </p:txBody>
      </p:sp>
      <p:sp>
        <p:nvSpPr>
          <p:cNvPr id="66" name="Google Shape;157;p19"/>
          <p:cNvSpPr txBox="1"/>
          <p:nvPr/>
        </p:nvSpPr>
        <p:spPr>
          <a:xfrm>
            <a:off x="332273" y="181679"/>
            <a:ext cx="4105586" cy="490500"/>
          </a:xfrm>
          <a:prstGeom prst="rect">
            <a:avLst/>
          </a:prstGeom>
          <a:noFill/>
          <a:ln>
            <a:noFill/>
          </a:ln>
        </p:spPr>
        <p:txBody>
          <a:bodyPr spcFirstLastPara="1" wrap="square" lIns="34300" tIns="17150" rIns="34300" bIns="17150" anchor="t" anchorCtr="0">
            <a:noAutofit/>
          </a:bodyPr>
          <a:lstStyle/>
          <a:p>
            <a:pPr>
              <a:lnSpc>
                <a:spcPct val="151515"/>
              </a:lnSpc>
              <a:buSzPts val="2500"/>
            </a:pPr>
            <a:r>
              <a:rPr lang="es-CL" sz="2500" b="1" dirty="0">
                <a:solidFill>
                  <a:schemeClr val="accent1">
                    <a:lumMod val="50000"/>
                  </a:schemeClr>
                </a:solidFill>
                <a:latin typeface="Garamond" panose="02020404030301010803" pitchFamily="18" charset="0"/>
                <a:cs typeface="Poppins SemiBold"/>
                <a:sym typeface="Poppins SemiBold"/>
              </a:rPr>
              <a:t>Cartas de Crédito SOFR.</a:t>
            </a:r>
            <a:endParaRPr lang="pt-BR" sz="2500" b="1" dirty="0">
              <a:solidFill>
                <a:schemeClr val="accent1">
                  <a:lumMod val="50000"/>
                </a:schemeClr>
              </a:solidFill>
              <a:latin typeface="Garamond" panose="02020404030301010803" pitchFamily="18" charset="0"/>
              <a:cs typeface="Poppins SemiBold"/>
            </a:endParaRPr>
          </a:p>
        </p:txBody>
      </p:sp>
      <p:pic>
        <p:nvPicPr>
          <p:cNvPr id="67" name="Imagen 66"/>
          <p:cNvPicPr>
            <a:picLocks noChangeAspect="1"/>
          </p:cNvPicPr>
          <p:nvPr/>
        </p:nvPicPr>
        <p:blipFill>
          <a:blip r:embed="rId7">
            <a:clrChange>
              <a:clrFrom>
                <a:srgbClr val="FFFFFF"/>
              </a:clrFrom>
              <a:clrTo>
                <a:srgbClr val="FFFFFF">
                  <a:alpha val="0"/>
                </a:srgbClr>
              </a:clrTo>
            </a:clrChange>
          </a:blip>
          <a:stretch>
            <a:fillRect/>
          </a:stretch>
        </p:blipFill>
        <p:spPr>
          <a:xfrm>
            <a:off x="6990461" y="4770881"/>
            <a:ext cx="2074010" cy="302561"/>
          </a:xfrm>
          <a:prstGeom prst="rect">
            <a:avLst/>
          </a:prstGeom>
        </p:spPr>
      </p:pic>
      <p:pic>
        <p:nvPicPr>
          <p:cNvPr id="68" name="Google Shape;758;p12" descr="Visto Bueno - Wealth &amp; Trust">
            <a:extLst>
              <a:ext uri="{FF2B5EF4-FFF2-40B4-BE49-F238E27FC236}">
                <a16:creationId xmlns:a16="http://schemas.microsoft.com/office/drawing/2014/main" id="{81B3FDC5-B683-48FD-B6A6-27A2686FBF09}"/>
              </a:ext>
            </a:extLst>
          </p:cNvPr>
          <p:cNvPicPr preferRelativeResize="0"/>
          <p:nvPr/>
        </p:nvPicPr>
        <p:blipFill rotWithShape="1">
          <a:blip r:embed="rId6">
            <a:alphaModFix/>
            <a:duotone>
              <a:prstClr val="black"/>
              <a:schemeClr val="accent1">
                <a:tint val="45000"/>
                <a:satMod val="400000"/>
              </a:schemeClr>
            </a:duotone>
          </a:blip>
          <a:srcRect/>
          <a:stretch/>
        </p:blipFill>
        <p:spPr>
          <a:xfrm>
            <a:off x="5947689" y="3974388"/>
            <a:ext cx="270744" cy="217134"/>
          </a:xfrm>
          <a:prstGeom prst="rect">
            <a:avLst/>
          </a:prstGeom>
          <a:noFill/>
          <a:ln>
            <a:noFill/>
          </a:ln>
        </p:spPr>
      </p:pic>
    </p:spTree>
    <p:extLst>
      <p:ext uri="{BB962C8B-B14F-4D97-AF65-F5344CB8AC3E}">
        <p14:creationId xmlns:p14="http://schemas.microsoft.com/office/powerpoint/2010/main" val="28538728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fade">
                                      <p:cBhvr>
                                        <p:cTn id="33" dur="500"/>
                                        <p:tgtEl>
                                          <p:spTgt spid="78"/>
                                        </p:tgtEl>
                                      </p:cBhvr>
                                    </p:animEffect>
                                  </p:childTnLst>
                                </p:cTn>
                              </p:par>
                              <p:par>
                                <p:cTn id="34" presetID="10" presetClass="entr" presetSubtype="0" fill="hold" nodeType="withEffect">
                                  <p:stCondLst>
                                    <p:cond delay="0"/>
                                  </p:stCondLst>
                                  <p:childTnLst>
                                    <p:set>
                                      <p:cBhvr>
                                        <p:cTn id="35" dur="1" fill="hold">
                                          <p:stCondLst>
                                            <p:cond delay="0"/>
                                          </p:stCondLst>
                                        </p:cTn>
                                        <p:tgtEl>
                                          <p:spTgt spid="77"/>
                                        </p:tgtEl>
                                        <p:attrNameLst>
                                          <p:attrName>style.visibility</p:attrName>
                                        </p:attrNameLst>
                                      </p:cBhvr>
                                      <p:to>
                                        <p:strVal val="visible"/>
                                      </p:to>
                                    </p:set>
                                    <p:animEffect transition="in" filter="fade">
                                      <p:cBhvr>
                                        <p:cTn id="36" dur="500"/>
                                        <p:tgtEl>
                                          <p:spTgt spid="77"/>
                                        </p:tgtEl>
                                      </p:cBhvr>
                                    </p:animEffect>
                                  </p:childTnLst>
                                </p:cTn>
                              </p:par>
                              <p:par>
                                <p:cTn id="37" presetID="10" presetClass="entr" presetSubtype="0" fill="hold" nodeType="with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fade">
                                      <p:cBhvr>
                                        <p:cTn id="39" dur="500"/>
                                        <p:tgtEl>
                                          <p:spTgt spid="79"/>
                                        </p:tgtEl>
                                      </p:cBhvr>
                                    </p:animEffect>
                                  </p:childTnLst>
                                </p:cTn>
                              </p:par>
                              <p:par>
                                <p:cTn id="40" presetID="10" presetClass="entr" presetSubtype="0" fill="hold" nodeType="with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fade">
                                      <p:cBhvr>
                                        <p:cTn id="42" dur="500"/>
                                        <p:tgtEl>
                                          <p:spTgt spid="8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8"/>
                                        </p:tgtEl>
                                        <p:attrNameLst>
                                          <p:attrName>style.visibility</p:attrName>
                                        </p:attrNameLst>
                                      </p:cBhvr>
                                      <p:to>
                                        <p:strVal val="visible"/>
                                      </p:to>
                                    </p:set>
                                    <p:animEffect transition="in" filter="fade">
                                      <p:cBhvr>
                                        <p:cTn id="45" dur="500"/>
                                        <p:tgtEl>
                                          <p:spTgt spid="8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1"/>
                                        </p:tgtEl>
                                        <p:attrNameLst>
                                          <p:attrName>style.visibility</p:attrName>
                                        </p:attrNameLst>
                                      </p:cBhvr>
                                      <p:to>
                                        <p:strVal val="visible"/>
                                      </p:to>
                                    </p:set>
                                    <p:animEffect transition="in" filter="fade">
                                      <p:cBhvr>
                                        <p:cTn id="48" dur="500"/>
                                        <p:tgtEl>
                                          <p:spTgt spid="111"/>
                                        </p:tgtEl>
                                      </p:cBhvr>
                                    </p:animEffect>
                                  </p:childTnLst>
                                </p:cTn>
                              </p:par>
                              <p:par>
                                <p:cTn id="49" presetID="10" presetClass="entr" presetSubtype="0" fill="hold" nodeType="withEffect">
                                  <p:stCondLst>
                                    <p:cond delay="0"/>
                                  </p:stCondLst>
                                  <p:childTnLst>
                                    <p:set>
                                      <p:cBhvr>
                                        <p:cTn id="50" dur="1" fill="hold">
                                          <p:stCondLst>
                                            <p:cond delay="0"/>
                                          </p:stCondLst>
                                        </p:cTn>
                                        <p:tgtEl>
                                          <p:spTgt spid="84"/>
                                        </p:tgtEl>
                                        <p:attrNameLst>
                                          <p:attrName>style.visibility</p:attrName>
                                        </p:attrNameLst>
                                      </p:cBhvr>
                                      <p:to>
                                        <p:strVal val="visible"/>
                                      </p:to>
                                    </p:set>
                                    <p:animEffect transition="in" filter="fade">
                                      <p:cBhvr>
                                        <p:cTn id="51" dur="500"/>
                                        <p:tgtEl>
                                          <p:spTgt spid="84"/>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5.55556E-7 -4.07407E-6 L 0.19271 -0.00185 " pathEditMode="relative" rAng="0" ptsTypes="AA">
                                      <p:cBhvr>
                                        <p:cTn id="55" dur="2000" fill="hold"/>
                                        <p:tgtEl>
                                          <p:spTgt spid="84"/>
                                        </p:tgtEl>
                                        <p:attrNameLst>
                                          <p:attrName>ppt_x</p:attrName>
                                          <p:attrName>ppt_y</p:attrName>
                                        </p:attrNameLst>
                                      </p:cBhvr>
                                      <p:rCtr x="9635" y="-93"/>
                                    </p:animMotion>
                                  </p:childTnLst>
                                </p:cTn>
                              </p:par>
                              <p:par>
                                <p:cTn id="56" presetID="10" presetClass="entr" presetSubtype="0" fill="hold" grpId="0" nodeType="withEffect">
                                  <p:stCondLst>
                                    <p:cond delay="100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95"/>
                                        </p:tgtEl>
                                        <p:attrNameLst>
                                          <p:attrName>style.visibility</p:attrName>
                                        </p:attrNameLst>
                                      </p:cBhvr>
                                      <p:to>
                                        <p:strVal val="visible"/>
                                      </p:to>
                                    </p:set>
                                    <p:animEffect transition="in" filter="fade">
                                      <p:cBhvr>
                                        <p:cTn id="63" dur="500"/>
                                        <p:tgtEl>
                                          <p:spTgt spid="9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500"/>
                                        <p:tgtEl>
                                          <p:spTgt spid="9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18"/>
                                        </p:tgtEl>
                                        <p:attrNameLst>
                                          <p:attrName>style.visibility</p:attrName>
                                        </p:attrNameLst>
                                      </p:cBhvr>
                                      <p:to>
                                        <p:strVal val="visible"/>
                                      </p:to>
                                    </p:set>
                                    <p:animEffect transition="in" filter="fade">
                                      <p:cBhvr>
                                        <p:cTn id="74" dur="500"/>
                                        <p:tgtEl>
                                          <p:spTgt spid="11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19"/>
                                        </p:tgtEl>
                                        <p:attrNameLst>
                                          <p:attrName>style.visibility</p:attrName>
                                        </p:attrNameLst>
                                      </p:cBhvr>
                                      <p:to>
                                        <p:strVal val="visible"/>
                                      </p:to>
                                    </p:set>
                                    <p:animEffect transition="in" filter="fade">
                                      <p:cBhvr>
                                        <p:cTn id="79" dur="500"/>
                                        <p:tgtEl>
                                          <p:spTgt spid="11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500"/>
                                        <p:tgtEl>
                                          <p:spTgt spid="12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23"/>
                                        </p:tgtEl>
                                        <p:attrNameLst>
                                          <p:attrName>style.visibility</p:attrName>
                                        </p:attrNameLst>
                                      </p:cBhvr>
                                      <p:to>
                                        <p:strVal val="visible"/>
                                      </p:to>
                                    </p:set>
                                    <p:animEffect transition="in" filter="fade">
                                      <p:cBhvr>
                                        <p:cTn id="90" dur="500"/>
                                        <p:tgtEl>
                                          <p:spTgt spid="123"/>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25"/>
                                        </p:tgtEl>
                                        <p:attrNameLst>
                                          <p:attrName>style.visibility</p:attrName>
                                        </p:attrNameLst>
                                      </p:cBhvr>
                                      <p:to>
                                        <p:strVal val="visible"/>
                                      </p:to>
                                    </p:set>
                                    <p:animEffect transition="in" filter="fade">
                                      <p:cBhvr>
                                        <p:cTn id="95" dur="500"/>
                                        <p:tgtEl>
                                          <p:spTgt spid="12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34"/>
                                        </p:tgtEl>
                                        <p:attrNameLst>
                                          <p:attrName>style.visibility</p:attrName>
                                        </p:attrNameLst>
                                      </p:cBhvr>
                                      <p:to>
                                        <p:strVal val="visible"/>
                                      </p:to>
                                    </p:set>
                                    <p:animEffect transition="in" filter="fade">
                                      <p:cBhvr>
                                        <p:cTn id="98" dur="500"/>
                                        <p:tgtEl>
                                          <p:spTgt spid="134"/>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fade">
                                      <p:cBhvr>
                                        <p:cTn id="103" dur="500"/>
                                        <p:tgtEl>
                                          <p:spTgt spid="3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27"/>
                                        </p:tgtEl>
                                        <p:attrNameLst>
                                          <p:attrName>style.visibility</p:attrName>
                                        </p:attrNameLst>
                                      </p:cBhvr>
                                      <p:to>
                                        <p:strVal val="visible"/>
                                      </p:to>
                                    </p:set>
                                    <p:animEffect transition="in" filter="fade">
                                      <p:cBhvr>
                                        <p:cTn id="106" dur="500"/>
                                        <p:tgtEl>
                                          <p:spTgt spid="127"/>
                                        </p:tgtEl>
                                      </p:cBhvr>
                                    </p:animEffect>
                                  </p:childTnLst>
                                </p:cTn>
                              </p:par>
                              <p:par>
                                <p:cTn id="107" presetID="10" presetClass="exit" presetSubtype="0" fill="hold" grpId="1" nodeType="withEffect">
                                  <p:stCondLst>
                                    <p:cond delay="0"/>
                                  </p:stCondLst>
                                  <p:childTnLst>
                                    <p:animEffect transition="out" filter="fade">
                                      <p:cBhvr>
                                        <p:cTn id="108" dur="500"/>
                                        <p:tgtEl>
                                          <p:spTgt spid="127"/>
                                        </p:tgtEl>
                                      </p:cBhvr>
                                    </p:animEffect>
                                    <p:set>
                                      <p:cBhvr>
                                        <p:cTn id="109" dur="1" fill="hold">
                                          <p:stCondLst>
                                            <p:cond delay="499"/>
                                          </p:stCondLst>
                                        </p:cTn>
                                        <p:tgtEl>
                                          <p:spTgt spid="127"/>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135"/>
                                        </p:tgtEl>
                                        <p:attrNameLst>
                                          <p:attrName>style.visibility</p:attrName>
                                        </p:attrNameLst>
                                      </p:cBhvr>
                                      <p:to>
                                        <p:strVal val="visible"/>
                                      </p:to>
                                    </p:set>
                                    <p:animEffect transition="in" filter="fade">
                                      <p:cBhvr>
                                        <p:cTn id="114" dur="500"/>
                                        <p:tgtEl>
                                          <p:spTgt spid="135"/>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136"/>
                                        </p:tgtEl>
                                        <p:attrNameLst>
                                          <p:attrName>style.visibility</p:attrName>
                                        </p:attrNameLst>
                                      </p:cBhvr>
                                      <p:to>
                                        <p:strVal val="visible"/>
                                      </p:to>
                                    </p:set>
                                    <p:animEffect transition="in" filter="fade">
                                      <p:cBhvr>
                                        <p:cTn id="119" dur="500"/>
                                        <p:tgtEl>
                                          <p:spTgt spid="136"/>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129"/>
                                        </p:tgtEl>
                                        <p:attrNameLst>
                                          <p:attrName>style.visibility</p:attrName>
                                        </p:attrNameLst>
                                      </p:cBhvr>
                                      <p:to>
                                        <p:strVal val="visible"/>
                                      </p:to>
                                    </p:set>
                                    <p:animEffect transition="in" filter="fade">
                                      <p:cBhvr>
                                        <p:cTn id="124" dur="500"/>
                                        <p:tgtEl>
                                          <p:spTgt spid="12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28"/>
                                        </p:tgtEl>
                                        <p:attrNameLst>
                                          <p:attrName>style.visibility</p:attrName>
                                        </p:attrNameLst>
                                      </p:cBhvr>
                                      <p:to>
                                        <p:strVal val="visible"/>
                                      </p:to>
                                    </p:set>
                                    <p:animEffect transition="in" filter="fade">
                                      <p:cBhvr>
                                        <p:cTn id="127" dur="500"/>
                                        <p:tgtEl>
                                          <p:spTgt spid="128"/>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96"/>
                                        </p:tgtEl>
                                        <p:attrNameLst>
                                          <p:attrName>style.visibility</p:attrName>
                                        </p:attrNameLst>
                                      </p:cBhvr>
                                      <p:to>
                                        <p:strVal val="visible"/>
                                      </p:to>
                                    </p:set>
                                    <p:animEffect transition="in" filter="fade">
                                      <p:cBhvr>
                                        <p:cTn id="130" dur="500"/>
                                        <p:tgtEl>
                                          <p:spTgt spid="196"/>
                                        </p:tgtEl>
                                      </p:cBhvr>
                                    </p:animEffect>
                                  </p:childTnLst>
                                </p:cTn>
                              </p:par>
                            </p:childTnLst>
                          </p:cTn>
                        </p:par>
                      </p:childTnLst>
                    </p:cTn>
                  </p:par>
                  <p:par>
                    <p:cTn id="131" fill="hold">
                      <p:stCondLst>
                        <p:cond delay="indefinite"/>
                      </p:stCondLst>
                      <p:childTnLst>
                        <p:par>
                          <p:cTn id="132" fill="hold">
                            <p:stCondLst>
                              <p:cond delay="0"/>
                            </p:stCondLst>
                            <p:childTnLst>
                              <p:par>
                                <p:cTn id="133" presetID="42" presetClass="path" presetSubtype="0" accel="50000" decel="50000" fill="hold" nodeType="clickEffect">
                                  <p:stCondLst>
                                    <p:cond delay="0"/>
                                  </p:stCondLst>
                                  <p:childTnLst>
                                    <p:animMotion origin="layout" path="M 0.19271 -0.00185 L 0.3559 -0.00648 " pathEditMode="relative" rAng="0" ptsTypes="AA">
                                      <p:cBhvr>
                                        <p:cTn id="134" dur="2000" fill="hold"/>
                                        <p:tgtEl>
                                          <p:spTgt spid="84"/>
                                        </p:tgtEl>
                                        <p:attrNameLst>
                                          <p:attrName>ppt_x</p:attrName>
                                          <p:attrName>ppt_y</p:attrName>
                                        </p:attrNameLst>
                                      </p:cBhvr>
                                      <p:rCtr x="8160" y="-247"/>
                                    </p:animMotion>
                                  </p:childTnLst>
                                </p:cTn>
                              </p:par>
                              <p:par>
                                <p:cTn id="135" presetID="10" presetClass="exit" presetSubtype="0" fill="hold" grpId="1" nodeType="withEffect">
                                  <p:stCondLst>
                                    <p:cond delay="0"/>
                                  </p:stCondLst>
                                  <p:childTnLst>
                                    <p:animEffect transition="out" filter="fade">
                                      <p:cBhvr>
                                        <p:cTn id="136" dur="500"/>
                                        <p:tgtEl>
                                          <p:spTgt spid="12"/>
                                        </p:tgtEl>
                                      </p:cBhvr>
                                    </p:animEffect>
                                    <p:set>
                                      <p:cBhvr>
                                        <p:cTn id="137" dur="1" fill="hold">
                                          <p:stCondLst>
                                            <p:cond delay="499"/>
                                          </p:stCondLst>
                                        </p:cTn>
                                        <p:tgtEl>
                                          <p:spTgt spid="12"/>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22"/>
                                        </p:tgtEl>
                                      </p:cBhvr>
                                    </p:animEffect>
                                    <p:set>
                                      <p:cBhvr>
                                        <p:cTn id="140" dur="1" fill="hold">
                                          <p:stCondLst>
                                            <p:cond delay="499"/>
                                          </p:stCondLst>
                                        </p:cTn>
                                        <p:tgtEl>
                                          <p:spTgt spid="22"/>
                                        </p:tgtEl>
                                        <p:attrNameLst>
                                          <p:attrName>style.visibility</p:attrName>
                                        </p:attrNameLst>
                                      </p:cBhvr>
                                      <p:to>
                                        <p:strVal val="hidden"/>
                                      </p:to>
                                    </p:set>
                                  </p:childTnLst>
                                </p:cTn>
                              </p:par>
                              <p:par>
                                <p:cTn id="141" presetID="10" presetClass="entr" presetSubtype="0" fill="hold" grpId="0" nodeType="withEffect">
                                  <p:stCondLst>
                                    <p:cond delay="1000"/>
                                  </p:stCondLst>
                                  <p:childTnLst>
                                    <p:set>
                                      <p:cBhvr>
                                        <p:cTn id="142" dur="1" fill="hold">
                                          <p:stCondLst>
                                            <p:cond delay="0"/>
                                          </p:stCondLst>
                                        </p:cTn>
                                        <p:tgtEl>
                                          <p:spTgt spid="113"/>
                                        </p:tgtEl>
                                        <p:attrNameLst>
                                          <p:attrName>style.visibility</p:attrName>
                                        </p:attrNameLst>
                                      </p:cBhvr>
                                      <p:to>
                                        <p:strVal val="visible"/>
                                      </p:to>
                                    </p:set>
                                    <p:animEffect transition="in" filter="fade">
                                      <p:cBhvr>
                                        <p:cTn id="143" dur="500"/>
                                        <p:tgtEl>
                                          <p:spTgt spid="113"/>
                                        </p:tgtEl>
                                      </p:cBhvr>
                                    </p:animEffect>
                                  </p:childTnLst>
                                </p:cTn>
                              </p:par>
                              <p:par>
                                <p:cTn id="144" presetID="10" presetClass="exit" presetSubtype="0" fill="hold" grpId="1" nodeType="withEffect">
                                  <p:stCondLst>
                                    <p:cond delay="0"/>
                                  </p:stCondLst>
                                  <p:childTnLst>
                                    <p:animEffect transition="out" filter="fade">
                                      <p:cBhvr>
                                        <p:cTn id="145" dur="500"/>
                                        <p:tgtEl>
                                          <p:spTgt spid="118"/>
                                        </p:tgtEl>
                                      </p:cBhvr>
                                    </p:animEffect>
                                    <p:set>
                                      <p:cBhvr>
                                        <p:cTn id="146" dur="1" fill="hold">
                                          <p:stCondLst>
                                            <p:cond delay="499"/>
                                          </p:stCondLst>
                                        </p:cTn>
                                        <p:tgtEl>
                                          <p:spTgt spid="118"/>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119"/>
                                        </p:tgtEl>
                                      </p:cBhvr>
                                    </p:animEffect>
                                    <p:set>
                                      <p:cBhvr>
                                        <p:cTn id="149" dur="1" fill="hold">
                                          <p:stCondLst>
                                            <p:cond delay="499"/>
                                          </p:stCondLst>
                                        </p:cTn>
                                        <p:tgtEl>
                                          <p:spTgt spid="119"/>
                                        </p:tgtEl>
                                        <p:attrNameLst>
                                          <p:attrName>style.visibility</p:attrName>
                                        </p:attrNameLst>
                                      </p:cBhvr>
                                      <p:to>
                                        <p:strVal val="hidden"/>
                                      </p:to>
                                    </p:set>
                                  </p:childTnLst>
                                </p:cTn>
                              </p:par>
                              <p:par>
                                <p:cTn id="150" presetID="10" presetClass="exit" presetSubtype="0" fill="hold" grpId="1" nodeType="withEffect">
                                  <p:stCondLst>
                                    <p:cond delay="0"/>
                                  </p:stCondLst>
                                  <p:childTnLst>
                                    <p:animEffect transition="out" filter="fade">
                                      <p:cBhvr>
                                        <p:cTn id="151" dur="500"/>
                                        <p:tgtEl>
                                          <p:spTgt spid="126"/>
                                        </p:tgtEl>
                                      </p:cBhvr>
                                    </p:animEffect>
                                    <p:set>
                                      <p:cBhvr>
                                        <p:cTn id="152" dur="1" fill="hold">
                                          <p:stCondLst>
                                            <p:cond delay="499"/>
                                          </p:stCondLst>
                                        </p:cTn>
                                        <p:tgtEl>
                                          <p:spTgt spid="126"/>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500"/>
                                        <p:tgtEl>
                                          <p:spTgt spid="24"/>
                                        </p:tgtEl>
                                      </p:cBhvr>
                                    </p:animEffect>
                                    <p:set>
                                      <p:cBhvr>
                                        <p:cTn id="155" dur="1" fill="hold">
                                          <p:stCondLst>
                                            <p:cond delay="499"/>
                                          </p:stCondLst>
                                        </p:cTn>
                                        <p:tgtEl>
                                          <p:spTgt spid="24"/>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500"/>
                                        <p:tgtEl>
                                          <p:spTgt spid="123"/>
                                        </p:tgtEl>
                                      </p:cBhvr>
                                    </p:animEffect>
                                    <p:set>
                                      <p:cBhvr>
                                        <p:cTn id="158" dur="1" fill="hold">
                                          <p:stCondLst>
                                            <p:cond delay="499"/>
                                          </p:stCondLst>
                                        </p:cTn>
                                        <p:tgtEl>
                                          <p:spTgt spid="123"/>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500"/>
                                        <p:tgtEl>
                                          <p:spTgt spid="125"/>
                                        </p:tgtEl>
                                      </p:cBhvr>
                                    </p:animEffect>
                                    <p:set>
                                      <p:cBhvr>
                                        <p:cTn id="161" dur="1" fill="hold">
                                          <p:stCondLst>
                                            <p:cond delay="499"/>
                                          </p:stCondLst>
                                        </p:cTn>
                                        <p:tgtEl>
                                          <p:spTgt spid="125"/>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500"/>
                                        <p:tgtEl>
                                          <p:spTgt spid="134"/>
                                        </p:tgtEl>
                                      </p:cBhvr>
                                    </p:animEffect>
                                    <p:set>
                                      <p:cBhvr>
                                        <p:cTn id="164" dur="1" fill="hold">
                                          <p:stCondLst>
                                            <p:cond delay="499"/>
                                          </p:stCondLst>
                                        </p:cTn>
                                        <p:tgtEl>
                                          <p:spTgt spid="134"/>
                                        </p:tgtEl>
                                        <p:attrNameLst>
                                          <p:attrName>style.visibility</p:attrName>
                                        </p:attrNameLst>
                                      </p:cBhvr>
                                      <p:to>
                                        <p:strVal val="hidden"/>
                                      </p:to>
                                    </p:set>
                                  </p:childTnLst>
                                </p:cTn>
                              </p:par>
                              <p:par>
                                <p:cTn id="165" presetID="10" presetClass="exit" presetSubtype="0" fill="hold" grpId="1" nodeType="withEffect">
                                  <p:stCondLst>
                                    <p:cond delay="0"/>
                                  </p:stCondLst>
                                  <p:childTnLst>
                                    <p:animEffect transition="out" filter="fade">
                                      <p:cBhvr>
                                        <p:cTn id="166" dur="500"/>
                                        <p:tgtEl>
                                          <p:spTgt spid="32"/>
                                        </p:tgtEl>
                                      </p:cBhvr>
                                    </p:animEffect>
                                    <p:set>
                                      <p:cBhvr>
                                        <p:cTn id="167" dur="1" fill="hold">
                                          <p:stCondLst>
                                            <p:cond delay="499"/>
                                          </p:stCondLst>
                                        </p:cTn>
                                        <p:tgtEl>
                                          <p:spTgt spid="32"/>
                                        </p:tgtEl>
                                        <p:attrNameLst>
                                          <p:attrName>style.visibility</p:attrName>
                                        </p:attrNameLst>
                                      </p:cBhvr>
                                      <p:to>
                                        <p:strVal val="hidden"/>
                                      </p:to>
                                    </p:set>
                                  </p:childTnLst>
                                </p:cTn>
                              </p:par>
                              <p:par>
                                <p:cTn id="168" presetID="10" presetClass="exit" presetSubtype="0" fill="hold" grpId="2" nodeType="withEffect">
                                  <p:stCondLst>
                                    <p:cond delay="0"/>
                                  </p:stCondLst>
                                  <p:childTnLst>
                                    <p:animEffect transition="out" filter="fade">
                                      <p:cBhvr>
                                        <p:cTn id="169" dur="500"/>
                                        <p:tgtEl>
                                          <p:spTgt spid="127"/>
                                        </p:tgtEl>
                                      </p:cBhvr>
                                    </p:animEffect>
                                    <p:set>
                                      <p:cBhvr>
                                        <p:cTn id="170" dur="1" fill="hold">
                                          <p:stCondLst>
                                            <p:cond delay="499"/>
                                          </p:stCondLst>
                                        </p:cTn>
                                        <p:tgtEl>
                                          <p:spTgt spid="127"/>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135"/>
                                        </p:tgtEl>
                                      </p:cBhvr>
                                    </p:animEffect>
                                    <p:set>
                                      <p:cBhvr>
                                        <p:cTn id="173" dur="1" fill="hold">
                                          <p:stCondLst>
                                            <p:cond delay="499"/>
                                          </p:stCondLst>
                                        </p:cTn>
                                        <p:tgtEl>
                                          <p:spTgt spid="135"/>
                                        </p:tgtEl>
                                        <p:attrNameLst>
                                          <p:attrName>style.visibility</p:attrName>
                                        </p:attrNameLst>
                                      </p:cBhvr>
                                      <p:to>
                                        <p:strVal val="hidden"/>
                                      </p:to>
                                    </p:set>
                                  </p:childTnLst>
                                </p:cTn>
                              </p:par>
                              <p:par>
                                <p:cTn id="174" presetID="10" presetClass="exit" presetSubtype="0" fill="hold" grpId="1" nodeType="withEffect">
                                  <p:stCondLst>
                                    <p:cond delay="0"/>
                                  </p:stCondLst>
                                  <p:childTnLst>
                                    <p:animEffect transition="out" filter="fade">
                                      <p:cBhvr>
                                        <p:cTn id="175" dur="500"/>
                                        <p:tgtEl>
                                          <p:spTgt spid="136"/>
                                        </p:tgtEl>
                                      </p:cBhvr>
                                    </p:animEffect>
                                    <p:set>
                                      <p:cBhvr>
                                        <p:cTn id="176" dur="1" fill="hold">
                                          <p:stCondLst>
                                            <p:cond delay="499"/>
                                          </p:stCondLst>
                                        </p:cTn>
                                        <p:tgtEl>
                                          <p:spTgt spid="136"/>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500"/>
                                        <p:tgtEl>
                                          <p:spTgt spid="129"/>
                                        </p:tgtEl>
                                      </p:cBhvr>
                                    </p:animEffect>
                                    <p:set>
                                      <p:cBhvr>
                                        <p:cTn id="179" dur="1" fill="hold">
                                          <p:stCondLst>
                                            <p:cond delay="499"/>
                                          </p:stCondLst>
                                        </p:cTn>
                                        <p:tgtEl>
                                          <p:spTgt spid="129"/>
                                        </p:tgtEl>
                                        <p:attrNameLst>
                                          <p:attrName>style.visibility</p:attrName>
                                        </p:attrNameLst>
                                      </p:cBhvr>
                                      <p:to>
                                        <p:strVal val="hidden"/>
                                      </p:to>
                                    </p:set>
                                  </p:childTnLst>
                                </p:cTn>
                              </p:par>
                              <p:par>
                                <p:cTn id="180" presetID="10" presetClass="exit" presetSubtype="0" fill="hold" grpId="1" nodeType="withEffect">
                                  <p:stCondLst>
                                    <p:cond delay="0"/>
                                  </p:stCondLst>
                                  <p:childTnLst>
                                    <p:animEffect transition="out" filter="fade">
                                      <p:cBhvr>
                                        <p:cTn id="181" dur="500"/>
                                        <p:tgtEl>
                                          <p:spTgt spid="128"/>
                                        </p:tgtEl>
                                      </p:cBhvr>
                                    </p:animEffect>
                                    <p:set>
                                      <p:cBhvr>
                                        <p:cTn id="182" dur="1" fill="hold">
                                          <p:stCondLst>
                                            <p:cond delay="499"/>
                                          </p:stCondLst>
                                        </p:cTn>
                                        <p:tgtEl>
                                          <p:spTgt spid="128"/>
                                        </p:tgtEl>
                                        <p:attrNameLst>
                                          <p:attrName>style.visibility</p:attrName>
                                        </p:attrNameLst>
                                      </p:cBhvr>
                                      <p:to>
                                        <p:strVal val="hidden"/>
                                      </p:to>
                                    </p:set>
                                  </p:childTnLst>
                                </p:cTn>
                              </p:par>
                              <p:par>
                                <p:cTn id="183" presetID="10" presetClass="exit" presetSubtype="0" fill="hold" grpId="1" nodeType="withEffect">
                                  <p:stCondLst>
                                    <p:cond delay="0"/>
                                  </p:stCondLst>
                                  <p:childTnLst>
                                    <p:animEffect transition="out" filter="fade">
                                      <p:cBhvr>
                                        <p:cTn id="184" dur="500"/>
                                        <p:tgtEl>
                                          <p:spTgt spid="196"/>
                                        </p:tgtEl>
                                      </p:cBhvr>
                                    </p:animEffect>
                                    <p:set>
                                      <p:cBhvr>
                                        <p:cTn id="185" dur="1" fill="hold">
                                          <p:stCondLst>
                                            <p:cond delay="499"/>
                                          </p:stCondLst>
                                        </p:cTn>
                                        <p:tgtEl>
                                          <p:spTgt spid="196"/>
                                        </p:tgtEl>
                                        <p:attrNameLst>
                                          <p:attrName>style.visibility</p:attrName>
                                        </p:attrNameLst>
                                      </p:cBhvr>
                                      <p:to>
                                        <p:strVal val="hidden"/>
                                      </p:to>
                                    </p:se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nodeType="clickEffect">
                                  <p:stCondLst>
                                    <p:cond delay="0"/>
                                  </p:stCondLst>
                                  <p:childTnLst>
                                    <p:set>
                                      <p:cBhvr>
                                        <p:cTn id="189" dur="1" fill="hold">
                                          <p:stCondLst>
                                            <p:cond delay="0"/>
                                          </p:stCondLst>
                                        </p:cTn>
                                        <p:tgtEl>
                                          <p:spTgt spid="182"/>
                                        </p:tgtEl>
                                        <p:attrNameLst>
                                          <p:attrName>style.visibility</p:attrName>
                                        </p:attrNameLst>
                                      </p:cBhvr>
                                      <p:to>
                                        <p:strVal val="visible"/>
                                      </p:to>
                                    </p:set>
                                    <p:animEffect transition="in" filter="fade">
                                      <p:cBhvr>
                                        <p:cTn id="190" dur="500"/>
                                        <p:tgtEl>
                                          <p:spTgt spid="182"/>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181"/>
                                        </p:tgtEl>
                                        <p:attrNameLst>
                                          <p:attrName>style.visibility</p:attrName>
                                        </p:attrNameLst>
                                      </p:cBhvr>
                                      <p:to>
                                        <p:strVal val="visible"/>
                                      </p:to>
                                    </p:set>
                                    <p:animEffect transition="in" filter="fade">
                                      <p:cBhvr>
                                        <p:cTn id="193" dur="500"/>
                                        <p:tgtEl>
                                          <p:spTgt spid="181"/>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183"/>
                                        </p:tgtEl>
                                        <p:attrNameLst>
                                          <p:attrName>style.visibility</p:attrName>
                                        </p:attrNameLst>
                                      </p:cBhvr>
                                      <p:to>
                                        <p:strVal val="visible"/>
                                      </p:to>
                                    </p:set>
                                    <p:animEffect transition="in" filter="fade">
                                      <p:cBhvr>
                                        <p:cTn id="196" dur="500"/>
                                        <p:tgtEl>
                                          <p:spTgt spid="183"/>
                                        </p:tgtEl>
                                      </p:cBhvr>
                                    </p:animEffect>
                                  </p:childTnLst>
                                </p:cTn>
                              </p:par>
                            </p:childTnLst>
                          </p:cTn>
                        </p:par>
                      </p:childTnLst>
                    </p:cTn>
                  </p:par>
                  <p:par>
                    <p:cTn id="197" fill="hold">
                      <p:stCondLst>
                        <p:cond delay="indefinite"/>
                      </p:stCondLst>
                      <p:childTnLst>
                        <p:par>
                          <p:cTn id="198" fill="hold">
                            <p:stCondLst>
                              <p:cond delay="0"/>
                            </p:stCondLst>
                            <p:childTnLst>
                              <p:par>
                                <p:cTn id="199" presetID="10" presetClass="entr" presetSubtype="0" fill="hold" grpId="0" nodeType="clickEffect">
                                  <p:stCondLst>
                                    <p:cond delay="0"/>
                                  </p:stCondLst>
                                  <p:childTnLst>
                                    <p:set>
                                      <p:cBhvr>
                                        <p:cTn id="200" dur="1" fill="hold">
                                          <p:stCondLst>
                                            <p:cond delay="0"/>
                                          </p:stCondLst>
                                        </p:cTn>
                                        <p:tgtEl>
                                          <p:spTgt spid="187"/>
                                        </p:tgtEl>
                                        <p:attrNameLst>
                                          <p:attrName>style.visibility</p:attrName>
                                        </p:attrNameLst>
                                      </p:cBhvr>
                                      <p:to>
                                        <p:strVal val="visible"/>
                                      </p:to>
                                    </p:set>
                                    <p:animEffect transition="in" filter="fade">
                                      <p:cBhvr>
                                        <p:cTn id="201" dur="500"/>
                                        <p:tgtEl>
                                          <p:spTgt spid="187"/>
                                        </p:tgtEl>
                                      </p:cBhvr>
                                    </p:animEffec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nodeType="clickEffect">
                                  <p:stCondLst>
                                    <p:cond delay="0"/>
                                  </p:stCondLst>
                                  <p:childTnLst>
                                    <p:set>
                                      <p:cBhvr>
                                        <p:cTn id="205" dur="1" fill="hold">
                                          <p:stCondLst>
                                            <p:cond delay="0"/>
                                          </p:stCondLst>
                                        </p:cTn>
                                        <p:tgtEl>
                                          <p:spTgt spid="186"/>
                                        </p:tgtEl>
                                        <p:attrNameLst>
                                          <p:attrName>style.visibility</p:attrName>
                                        </p:attrNameLst>
                                      </p:cBhvr>
                                      <p:to>
                                        <p:strVal val="visible"/>
                                      </p:to>
                                    </p:set>
                                    <p:animEffect transition="in" filter="fade">
                                      <p:cBhvr>
                                        <p:cTn id="206" dur="500"/>
                                        <p:tgtEl>
                                          <p:spTgt spid="186"/>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184"/>
                                        </p:tgtEl>
                                        <p:attrNameLst>
                                          <p:attrName>style.visibility</p:attrName>
                                        </p:attrNameLst>
                                      </p:cBhvr>
                                      <p:to>
                                        <p:strVal val="visible"/>
                                      </p:to>
                                    </p:set>
                                    <p:animEffect transition="in" filter="fade">
                                      <p:cBhvr>
                                        <p:cTn id="209" dur="500"/>
                                        <p:tgtEl>
                                          <p:spTgt spid="184"/>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185"/>
                                        </p:tgtEl>
                                        <p:attrNameLst>
                                          <p:attrName>style.visibility</p:attrName>
                                        </p:attrNameLst>
                                      </p:cBhvr>
                                      <p:to>
                                        <p:strVal val="visible"/>
                                      </p:to>
                                    </p:set>
                                    <p:animEffect transition="in" filter="fade">
                                      <p:cBhvr>
                                        <p:cTn id="212" dur="500"/>
                                        <p:tgtEl>
                                          <p:spTgt spid="185"/>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193"/>
                                        </p:tgtEl>
                                        <p:attrNameLst>
                                          <p:attrName>style.visibility</p:attrName>
                                        </p:attrNameLst>
                                      </p:cBhvr>
                                      <p:to>
                                        <p:strVal val="visible"/>
                                      </p:to>
                                    </p:set>
                                    <p:animEffect transition="in" filter="fade">
                                      <p:cBhvr>
                                        <p:cTn id="217" dur="500"/>
                                        <p:tgtEl>
                                          <p:spTgt spid="193"/>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188"/>
                                        </p:tgtEl>
                                        <p:attrNameLst>
                                          <p:attrName>style.visibility</p:attrName>
                                        </p:attrNameLst>
                                      </p:cBhvr>
                                      <p:to>
                                        <p:strVal val="visible"/>
                                      </p:to>
                                    </p:set>
                                    <p:animEffect transition="in" filter="fade">
                                      <p:cBhvr>
                                        <p:cTn id="222" dur="500"/>
                                        <p:tgtEl>
                                          <p:spTgt spid="188"/>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192"/>
                                        </p:tgtEl>
                                        <p:attrNameLst>
                                          <p:attrName>style.visibility</p:attrName>
                                        </p:attrNameLst>
                                      </p:cBhvr>
                                      <p:to>
                                        <p:strVal val="visible"/>
                                      </p:to>
                                    </p:set>
                                    <p:animEffect transition="in" filter="fade">
                                      <p:cBhvr>
                                        <p:cTn id="225" dur="500"/>
                                        <p:tgtEl>
                                          <p:spTgt spid="192"/>
                                        </p:tgtEl>
                                      </p:cBhvr>
                                    </p:animEffect>
                                  </p:childTnLst>
                                </p:cTn>
                              </p:par>
                            </p:childTnLst>
                          </p:cTn>
                        </p:par>
                      </p:childTnLst>
                    </p:cTn>
                  </p:par>
                  <p:par>
                    <p:cTn id="226" fill="hold">
                      <p:stCondLst>
                        <p:cond delay="indefinite"/>
                      </p:stCondLst>
                      <p:childTnLst>
                        <p:par>
                          <p:cTn id="227" fill="hold">
                            <p:stCondLst>
                              <p:cond delay="0"/>
                            </p:stCondLst>
                            <p:childTnLst>
                              <p:par>
                                <p:cTn id="228" presetID="10" presetClass="exit" presetSubtype="0" fill="hold" grpId="1" nodeType="clickEffect">
                                  <p:stCondLst>
                                    <p:cond delay="0"/>
                                  </p:stCondLst>
                                  <p:childTnLst>
                                    <p:animEffect transition="out" filter="fade">
                                      <p:cBhvr>
                                        <p:cTn id="229" dur="500"/>
                                        <p:tgtEl>
                                          <p:spTgt spid="188"/>
                                        </p:tgtEl>
                                      </p:cBhvr>
                                    </p:animEffect>
                                    <p:set>
                                      <p:cBhvr>
                                        <p:cTn id="230" dur="1" fill="hold">
                                          <p:stCondLst>
                                            <p:cond delay="499"/>
                                          </p:stCondLst>
                                        </p:cTn>
                                        <p:tgtEl>
                                          <p:spTgt spid="188"/>
                                        </p:tgtEl>
                                        <p:attrNameLst>
                                          <p:attrName>style.visibility</p:attrName>
                                        </p:attrNameLst>
                                      </p:cBhvr>
                                      <p:to>
                                        <p:strVal val="hidden"/>
                                      </p:to>
                                    </p:set>
                                  </p:childTnLst>
                                </p:cTn>
                              </p:par>
                              <p:par>
                                <p:cTn id="231" presetID="10" presetClass="entr" presetSubtype="0" fill="hold" grpId="0" nodeType="withEffect">
                                  <p:stCondLst>
                                    <p:cond delay="0"/>
                                  </p:stCondLst>
                                  <p:childTnLst>
                                    <p:set>
                                      <p:cBhvr>
                                        <p:cTn id="232" dur="1" fill="hold">
                                          <p:stCondLst>
                                            <p:cond delay="0"/>
                                          </p:stCondLst>
                                        </p:cTn>
                                        <p:tgtEl>
                                          <p:spTgt spid="194"/>
                                        </p:tgtEl>
                                        <p:attrNameLst>
                                          <p:attrName>style.visibility</p:attrName>
                                        </p:attrNameLst>
                                      </p:cBhvr>
                                      <p:to>
                                        <p:strVal val="visible"/>
                                      </p:to>
                                    </p:set>
                                    <p:animEffect transition="in" filter="fade">
                                      <p:cBhvr>
                                        <p:cTn id="233" dur="500"/>
                                        <p:tgtEl>
                                          <p:spTgt spid="194"/>
                                        </p:tgtEl>
                                      </p:cBhvr>
                                    </p:animEffect>
                                  </p:childTnLst>
                                </p:cTn>
                              </p:par>
                            </p:childTnLst>
                          </p:cTn>
                        </p:par>
                      </p:childTnLst>
                    </p:cTn>
                  </p:par>
                  <p:par>
                    <p:cTn id="234" fill="hold">
                      <p:stCondLst>
                        <p:cond delay="indefinite"/>
                      </p:stCondLst>
                      <p:childTnLst>
                        <p:par>
                          <p:cTn id="235" fill="hold">
                            <p:stCondLst>
                              <p:cond delay="0"/>
                            </p:stCondLst>
                            <p:childTnLst>
                              <p:par>
                                <p:cTn id="236" presetID="10" presetClass="entr" presetSubtype="0" fill="hold" grpId="0" nodeType="clickEffect">
                                  <p:stCondLst>
                                    <p:cond delay="0"/>
                                  </p:stCondLst>
                                  <p:childTnLst>
                                    <p:set>
                                      <p:cBhvr>
                                        <p:cTn id="237" dur="1" fill="hold">
                                          <p:stCondLst>
                                            <p:cond delay="0"/>
                                          </p:stCondLst>
                                        </p:cTn>
                                        <p:tgtEl>
                                          <p:spTgt spid="195"/>
                                        </p:tgtEl>
                                        <p:attrNameLst>
                                          <p:attrName>style.visibility</p:attrName>
                                        </p:attrNameLst>
                                      </p:cBhvr>
                                      <p:to>
                                        <p:strVal val="visible"/>
                                      </p:to>
                                    </p:set>
                                    <p:animEffect transition="in" filter="fade">
                                      <p:cBhvr>
                                        <p:cTn id="238" dur="500"/>
                                        <p:tgtEl>
                                          <p:spTgt spid="195"/>
                                        </p:tgtEl>
                                      </p:cBhvr>
                                    </p:animEffect>
                                  </p:childTnLst>
                                </p:cTn>
                              </p:par>
                            </p:childTnLst>
                          </p:cTn>
                        </p:par>
                      </p:childTnLst>
                    </p:cTn>
                  </p:par>
                  <p:par>
                    <p:cTn id="239" fill="hold">
                      <p:stCondLst>
                        <p:cond delay="indefinite"/>
                      </p:stCondLst>
                      <p:childTnLst>
                        <p:par>
                          <p:cTn id="240" fill="hold">
                            <p:stCondLst>
                              <p:cond delay="0"/>
                            </p:stCondLst>
                            <p:childTnLst>
                              <p:par>
                                <p:cTn id="241" presetID="10" presetClass="entr" presetSubtype="0" fill="hold" nodeType="clickEffect">
                                  <p:stCondLst>
                                    <p:cond delay="0"/>
                                  </p:stCondLst>
                                  <p:childTnLst>
                                    <p:set>
                                      <p:cBhvr>
                                        <p:cTn id="242" dur="1" fill="hold">
                                          <p:stCondLst>
                                            <p:cond delay="0"/>
                                          </p:stCondLst>
                                        </p:cTn>
                                        <p:tgtEl>
                                          <p:spTgt spid="190"/>
                                        </p:tgtEl>
                                        <p:attrNameLst>
                                          <p:attrName>style.visibility</p:attrName>
                                        </p:attrNameLst>
                                      </p:cBhvr>
                                      <p:to>
                                        <p:strVal val="visible"/>
                                      </p:to>
                                    </p:set>
                                    <p:animEffect transition="in" filter="fade">
                                      <p:cBhvr>
                                        <p:cTn id="243" dur="500"/>
                                        <p:tgtEl>
                                          <p:spTgt spid="190"/>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189"/>
                                        </p:tgtEl>
                                        <p:attrNameLst>
                                          <p:attrName>style.visibility</p:attrName>
                                        </p:attrNameLst>
                                      </p:cBhvr>
                                      <p:to>
                                        <p:strVal val="visible"/>
                                      </p:to>
                                    </p:set>
                                    <p:animEffect transition="in" filter="fade">
                                      <p:cBhvr>
                                        <p:cTn id="246" dur="500"/>
                                        <p:tgtEl>
                                          <p:spTgt spid="189"/>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197"/>
                                        </p:tgtEl>
                                        <p:attrNameLst>
                                          <p:attrName>style.visibility</p:attrName>
                                        </p:attrNameLst>
                                      </p:cBhvr>
                                      <p:to>
                                        <p:strVal val="visible"/>
                                      </p:to>
                                    </p:set>
                                    <p:animEffect transition="in" filter="fade">
                                      <p:cBhvr>
                                        <p:cTn id="249" dur="500"/>
                                        <p:tgtEl>
                                          <p:spTgt spid="197"/>
                                        </p:tgtEl>
                                      </p:cBhvr>
                                    </p:animEffect>
                                  </p:childTnLst>
                                </p:cTn>
                              </p:par>
                              <p:par>
                                <p:cTn id="250" presetID="1" presetClass="entr" presetSubtype="0" fill="hold" nodeType="withEffect">
                                  <p:stCondLst>
                                    <p:cond delay="0"/>
                                  </p:stCondLst>
                                  <p:childTnLst>
                                    <p:set>
                                      <p:cBhvr>
                                        <p:cTn id="251"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88" grpId="0"/>
      <p:bldP spid="96" grpId="0"/>
      <p:bldP spid="12" grpId="0"/>
      <p:bldP spid="12" grpId="1"/>
      <p:bldP spid="111" grpId="0"/>
      <p:bldP spid="113" grpId="0"/>
      <p:bldP spid="118" grpId="0"/>
      <p:bldP spid="118" grpId="1"/>
      <p:bldP spid="119" grpId="0"/>
      <p:bldP spid="119" grpId="1"/>
      <p:bldP spid="123" grpId="0"/>
      <p:bldP spid="123" grpId="1"/>
      <p:bldP spid="125" grpId="0"/>
      <p:bldP spid="125" grpId="1"/>
      <p:bldP spid="126" grpId="0"/>
      <p:bldP spid="126" grpId="1"/>
      <p:bldP spid="127" grpId="0"/>
      <p:bldP spid="127" grpId="1"/>
      <p:bldP spid="127" grpId="2"/>
      <p:bldP spid="128" grpId="0"/>
      <p:bldP spid="128" grpId="1"/>
      <p:bldP spid="32" grpId="0"/>
      <p:bldP spid="32" grpId="1"/>
      <p:bldP spid="134" grpId="0"/>
      <p:bldP spid="134" grpId="1"/>
      <p:bldP spid="135" grpId="0"/>
      <p:bldP spid="135" grpId="1"/>
      <p:bldP spid="136" grpId="0"/>
      <p:bldP spid="136" grpId="1"/>
      <p:bldP spid="181" grpId="0"/>
      <p:bldP spid="183" grpId="0"/>
      <p:bldP spid="184" grpId="0"/>
      <p:bldP spid="185" grpId="0"/>
      <p:bldP spid="187" grpId="0"/>
      <p:bldP spid="188" grpId="0"/>
      <p:bldP spid="188" grpId="1"/>
      <p:bldP spid="189" grpId="0"/>
      <p:bldP spid="192" grpId="0"/>
      <p:bldP spid="193" grpId="0"/>
      <p:bldP spid="194" grpId="0"/>
      <p:bldP spid="195" grpId="0"/>
      <p:bldP spid="196" grpId="0"/>
      <p:bldP spid="196" grpId="1"/>
      <p:bldP spid="197" grpId="0"/>
      <p:bldP spid="48" grpId="0"/>
      <p:bldP spid="49" grpId="0"/>
      <p:bldP spid="50" grpId="0"/>
      <p:bldP spid="52"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10"/>
        <p:cNvGrpSpPr/>
        <p:nvPr/>
      </p:nvGrpSpPr>
      <p:grpSpPr>
        <a:xfrm>
          <a:off x="0" y="0"/>
          <a:ext cx="0" cy="0"/>
          <a:chOff x="0" y="0"/>
          <a:chExt cx="0" cy="0"/>
        </a:xfrm>
      </p:grpSpPr>
      <p:sp>
        <p:nvSpPr>
          <p:cNvPr id="39" name="Google Shape;157;p19"/>
          <p:cNvSpPr txBox="1"/>
          <p:nvPr/>
        </p:nvSpPr>
        <p:spPr>
          <a:xfrm>
            <a:off x="332273" y="181679"/>
            <a:ext cx="4105586" cy="490500"/>
          </a:xfrm>
          <a:prstGeom prst="rect">
            <a:avLst/>
          </a:prstGeom>
          <a:noFill/>
          <a:ln>
            <a:noFill/>
          </a:ln>
        </p:spPr>
        <p:txBody>
          <a:bodyPr spcFirstLastPara="1" wrap="square" lIns="34300" tIns="17150" rIns="34300" bIns="17150" anchor="t" anchorCtr="0">
            <a:noAutofit/>
          </a:bodyPr>
          <a:lstStyle/>
          <a:p>
            <a:pPr>
              <a:lnSpc>
                <a:spcPct val="151515"/>
              </a:lnSpc>
              <a:buSzPts val="2500"/>
            </a:pPr>
            <a:r>
              <a:rPr lang="es-CL" sz="2500" b="1" dirty="0">
                <a:solidFill>
                  <a:schemeClr val="accent1">
                    <a:lumMod val="50000"/>
                  </a:schemeClr>
                </a:solidFill>
                <a:latin typeface="Garamond" panose="02020404030301010803" pitchFamily="18" charset="0"/>
                <a:cs typeface="Poppins SemiBold"/>
                <a:sym typeface="Poppins SemiBold"/>
              </a:rPr>
              <a:t>Bonos SOFR.</a:t>
            </a:r>
            <a:endParaRPr lang="pt-BR" sz="2500" b="1" dirty="0">
              <a:solidFill>
                <a:schemeClr val="accent1">
                  <a:lumMod val="50000"/>
                </a:schemeClr>
              </a:solidFill>
              <a:latin typeface="Garamond" panose="02020404030301010803" pitchFamily="18" charset="0"/>
              <a:cs typeface="Poppins SemiBold"/>
            </a:endParaRPr>
          </a:p>
        </p:txBody>
      </p:sp>
      <p:pic>
        <p:nvPicPr>
          <p:cNvPr id="5" name="Imagen 4"/>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Marker/>
                    </a14:imgEffect>
                    <a14:imgEffect>
                      <a14:colorTemperature colorTemp="1500"/>
                    </a14:imgEffect>
                  </a14:imgLayer>
                </a14:imgProps>
              </a:ext>
            </a:extLst>
          </a:blip>
          <a:srcRect l="23834" t="1123" r="5494" b="15534"/>
          <a:stretch/>
        </p:blipFill>
        <p:spPr>
          <a:xfrm>
            <a:off x="6061364" y="0"/>
            <a:ext cx="3020291" cy="5143500"/>
          </a:xfrm>
          <a:prstGeom prst="rect">
            <a:avLst/>
          </a:prstGeom>
        </p:spPr>
      </p:pic>
      <p:pic>
        <p:nvPicPr>
          <p:cNvPr id="15" name="Imagen 14"/>
          <p:cNvPicPr>
            <a:picLocks noChangeAspect="1"/>
          </p:cNvPicPr>
          <p:nvPr/>
        </p:nvPicPr>
        <p:blipFill>
          <a:blip r:embed="rId5">
            <a:clrChange>
              <a:clrFrom>
                <a:srgbClr val="FFFFFF"/>
              </a:clrFrom>
              <a:clrTo>
                <a:srgbClr val="FFFFFF">
                  <a:alpha val="0"/>
                </a:srgbClr>
              </a:clrTo>
            </a:clrChange>
          </a:blip>
          <a:stretch>
            <a:fillRect/>
          </a:stretch>
        </p:blipFill>
        <p:spPr>
          <a:xfrm>
            <a:off x="7069990" y="4731710"/>
            <a:ext cx="2074010" cy="302561"/>
          </a:xfrm>
          <a:prstGeom prst="rect">
            <a:avLst/>
          </a:prstGeom>
        </p:spPr>
      </p:pic>
      <p:grpSp>
        <p:nvGrpSpPr>
          <p:cNvPr id="21" name="Grupo 20"/>
          <p:cNvGrpSpPr/>
          <p:nvPr/>
        </p:nvGrpSpPr>
        <p:grpSpPr>
          <a:xfrm>
            <a:off x="208856" y="1180684"/>
            <a:ext cx="4108305" cy="3469449"/>
            <a:chOff x="208856" y="1180684"/>
            <a:chExt cx="4108305" cy="3469449"/>
          </a:xfrm>
        </p:grpSpPr>
        <p:grpSp>
          <p:nvGrpSpPr>
            <p:cNvPr id="14" name="Grupo 13"/>
            <p:cNvGrpSpPr/>
            <p:nvPr/>
          </p:nvGrpSpPr>
          <p:grpSpPr>
            <a:xfrm>
              <a:off x="208856" y="1180684"/>
              <a:ext cx="3475252" cy="2804710"/>
              <a:chOff x="109421" y="719598"/>
              <a:chExt cx="3475252" cy="2804710"/>
            </a:xfrm>
          </p:grpSpPr>
          <p:pic>
            <p:nvPicPr>
              <p:cNvPr id="16" name="Imagen 15"/>
              <p:cNvPicPr>
                <a:picLocks noChangeAspect="1"/>
              </p:cNvPicPr>
              <p:nvPr/>
            </p:nvPicPr>
            <p:blipFill>
              <a:blip r:embed="rId6">
                <a:clrChange>
                  <a:clrFrom>
                    <a:srgbClr val="FFFFFF"/>
                  </a:clrFrom>
                  <a:clrTo>
                    <a:srgbClr val="FFFFFF">
                      <a:alpha val="0"/>
                    </a:srgbClr>
                  </a:clrTo>
                </a:clrChange>
              </a:blip>
              <a:stretch>
                <a:fillRect/>
              </a:stretch>
            </p:blipFill>
            <p:spPr>
              <a:xfrm>
                <a:off x="109421" y="719598"/>
                <a:ext cx="3475252" cy="1186671"/>
              </a:xfrm>
              <a:prstGeom prst="rect">
                <a:avLst/>
              </a:prstGeom>
            </p:spPr>
          </p:pic>
          <p:pic>
            <p:nvPicPr>
              <p:cNvPr id="17" name="Imagen 16"/>
              <p:cNvPicPr>
                <a:picLocks noChangeAspect="1"/>
              </p:cNvPicPr>
              <p:nvPr/>
            </p:nvPicPr>
            <p:blipFill>
              <a:blip r:embed="rId7">
                <a:clrChange>
                  <a:clrFrom>
                    <a:srgbClr val="FFFFFF"/>
                  </a:clrFrom>
                  <a:clrTo>
                    <a:srgbClr val="FFFFFF">
                      <a:alpha val="0"/>
                    </a:srgbClr>
                  </a:clrTo>
                </a:clrChange>
              </a:blip>
              <a:stretch>
                <a:fillRect/>
              </a:stretch>
            </p:blipFill>
            <p:spPr>
              <a:xfrm>
                <a:off x="109421" y="1903346"/>
                <a:ext cx="2495550" cy="257175"/>
              </a:xfrm>
              <a:prstGeom prst="rect">
                <a:avLst/>
              </a:prstGeom>
            </p:spPr>
          </p:pic>
          <p:pic>
            <p:nvPicPr>
              <p:cNvPr id="18" name="Imagen 17"/>
              <p:cNvPicPr>
                <a:picLocks noChangeAspect="1"/>
              </p:cNvPicPr>
              <p:nvPr/>
            </p:nvPicPr>
            <p:blipFill rotWithShape="1">
              <a:blip r:embed="rId8">
                <a:clrChange>
                  <a:clrFrom>
                    <a:srgbClr val="FFFFFF"/>
                  </a:clrFrom>
                  <a:clrTo>
                    <a:srgbClr val="FFFFFF">
                      <a:alpha val="0"/>
                    </a:srgbClr>
                  </a:clrTo>
                </a:clrChange>
              </a:blip>
              <a:srcRect l="10811"/>
              <a:stretch/>
            </p:blipFill>
            <p:spPr>
              <a:xfrm>
                <a:off x="109421" y="2160521"/>
                <a:ext cx="3475252" cy="1363787"/>
              </a:xfrm>
              <a:prstGeom prst="rect">
                <a:avLst/>
              </a:prstGeom>
            </p:spPr>
          </p:pic>
        </p:grpSp>
        <p:pic>
          <p:nvPicPr>
            <p:cNvPr id="19" name="Imagen 18"/>
            <p:cNvPicPr>
              <a:picLocks noChangeAspect="1"/>
            </p:cNvPicPr>
            <p:nvPr/>
          </p:nvPicPr>
          <p:blipFill rotWithShape="1">
            <a:blip r:embed="rId9">
              <a:clrChange>
                <a:clrFrom>
                  <a:srgbClr val="FFFFFF"/>
                </a:clrFrom>
                <a:clrTo>
                  <a:srgbClr val="FFFFFF">
                    <a:alpha val="0"/>
                  </a:srgbClr>
                </a:clrTo>
              </a:clrChange>
            </a:blip>
            <a:srcRect l="7838" t="15908"/>
            <a:stretch/>
          </p:blipFill>
          <p:spPr>
            <a:xfrm>
              <a:off x="208856" y="3979368"/>
              <a:ext cx="4108305" cy="240289"/>
            </a:xfrm>
            <a:prstGeom prst="rect">
              <a:avLst/>
            </a:prstGeom>
          </p:spPr>
        </p:pic>
        <p:pic>
          <p:nvPicPr>
            <p:cNvPr id="20" name="Imagen 19"/>
            <p:cNvPicPr>
              <a:picLocks noChangeAspect="1"/>
            </p:cNvPicPr>
            <p:nvPr/>
          </p:nvPicPr>
          <p:blipFill>
            <a:blip r:embed="rId10">
              <a:clrChange>
                <a:clrFrom>
                  <a:srgbClr val="FFFFFF"/>
                </a:clrFrom>
                <a:clrTo>
                  <a:srgbClr val="FFFFFF">
                    <a:alpha val="0"/>
                  </a:srgbClr>
                </a:clrTo>
              </a:clrChange>
            </a:blip>
            <a:stretch>
              <a:fillRect/>
            </a:stretch>
          </p:blipFill>
          <p:spPr>
            <a:xfrm>
              <a:off x="1036844" y="4183408"/>
              <a:ext cx="1819275" cy="466725"/>
            </a:xfrm>
            <a:prstGeom prst="rect">
              <a:avLst/>
            </a:prstGeom>
          </p:spPr>
        </p:pic>
      </p:grpSp>
      <p:sp>
        <p:nvSpPr>
          <p:cNvPr id="22" name="CuadroTexto 21"/>
          <p:cNvSpPr txBox="1"/>
          <p:nvPr/>
        </p:nvSpPr>
        <p:spPr>
          <a:xfrm>
            <a:off x="208856" y="817369"/>
            <a:ext cx="2553904" cy="307777"/>
          </a:xfrm>
          <a:prstGeom prst="rect">
            <a:avLst/>
          </a:prstGeom>
          <a:noFill/>
          <a:ln>
            <a:noFill/>
          </a:ln>
        </p:spPr>
        <p:txBody>
          <a:bodyPr wrap="none" rtlCol="0">
            <a:spAutoFit/>
          </a:bodyPr>
          <a:lstStyle/>
          <a:p>
            <a:r>
              <a:rPr lang="es-CL" b="1" dirty="0">
                <a:solidFill>
                  <a:schemeClr val="bg2">
                    <a:lumMod val="90000"/>
                    <a:lumOff val="10000"/>
                  </a:schemeClr>
                </a:solidFill>
                <a:latin typeface="Garamond" panose="02020404030301010803" pitchFamily="18" charset="0"/>
              </a:rPr>
              <a:t>Ejemplo Convenciones SOFR. </a:t>
            </a:r>
            <a:endParaRPr lang="en-US" b="1" dirty="0">
              <a:solidFill>
                <a:schemeClr val="bg2">
                  <a:lumMod val="90000"/>
                  <a:lumOff val="10000"/>
                </a:schemeClr>
              </a:solidFill>
              <a:latin typeface="Garamond" panose="02020404030301010803" pitchFamily="18" charset="0"/>
            </a:endParaRPr>
          </a:p>
        </p:txBody>
      </p:sp>
      <mc:AlternateContent xmlns:mc="http://schemas.openxmlformats.org/markup-compatibility/2006" xmlns:a14="http://schemas.microsoft.com/office/drawing/2010/main">
        <mc:Choice Requires="a14">
          <p:sp>
            <p:nvSpPr>
              <p:cNvPr id="24" name="CuadroTexto 12"/>
              <p:cNvSpPr txBox="1"/>
              <p:nvPr/>
            </p:nvSpPr>
            <p:spPr>
              <a:xfrm>
                <a:off x="3684108" y="602732"/>
                <a:ext cx="8367661" cy="410049"/>
              </a:xfrm>
              <a:prstGeom prst="rect">
                <a:avLst/>
              </a:prstGeom>
              <a:noFill/>
            </p:spPr>
            <p:txBody>
              <a:bodyPr wrap="square" lIns="0" tIns="0" rIns="0" bIns="0" rtlCol="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sSub>
                        <m:sSubPr>
                          <m:ctrlPr>
                            <a:rPr lang="es-CL" sz="1400" i="1">
                              <a:latin typeface="Cambria Math" panose="02040503050406030204" pitchFamily="18" charset="0"/>
                            </a:rPr>
                          </m:ctrlPr>
                        </m:sSubPr>
                        <m:e>
                          <m:r>
                            <a:rPr lang="es-CL" sz="1400" i="1">
                              <a:latin typeface="Cambria Math" panose="02040503050406030204" pitchFamily="18" charset="0"/>
                            </a:rPr>
                            <m:t>𝐼𝑛𝑡𝑒𝑟𝑒𝑠𝑒𝑠</m:t>
                          </m:r>
                        </m:e>
                        <m:sub>
                          <m:r>
                            <a:rPr lang="es-CL" sz="1400" i="1">
                              <a:latin typeface="Cambria Math" panose="02040503050406030204" pitchFamily="18" charset="0"/>
                            </a:rPr>
                            <m:t>𝐴𝐶𝑇</m:t>
                          </m:r>
                          <m:r>
                            <a:rPr lang="es-CL" sz="1400" i="1">
                              <a:latin typeface="Cambria Math" panose="02040503050406030204" pitchFamily="18" charset="0"/>
                            </a:rPr>
                            <m:t>/360</m:t>
                          </m:r>
                        </m:sub>
                      </m:sSub>
                      <m:r>
                        <a:rPr lang="es-CL" sz="1400" i="1">
                          <a:latin typeface="Cambria Math" panose="02040503050406030204" pitchFamily="18" charset="0"/>
                        </a:rPr>
                        <m:t>:                    </m:t>
                      </m:r>
                      <m:r>
                        <a:rPr lang="es-CL" sz="1400" i="1">
                          <a:latin typeface="Cambria Math" panose="02040503050406030204" pitchFamily="18" charset="0"/>
                        </a:rPr>
                        <m:t>𝐶𝑎𝑝𝑖𝑡𝑎𝑙</m:t>
                      </m:r>
                      <m:r>
                        <a:rPr lang="es-CL" sz="1400" i="1">
                          <a:latin typeface="Cambria Math" panose="02040503050406030204" pitchFamily="18" charset="0"/>
                        </a:rPr>
                        <m:t> ∗[</m:t>
                      </m:r>
                      <m:r>
                        <a:rPr lang="es-CL" sz="1400" b="1" i="1">
                          <a:latin typeface="Cambria Math" panose="02040503050406030204" pitchFamily="18" charset="0"/>
                        </a:rPr>
                        <m:t>𝑺𝑶𝑭𝑹</m:t>
                      </m:r>
                      <m:r>
                        <a:rPr lang="es-CL" sz="1400" i="1">
                          <a:latin typeface="Cambria Math" panose="02040503050406030204" pitchFamily="18" charset="0"/>
                        </a:rPr>
                        <m:t>+</m:t>
                      </m:r>
                      <m:r>
                        <a:rPr lang="es-CL" sz="1400" i="1">
                          <a:latin typeface="Cambria Math" panose="02040503050406030204" pitchFamily="18" charset="0"/>
                        </a:rPr>
                        <m:t>𝑆𝑝𝑟𝑒𝑎𝑑</m:t>
                      </m:r>
                      <m:r>
                        <a:rPr lang="es-CL" sz="1400" i="1">
                          <a:latin typeface="Cambria Math" panose="02040503050406030204" pitchFamily="18" charset="0"/>
                        </a:rPr>
                        <m:t>] ∗ </m:t>
                      </m:r>
                      <m:f>
                        <m:fPr>
                          <m:ctrlPr>
                            <a:rPr lang="es-CL" sz="1400" i="1">
                              <a:latin typeface="Cambria Math" panose="02040503050406030204" pitchFamily="18" charset="0"/>
                            </a:rPr>
                          </m:ctrlPr>
                        </m:fPr>
                        <m:num>
                          <m:r>
                            <a:rPr lang="es-CL" sz="1400" i="1">
                              <a:latin typeface="Cambria Math" panose="02040503050406030204" pitchFamily="18" charset="0"/>
                            </a:rPr>
                            <m:t>𝐷</m:t>
                          </m:r>
                          <m:r>
                            <a:rPr lang="es-CL" sz="1400" i="1">
                              <a:latin typeface="Cambria Math" panose="02040503050406030204" pitchFamily="18" charset="0"/>
                            </a:rPr>
                            <m:t>í</m:t>
                          </m:r>
                          <m:r>
                            <a:rPr lang="es-CL" sz="1400" i="1">
                              <a:latin typeface="Cambria Math" panose="02040503050406030204" pitchFamily="18" charset="0"/>
                            </a:rPr>
                            <m:t>𝑎𝑠</m:t>
                          </m:r>
                        </m:num>
                        <m:den>
                          <m:r>
                            <a:rPr lang="es-CL" sz="1400" i="1">
                              <a:latin typeface="Cambria Math" panose="02040503050406030204" pitchFamily="18" charset="0"/>
                            </a:rPr>
                            <m:t>360</m:t>
                          </m:r>
                        </m:den>
                      </m:f>
                      <m:r>
                        <a:rPr lang="es-CL" sz="1400" i="1">
                          <a:latin typeface="Cambria Math" panose="02040503050406030204" pitchFamily="18" charset="0"/>
                        </a:rPr>
                        <m:t> </m:t>
                      </m:r>
                    </m:oMath>
                  </m:oMathPara>
                </a14:m>
                <a:endParaRPr lang="es-CL" sz="1400" b="1" dirty="0">
                  <a:latin typeface="Garamond" panose="02020404030301010803" pitchFamily="18" charset="0"/>
                </a:endParaRPr>
              </a:p>
            </p:txBody>
          </p:sp>
        </mc:Choice>
        <mc:Fallback xmlns="">
          <p:sp>
            <p:nvSpPr>
              <p:cNvPr id="24" name="CuadroTexto 12"/>
              <p:cNvSpPr txBox="1">
                <a:spLocks noRot="1" noChangeAspect="1" noMove="1" noResize="1" noEditPoints="1" noAdjustHandles="1" noChangeArrowheads="1" noChangeShapeType="1" noTextEdit="1"/>
              </p:cNvSpPr>
              <p:nvPr/>
            </p:nvSpPr>
            <p:spPr>
              <a:xfrm>
                <a:off x="3684108" y="602732"/>
                <a:ext cx="8367661" cy="410049"/>
              </a:xfrm>
              <a:prstGeom prst="rect">
                <a:avLst/>
              </a:prstGeom>
              <a:blipFill rotWithShape="0">
                <a:blip r:embed="rId11"/>
                <a:stretch>
                  <a:fillRect l="-728" t="-1493" b="-13433"/>
                </a:stretch>
              </a:blipFill>
            </p:spPr>
            <p:txBody>
              <a:bodyPr/>
              <a:lstStyle/>
              <a:p>
                <a:r>
                  <a:rPr lang="en-US">
                    <a:noFill/>
                  </a:rPr>
                  <a:t> </a:t>
                </a:r>
              </a:p>
            </p:txBody>
          </p:sp>
        </mc:Fallback>
      </mc:AlternateContent>
      <p:sp>
        <p:nvSpPr>
          <p:cNvPr id="25" name="Google Shape;976;gd03d06478a_0_939"/>
          <p:cNvSpPr txBox="1"/>
          <p:nvPr/>
        </p:nvSpPr>
        <p:spPr>
          <a:xfrm>
            <a:off x="7563781" y="1953780"/>
            <a:ext cx="2518023" cy="307836"/>
          </a:xfrm>
          <a:prstGeom prst="rect">
            <a:avLst/>
          </a:prstGeom>
          <a:noFill/>
          <a:ln>
            <a:noFill/>
          </a:ln>
        </p:spPr>
        <p:txBody>
          <a:bodyPr spcFirstLastPara="1" wrap="square" lIns="0" tIns="0" rIns="91400" bIns="0" anchor="ctr" anchorCtr="0">
            <a:no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200" b="1" dirty="0">
                <a:solidFill>
                  <a:schemeClr val="bg1">
                    <a:lumMod val="65000"/>
                  </a:schemeClr>
                </a:solidFill>
                <a:latin typeface="Garamond" panose="02020404030301010803" pitchFamily="18" charset="0"/>
                <a:ea typeface="Raleway"/>
                <a:cs typeface="Raleway"/>
                <a:sym typeface="Raleway"/>
              </a:rPr>
              <a:t>PROMEDIO SIMPLE</a:t>
            </a:r>
            <a:endParaRPr sz="1400" dirty="0">
              <a:solidFill>
                <a:schemeClr val="bg1">
                  <a:lumMod val="65000"/>
                </a:schemeClr>
              </a:solidFill>
              <a:latin typeface="Garamond" panose="02020404030301010803" pitchFamily="18" charset="0"/>
              <a:ea typeface="Raleway"/>
              <a:cs typeface="Raleway"/>
              <a:sym typeface="Raleway"/>
            </a:endParaRPr>
          </a:p>
        </p:txBody>
      </p:sp>
      <p:pic>
        <p:nvPicPr>
          <p:cNvPr id="30" name="Google Shape;745;p10"/>
          <p:cNvPicPr preferRelativeResize="0"/>
          <p:nvPr/>
        </p:nvPicPr>
        <p:blipFill>
          <a:blip r:embed="rId12">
            <a:clrChange>
              <a:clrFrom>
                <a:srgbClr val="FFFFFF"/>
              </a:clrFrom>
              <a:clrTo>
                <a:srgbClr val="FFFFFF">
                  <a:alpha val="0"/>
                </a:srgbClr>
              </a:clrTo>
            </a:clrChange>
            <a:duotone>
              <a:schemeClr val="accent1">
                <a:shade val="45000"/>
                <a:satMod val="135000"/>
              </a:schemeClr>
              <a:prstClr val="white"/>
            </a:duotone>
            <a:alphaModFix/>
          </a:blip>
          <a:stretch>
            <a:fillRect/>
          </a:stretch>
        </p:blipFill>
        <p:spPr>
          <a:xfrm>
            <a:off x="4523281" y="1923914"/>
            <a:ext cx="493758" cy="219239"/>
          </a:xfrm>
          <a:prstGeom prst="rect">
            <a:avLst/>
          </a:prstGeom>
          <a:noFill/>
          <a:ln>
            <a:noFill/>
          </a:ln>
        </p:spPr>
      </p:pic>
      <p:pic>
        <p:nvPicPr>
          <p:cNvPr id="31" name="Google Shape;745;p10"/>
          <p:cNvPicPr preferRelativeResize="0"/>
          <p:nvPr/>
        </p:nvPicPr>
        <p:blipFill>
          <a:blip r:embed="rId12">
            <a:clrChange>
              <a:clrFrom>
                <a:srgbClr val="FFFFFF"/>
              </a:clrFrom>
              <a:clrTo>
                <a:srgbClr val="FFFFFF">
                  <a:alpha val="0"/>
                </a:srgbClr>
              </a:clrTo>
            </a:clrChange>
            <a:alphaModFix/>
            <a:duotone>
              <a:schemeClr val="accent1">
                <a:shade val="45000"/>
                <a:satMod val="135000"/>
              </a:schemeClr>
              <a:prstClr val="white"/>
            </a:duotone>
          </a:blip>
          <a:stretch>
            <a:fillRect/>
          </a:stretch>
        </p:blipFill>
        <p:spPr>
          <a:xfrm>
            <a:off x="7077751" y="1986657"/>
            <a:ext cx="493758" cy="219239"/>
          </a:xfrm>
          <a:prstGeom prst="rect">
            <a:avLst/>
          </a:prstGeom>
          <a:noFill/>
          <a:ln>
            <a:noFill/>
          </a:ln>
        </p:spPr>
      </p:pic>
      <mc:AlternateContent xmlns:mc="http://schemas.openxmlformats.org/markup-compatibility/2006" xmlns:a14="http://schemas.microsoft.com/office/drawing/2010/main">
        <mc:Choice Requires="a14">
          <p:sp>
            <p:nvSpPr>
              <p:cNvPr id="34" name="CuadroTexto 39"/>
              <p:cNvSpPr txBox="1"/>
              <p:nvPr/>
            </p:nvSpPr>
            <p:spPr>
              <a:xfrm>
                <a:off x="6907075" y="3740710"/>
                <a:ext cx="2385474" cy="345800"/>
              </a:xfrm>
              <a:prstGeom prst="rect">
                <a:avLst/>
              </a:prstGeom>
              <a:noFill/>
            </p:spPr>
            <p:txBody>
              <a:bodyPr wrap="square" lIns="0" tIns="0" rIns="0" bIns="0" rtlCol="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d>
                        <m:dPr>
                          <m:ctrlPr>
                            <a:rPr lang="es-CL" sz="1000" i="1">
                              <a:latin typeface="Cambria Math" panose="02040503050406030204" pitchFamily="18" charset="0"/>
                            </a:rPr>
                          </m:ctrlPr>
                        </m:dPr>
                        <m:e>
                          <m:f>
                            <m:fPr>
                              <m:ctrlPr>
                                <a:rPr lang="es-CL" sz="1000" i="1">
                                  <a:latin typeface="Cambria Math" panose="02040503050406030204" pitchFamily="18" charset="0"/>
                                </a:rPr>
                              </m:ctrlPr>
                            </m:fPr>
                            <m:num>
                              <m:r>
                                <a:rPr lang="es-CL" sz="1000" i="1">
                                  <a:latin typeface="Cambria Math" panose="02040503050406030204" pitchFamily="18" charset="0"/>
                                </a:rPr>
                                <m:t>𝑆𝑂𝐹𝑅</m:t>
                              </m:r>
                              <m:r>
                                <a:rPr lang="es-CL" sz="1000" i="1">
                                  <a:latin typeface="Cambria Math" panose="02040503050406030204" pitchFamily="18" charset="0"/>
                                </a:rPr>
                                <m:t> </m:t>
                              </m:r>
                              <m:sSub>
                                <m:sSubPr>
                                  <m:ctrlPr>
                                    <a:rPr lang="es-CL" sz="1000" i="1">
                                      <a:latin typeface="Cambria Math" panose="02040503050406030204" pitchFamily="18" charset="0"/>
                                    </a:rPr>
                                  </m:ctrlPr>
                                </m:sSubPr>
                                <m:e>
                                  <m:r>
                                    <a:rPr lang="es-CL" sz="1000" i="1">
                                      <a:latin typeface="Cambria Math" panose="02040503050406030204" pitchFamily="18" charset="0"/>
                                    </a:rPr>
                                    <m:t>𝐼𝑛𝑑𝑒𝑥</m:t>
                                  </m:r>
                                </m:e>
                                <m:sub>
                                  <m:r>
                                    <a:rPr lang="es-CL" sz="1000" i="1">
                                      <a:latin typeface="Cambria Math" panose="02040503050406030204" pitchFamily="18" charset="0"/>
                                    </a:rPr>
                                    <m:t>𝐸𝑛𝑑</m:t>
                                  </m:r>
                                </m:sub>
                              </m:sSub>
                            </m:num>
                            <m:den>
                              <m:r>
                                <a:rPr lang="es-CL" sz="1000" i="1">
                                  <a:latin typeface="Cambria Math" panose="02040503050406030204" pitchFamily="18" charset="0"/>
                                </a:rPr>
                                <m:t>𝑆𝑂𝐹𝑅</m:t>
                              </m:r>
                              <m:r>
                                <a:rPr lang="es-CL" sz="1000" i="1">
                                  <a:latin typeface="Cambria Math" panose="02040503050406030204" pitchFamily="18" charset="0"/>
                                </a:rPr>
                                <m:t> </m:t>
                              </m:r>
                              <m:sSub>
                                <m:sSubPr>
                                  <m:ctrlPr>
                                    <a:rPr lang="es-CL" sz="1000" i="1">
                                      <a:latin typeface="Cambria Math" panose="02040503050406030204" pitchFamily="18" charset="0"/>
                                    </a:rPr>
                                  </m:ctrlPr>
                                </m:sSubPr>
                                <m:e>
                                  <m:r>
                                    <a:rPr lang="es-CL" sz="1000" i="1">
                                      <a:latin typeface="Cambria Math" panose="02040503050406030204" pitchFamily="18" charset="0"/>
                                    </a:rPr>
                                    <m:t>𝐼𝑛𝑑𝑒𝑥</m:t>
                                  </m:r>
                                </m:e>
                                <m:sub>
                                  <m:r>
                                    <a:rPr lang="es-CL" sz="1000" i="1">
                                      <a:latin typeface="Cambria Math" panose="02040503050406030204" pitchFamily="18" charset="0"/>
                                    </a:rPr>
                                    <m:t>𝑆𝑡𝑎𝑟𝑡</m:t>
                                  </m:r>
                                </m:sub>
                              </m:sSub>
                            </m:den>
                          </m:f>
                          <m:r>
                            <a:rPr lang="es-CL" sz="1000" i="1">
                              <a:latin typeface="Cambria Math" panose="02040503050406030204" pitchFamily="18" charset="0"/>
                            </a:rPr>
                            <m:t>−1</m:t>
                          </m:r>
                        </m:e>
                      </m:d>
                      <m:r>
                        <a:rPr lang="es-CL" sz="1000" i="1">
                          <a:latin typeface="Cambria Math" panose="02040503050406030204" pitchFamily="18" charset="0"/>
                        </a:rPr>
                        <m:t>∗</m:t>
                      </m:r>
                      <m:f>
                        <m:fPr>
                          <m:ctrlPr>
                            <a:rPr lang="es-CL" sz="1000" i="1">
                              <a:latin typeface="Cambria Math" panose="02040503050406030204" pitchFamily="18" charset="0"/>
                            </a:rPr>
                          </m:ctrlPr>
                        </m:fPr>
                        <m:num>
                          <m:r>
                            <a:rPr lang="es-CL" sz="1000" i="1">
                              <a:latin typeface="Cambria Math" panose="02040503050406030204" pitchFamily="18" charset="0"/>
                            </a:rPr>
                            <m:t>360</m:t>
                          </m:r>
                        </m:num>
                        <m:den>
                          <m:sSub>
                            <m:sSubPr>
                              <m:ctrlPr>
                                <a:rPr lang="es-CL" sz="1000" i="1">
                                  <a:latin typeface="Cambria Math" panose="02040503050406030204" pitchFamily="18" charset="0"/>
                                </a:rPr>
                              </m:ctrlPr>
                            </m:sSubPr>
                            <m:e>
                              <m:r>
                                <a:rPr lang="es-CL" sz="1000" i="1">
                                  <a:latin typeface="Cambria Math" panose="02040503050406030204" pitchFamily="18" charset="0"/>
                                </a:rPr>
                                <m:t>𝑑</m:t>
                              </m:r>
                            </m:e>
                            <m:sub>
                              <m:r>
                                <a:rPr lang="es-CL" sz="1000" i="1">
                                  <a:latin typeface="Cambria Math" panose="02040503050406030204" pitchFamily="18" charset="0"/>
                                </a:rPr>
                                <m:t>𝑐</m:t>
                              </m:r>
                            </m:sub>
                          </m:sSub>
                        </m:den>
                      </m:f>
                    </m:oMath>
                  </m:oMathPara>
                </a14:m>
                <a:endParaRPr lang="es-CL" sz="1000" b="1" dirty="0">
                  <a:latin typeface="Garamond" panose="02020404030301010803" pitchFamily="18" charset="0"/>
                </a:endParaRPr>
              </a:p>
            </p:txBody>
          </p:sp>
        </mc:Choice>
        <mc:Fallback xmlns="">
          <p:sp>
            <p:nvSpPr>
              <p:cNvPr id="34" name="CuadroTexto 39"/>
              <p:cNvSpPr txBox="1">
                <a:spLocks noRot="1" noChangeAspect="1" noMove="1" noResize="1" noEditPoints="1" noAdjustHandles="1" noChangeArrowheads="1" noChangeShapeType="1" noTextEdit="1"/>
              </p:cNvSpPr>
              <p:nvPr/>
            </p:nvSpPr>
            <p:spPr>
              <a:xfrm>
                <a:off x="6907075" y="3740710"/>
                <a:ext cx="2385474" cy="345800"/>
              </a:xfrm>
              <a:prstGeom prst="rect">
                <a:avLst/>
              </a:prstGeom>
              <a:blipFill rotWithShape="0">
                <a:blip r:embed="rId13"/>
                <a:stretch>
                  <a:fillRect b="-5357"/>
                </a:stretch>
              </a:blipFill>
            </p:spPr>
            <p:txBody>
              <a:bodyPr/>
              <a:lstStyle/>
              <a:p>
                <a:r>
                  <a:rPr lang="en-US">
                    <a:noFill/>
                  </a:rPr>
                  <a:t> </a:t>
                </a:r>
              </a:p>
            </p:txBody>
          </p:sp>
        </mc:Fallback>
      </mc:AlternateContent>
      <p:grpSp>
        <p:nvGrpSpPr>
          <p:cNvPr id="57" name="Grupo 56"/>
          <p:cNvGrpSpPr/>
          <p:nvPr/>
        </p:nvGrpSpPr>
        <p:grpSpPr>
          <a:xfrm>
            <a:off x="3898606" y="3624742"/>
            <a:ext cx="3529597" cy="782696"/>
            <a:chOff x="3996119" y="3537956"/>
            <a:chExt cx="3529597" cy="782696"/>
          </a:xfrm>
        </p:grpSpPr>
        <mc:AlternateContent xmlns:mc="http://schemas.openxmlformats.org/markup-compatibility/2006" xmlns:a14="http://schemas.microsoft.com/office/drawing/2010/main">
          <mc:Choice Requires="a14">
            <p:sp>
              <p:nvSpPr>
                <p:cNvPr id="33" name="CuadroTexto 38"/>
                <p:cNvSpPr txBox="1"/>
                <p:nvPr/>
              </p:nvSpPr>
              <p:spPr>
                <a:xfrm>
                  <a:off x="4740170" y="3558778"/>
                  <a:ext cx="2785546" cy="495457"/>
                </a:xfrm>
                <a:prstGeom prst="rect">
                  <a:avLst/>
                </a:prstGeom>
                <a:noFill/>
              </p:spPr>
              <p:txBody>
                <a:bodyPr wrap="square" lIns="0" tIns="0" rIns="0" bIns="0" rtlCol="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d>
                          <m:dPr>
                            <m:ctrlPr>
                              <a:rPr lang="es-CL" sz="1000" i="1">
                                <a:latin typeface="Cambria Math" panose="02040503050406030204" pitchFamily="18" charset="0"/>
                              </a:rPr>
                            </m:ctrlPr>
                          </m:dPr>
                          <m:e>
                            <m:nary>
                              <m:naryPr>
                                <m:chr m:val="∏"/>
                                <m:ctrlPr>
                                  <a:rPr lang="es-CL" sz="1000" i="1">
                                    <a:latin typeface="Cambria Math" panose="02040503050406030204" pitchFamily="18" charset="0"/>
                                  </a:rPr>
                                </m:ctrlPr>
                              </m:naryPr>
                              <m:sub>
                                <m:r>
                                  <m:rPr>
                                    <m:brk m:alnAt="23"/>
                                  </m:rPr>
                                  <a:rPr lang="es-CL" sz="1000" i="1">
                                    <a:latin typeface="Cambria Math" panose="02040503050406030204" pitchFamily="18" charset="0"/>
                                  </a:rPr>
                                  <m:t>𝑖</m:t>
                                </m:r>
                                <m:r>
                                  <a:rPr lang="es-CL" sz="1000" i="1">
                                    <a:latin typeface="Cambria Math" panose="02040503050406030204" pitchFamily="18" charset="0"/>
                                  </a:rPr>
                                  <m:t>=1</m:t>
                                </m:r>
                              </m:sub>
                              <m:sup>
                                <m:r>
                                  <a:rPr lang="es-CL" sz="1000" i="1">
                                    <a:latin typeface="Cambria Math" panose="02040503050406030204" pitchFamily="18" charset="0"/>
                                  </a:rPr>
                                  <m:t>𝑑𝑐</m:t>
                                </m:r>
                              </m:sup>
                              <m:e>
                                <m:d>
                                  <m:dPr>
                                    <m:ctrlPr>
                                      <a:rPr lang="es-CL" sz="1000" i="1">
                                        <a:latin typeface="Cambria Math" panose="02040503050406030204" pitchFamily="18" charset="0"/>
                                      </a:rPr>
                                    </m:ctrlPr>
                                  </m:dPr>
                                  <m:e>
                                    <m:r>
                                      <a:rPr lang="es-CL" sz="1000" i="1">
                                        <a:latin typeface="Cambria Math" panose="02040503050406030204" pitchFamily="18" charset="0"/>
                                      </a:rPr>
                                      <m:t>1+</m:t>
                                    </m:r>
                                    <m:f>
                                      <m:fPr>
                                        <m:ctrlPr>
                                          <a:rPr lang="es-CL" sz="1000" i="1">
                                            <a:latin typeface="Cambria Math" panose="02040503050406030204" pitchFamily="18" charset="0"/>
                                          </a:rPr>
                                        </m:ctrlPr>
                                      </m:fPr>
                                      <m:num>
                                        <m:sSub>
                                          <m:sSubPr>
                                            <m:ctrlPr>
                                              <a:rPr lang="es-CL" sz="1000" i="1">
                                                <a:latin typeface="Cambria Math" panose="02040503050406030204" pitchFamily="18" charset="0"/>
                                              </a:rPr>
                                            </m:ctrlPr>
                                          </m:sSubPr>
                                          <m:e>
                                            <m:r>
                                              <a:rPr lang="es-CL" sz="1000" i="1">
                                                <a:latin typeface="Cambria Math" panose="02040503050406030204" pitchFamily="18" charset="0"/>
                                              </a:rPr>
                                              <m:t>𝑆𝑂𝐹𝑅</m:t>
                                            </m:r>
                                          </m:e>
                                          <m:sub>
                                            <m:r>
                                              <a:rPr lang="es-CL" sz="1000" i="1">
                                                <a:latin typeface="Cambria Math" panose="02040503050406030204" pitchFamily="18" charset="0"/>
                                              </a:rPr>
                                              <m:t>𝑖</m:t>
                                            </m:r>
                                          </m:sub>
                                        </m:sSub>
                                        <m:r>
                                          <a:rPr lang="es-CL" sz="1000" i="1">
                                            <a:latin typeface="Cambria Math" panose="02040503050406030204" pitchFamily="18" charset="0"/>
                                          </a:rPr>
                                          <m:t>∗</m:t>
                                        </m:r>
                                        <m:sSub>
                                          <m:sSubPr>
                                            <m:ctrlPr>
                                              <a:rPr lang="es-CL" sz="1000" i="1">
                                                <a:latin typeface="Cambria Math" panose="02040503050406030204" pitchFamily="18" charset="0"/>
                                              </a:rPr>
                                            </m:ctrlPr>
                                          </m:sSubPr>
                                          <m:e>
                                            <m:r>
                                              <a:rPr lang="es-CL" sz="1000" i="1">
                                                <a:latin typeface="Cambria Math" panose="02040503050406030204" pitchFamily="18" charset="0"/>
                                              </a:rPr>
                                              <m:t>𝑛</m:t>
                                            </m:r>
                                          </m:e>
                                          <m:sub>
                                            <m:r>
                                              <a:rPr lang="es-CL" sz="1000" i="1">
                                                <a:latin typeface="Cambria Math" panose="02040503050406030204" pitchFamily="18" charset="0"/>
                                              </a:rPr>
                                              <m:t>𝑖</m:t>
                                            </m:r>
                                          </m:sub>
                                        </m:sSub>
                                      </m:num>
                                      <m:den>
                                        <m:r>
                                          <a:rPr lang="es-CL" sz="1000" i="1">
                                            <a:latin typeface="Cambria Math" panose="02040503050406030204" pitchFamily="18" charset="0"/>
                                          </a:rPr>
                                          <m:t>360</m:t>
                                        </m:r>
                                      </m:den>
                                    </m:f>
                                  </m:e>
                                </m:d>
                                <m:r>
                                  <a:rPr lang="es-CL" sz="1000" i="1">
                                    <a:latin typeface="Cambria Math" panose="02040503050406030204" pitchFamily="18" charset="0"/>
                                  </a:rPr>
                                  <m:t>−1</m:t>
                                </m:r>
                              </m:e>
                            </m:nary>
                          </m:e>
                        </m:d>
                        <m:r>
                          <a:rPr lang="es-CL" sz="1000" i="1">
                            <a:latin typeface="Cambria Math" panose="02040503050406030204" pitchFamily="18" charset="0"/>
                          </a:rPr>
                          <m:t>𝑥</m:t>
                        </m:r>
                        <m:f>
                          <m:fPr>
                            <m:ctrlPr>
                              <a:rPr lang="es-CL" sz="1000" i="1">
                                <a:latin typeface="Cambria Math" panose="02040503050406030204" pitchFamily="18" charset="0"/>
                              </a:rPr>
                            </m:ctrlPr>
                          </m:fPr>
                          <m:num>
                            <m:r>
                              <a:rPr lang="es-CL" sz="1000" i="1">
                                <a:latin typeface="Cambria Math" panose="02040503050406030204" pitchFamily="18" charset="0"/>
                              </a:rPr>
                              <m:t>360</m:t>
                            </m:r>
                          </m:num>
                          <m:den>
                            <m:r>
                              <a:rPr lang="es-CL" sz="1000" i="1">
                                <a:latin typeface="Cambria Math" panose="02040503050406030204" pitchFamily="18" charset="0"/>
                              </a:rPr>
                              <m:t>𝑑</m:t>
                            </m:r>
                          </m:den>
                        </m:f>
                      </m:oMath>
                    </m:oMathPara>
                  </a14:m>
                  <a:endParaRPr lang="es-CL" sz="1000" b="1" dirty="0">
                    <a:latin typeface="Garamond" panose="02020404030301010803" pitchFamily="18" charset="0"/>
                  </a:endParaRPr>
                </a:p>
              </p:txBody>
            </p:sp>
          </mc:Choice>
          <mc:Fallback xmlns="">
            <p:sp>
              <p:nvSpPr>
                <p:cNvPr id="33" name="CuadroTexto 38"/>
                <p:cNvSpPr txBox="1">
                  <a:spLocks noRot="1" noChangeAspect="1" noMove="1" noResize="1" noEditPoints="1" noAdjustHandles="1" noChangeArrowheads="1" noChangeShapeType="1" noTextEdit="1"/>
                </p:cNvSpPr>
                <p:nvPr/>
              </p:nvSpPr>
              <p:spPr>
                <a:xfrm>
                  <a:off x="4740170" y="3558778"/>
                  <a:ext cx="2785546" cy="495457"/>
                </a:xfrm>
                <a:prstGeom prst="rect">
                  <a:avLst/>
                </a:prstGeom>
                <a:blipFill rotWithShape="0">
                  <a:blip r:embed="rId14"/>
                  <a:stretch>
                    <a:fillRect t="-96296" b="-150617"/>
                  </a:stretch>
                </a:blipFill>
              </p:spPr>
              <p:txBody>
                <a:bodyPr/>
                <a:lstStyle/>
                <a:p>
                  <a:r>
                    <a:rPr lang="en-US">
                      <a:noFill/>
                    </a:rPr>
                    <a:t> </a:t>
                  </a:r>
                </a:p>
              </p:txBody>
            </p:sp>
          </mc:Fallback>
        </mc:AlternateContent>
        <p:sp>
          <p:nvSpPr>
            <p:cNvPr id="35" name="CuadroTexto 40"/>
            <p:cNvSpPr txBox="1"/>
            <p:nvPr/>
          </p:nvSpPr>
          <p:spPr>
            <a:xfrm>
              <a:off x="4866584" y="3537956"/>
              <a:ext cx="500696" cy="461665"/>
            </a:xfrm>
            <a:prstGeom prst="rect">
              <a:avLst/>
            </a:prstGeom>
            <a:noFill/>
          </p:spPr>
          <p:txBody>
            <a:bodyPr wrap="square" rtlCol="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400" dirty="0">
                  <a:latin typeface="Garamond" panose="02020404030301010803" pitchFamily="18" charset="0"/>
                </a:rPr>
                <a:t>=</a:t>
              </a:r>
            </a:p>
          </p:txBody>
        </p:sp>
        <mc:AlternateContent xmlns:mc="http://schemas.openxmlformats.org/markup-compatibility/2006" xmlns:a14="http://schemas.microsoft.com/office/drawing/2010/main">
          <mc:Choice Requires="a14">
            <p:sp>
              <p:nvSpPr>
                <p:cNvPr id="36" name="CuadroTexto 41"/>
                <p:cNvSpPr txBox="1"/>
                <p:nvPr/>
              </p:nvSpPr>
              <p:spPr>
                <a:xfrm>
                  <a:off x="4266146" y="3674321"/>
                  <a:ext cx="813717" cy="215444"/>
                </a:xfrm>
                <a:prstGeom prst="rect">
                  <a:avLst/>
                </a:prstGeom>
                <a:noFill/>
              </p:spPr>
              <p:txBody>
                <a:bodyPr wrap="square" lIns="0" tIns="0" rIns="0" bIns="0" rtlCol="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s-CL" sz="1400" i="1">
                            <a:latin typeface="Cambria Math" panose="02040503050406030204" pitchFamily="18" charset="0"/>
                          </a:rPr>
                          <m:t>𝑆𝑂𝐹𝑅</m:t>
                        </m:r>
                      </m:oMath>
                    </m:oMathPara>
                  </a14:m>
                  <a:endParaRPr lang="es-CL" sz="1400" b="1" dirty="0">
                    <a:latin typeface="Garamond" panose="02020404030301010803" pitchFamily="18" charset="0"/>
                  </a:endParaRPr>
                </a:p>
              </p:txBody>
            </p:sp>
          </mc:Choice>
          <mc:Fallback xmlns="">
            <p:sp>
              <p:nvSpPr>
                <p:cNvPr id="36" name="CuadroTexto 41"/>
                <p:cNvSpPr txBox="1">
                  <a:spLocks noRot="1" noChangeAspect="1" noMove="1" noResize="1" noEditPoints="1" noAdjustHandles="1" noChangeArrowheads="1" noChangeShapeType="1" noTextEdit="1"/>
                </p:cNvSpPr>
                <p:nvPr/>
              </p:nvSpPr>
              <p:spPr>
                <a:xfrm>
                  <a:off x="4266146" y="3674321"/>
                  <a:ext cx="813717" cy="215444"/>
                </a:xfrm>
                <a:prstGeom prst="rect">
                  <a:avLst/>
                </a:prstGeom>
                <a:blipFill rotWithShape="0">
                  <a:blip r:embed="rId15"/>
                  <a:stretch>
                    <a:fillRect b="-5714"/>
                  </a:stretch>
                </a:blipFill>
              </p:spPr>
              <p:txBody>
                <a:bodyPr/>
                <a:lstStyle/>
                <a:p>
                  <a:r>
                    <a:rPr lang="en-US">
                      <a:noFill/>
                    </a:rPr>
                    <a:t> </a:t>
                  </a:r>
                </a:p>
              </p:txBody>
            </p:sp>
          </mc:Fallback>
        </mc:AlternateContent>
        <p:sp>
          <p:nvSpPr>
            <p:cNvPr id="37" name="Rectángulo 36"/>
            <p:cNvSpPr/>
            <p:nvPr/>
          </p:nvSpPr>
          <p:spPr>
            <a:xfrm>
              <a:off x="3996119" y="3889765"/>
              <a:ext cx="1259012" cy="430887"/>
            </a:xfrm>
            <a:prstGeom prst="rect">
              <a:avLst/>
            </a:prstGeom>
          </p:spPr>
          <p:txBody>
            <a:bodyPr wrap="square">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s-CL" sz="1050" dirty="0">
                  <a:latin typeface="Garamond" panose="02020404030301010803" pitchFamily="18" charset="0"/>
                </a:rPr>
                <a:t>Lineal</a:t>
              </a:r>
            </a:p>
            <a:p>
              <a:pPr algn="r"/>
              <a:r>
                <a:rPr lang="es-CL" sz="1050" dirty="0">
                  <a:latin typeface="Garamond" panose="02020404030301010803" pitchFamily="18" charset="0"/>
                </a:rPr>
                <a:t>Equivalente</a:t>
              </a:r>
            </a:p>
          </p:txBody>
        </p:sp>
      </p:grpSp>
      <p:grpSp>
        <p:nvGrpSpPr>
          <p:cNvPr id="50" name="Grupo 49"/>
          <p:cNvGrpSpPr/>
          <p:nvPr/>
        </p:nvGrpSpPr>
        <p:grpSpPr>
          <a:xfrm>
            <a:off x="5597874" y="1302042"/>
            <a:ext cx="2559707" cy="959574"/>
            <a:chOff x="4151833" y="1598928"/>
            <a:chExt cx="2559707" cy="959574"/>
          </a:xfrm>
        </p:grpSpPr>
        <p:cxnSp>
          <p:nvCxnSpPr>
            <p:cNvPr id="42" name="Conector recto de flecha 41"/>
            <p:cNvCxnSpPr/>
            <p:nvPr/>
          </p:nvCxnSpPr>
          <p:spPr>
            <a:xfrm flipH="1">
              <a:off x="4151833" y="1605012"/>
              <a:ext cx="1291961" cy="532817"/>
            </a:xfrm>
            <a:prstGeom prst="straightConnector1">
              <a:avLst/>
            </a:prstGeom>
            <a:ln>
              <a:solidFill>
                <a:schemeClr val="bg2">
                  <a:lumMod val="25000"/>
                  <a:lumOff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43" name="Conector recto de flecha 42"/>
            <p:cNvCxnSpPr/>
            <p:nvPr/>
          </p:nvCxnSpPr>
          <p:spPr>
            <a:xfrm>
              <a:off x="5443793" y="1598928"/>
              <a:ext cx="1" cy="959574"/>
            </a:xfrm>
            <a:prstGeom prst="straightConnector1">
              <a:avLst/>
            </a:prstGeom>
            <a:ln>
              <a:solidFill>
                <a:schemeClr val="tx1">
                  <a:lumMod val="65000"/>
                  <a:lumOff val="35000"/>
                </a:schemeClr>
              </a:solidFill>
              <a:tailEnd type="triangle"/>
            </a:ln>
          </p:spPr>
          <p:style>
            <a:lnRef idx="2">
              <a:schemeClr val="dk1"/>
            </a:lnRef>
            <a:fillRef idx="0">
              <a:schemeClr val="dk1"/>
            </a:fillRef>
            <a:effectRef idx="1">
              <a:schemeClr val="dk1"/>
            </a:effectRef>
            <a:fontRef idx="minor">
              <a:schemeClr val="tx1"/>
            </a:fontRef>
          </p:style>
        </p:cxnSp>
        <p:cxnSp>
          <p:nvCxnSpPr>
            <p:cNvPr id="44" name="Conector recto de flecha 43"/>
            <p:cNvCxnSpPr/>
            <p:nvPr/>
          </p:nvCxnSpPr>
          <p:spPr>
            <a:xfrm>
              <a:off x="5443794" y="1598928"/>
              <a:ext cx="1267746" cy="555147"/>
            </a:xfrm>
            <a:prstGeom prst="straightConnector1">
              <a:avLst/>
            </a:prstGeom>
            <a:ln>
              <a:solidFill>
                <a:schemeClr val="bg2">
                  <a:lumMod val="25000"/>
                  <a:lumOff val="75000"/>
                </a:schemeClr>
              </a:solidFill>
              <a:tailEnd type="triangle"/>
            </a:ln>
          </p:spPr>
          <p:style>
            <a:lnRef idx="2">
              <a:schemeClr val="dk1"/>
            </a:lnRef>
            <a:fillRef idx="0">
              <a:schemeClr val="dk1"/>
            </a:fillRef>
            <a:effectRef idx="1">
              <a:schemeClr val="dk1"/>
            </a:effectRef>
            <a:fontRef idx="minor">
              <a:schemeClr val="tx1"/>
            </a:fontRef>
          </p:style>
        </p:cxnSp>
      </p:grpSp>
      <p:sp>
        <p:nvSpPr>
          <p:cNvPr id="45" name="Rectángulo 44"/>
          <p:cNvSpPr/>
          <p:nvPr/>
        </p:nvSpPr>
        <p:spPr>
          <a:xfrm>
            <a:off x="6464820" y="1035188"/>
            <a:ext cx="1751882" cy="307777"/>
          </a:xfrm>
          <a:prstGeom prst="rect">
            <a:avLst/>
          </a:prstGeom>
        </p:spPr>
        <p:txBody>
          <a:bodyPr wrap="square">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400" dirty="0">
                <a:latin typeface="Garamond" panose="02020404030301010803" pitchFamily="18" charset="0"/>
              </a:rPr>
              <a:t>Tasa Base</a:t>
            </a:r>
          </a:p>
        </p:txBody>
      </p:sp>
      <p:grpSp>
        <p:nvGrpSpPr>
          <p:cNvPr id="60" name="Grupo 59"/>
          <p:cNvGrpSpPr/>
          <p:nvPr/>
        </p:nvGrpSpPr>
        <p:grpSpPr>
          <a:xfrm>
            <a:off x="4570390" y="2385435"/>
            <a:ext cx="5167230" cy="1260129"/>
            <a:chOff x="4570390" y="2385435"/>
            <a:chExt cx="5167230" cy="1260129"/>
          </a:xfrm>
        </p:grpSpPr>
        <p:sp>
          <p:nvSpPr>
            <p:cNvPr id="27" name="Google Shape;976;gd03d06478a_0_939"/>
            <p:cNvSpPr txBox="1"/>
            <p:nvPr/>
          </p:nvSpPr>
          <p:spPr>
            <a:xfrm>
              <a:off x="4570390" y="3336163"/>
              <a:ext cx="3014835" cy="307836"/>
            </a:xfrm>
            <a:prstGeom prst="rect">
              <a:avLst/>
            </a:prstGeom>
            <a:noFill/>
            <a:ln>
              <a:noFill/>
            </a:ln>
          </p:spPr>
          <p:txBody>
            <a:bodyPr spcFirstLastPara="1" wrap="square" lIns="0" tIns="0" rIns="91400" bIns="0" anchor="ctr" anchorCtr="0">
              <a:no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200" b="1" dirty="0">
                  <a:latin typeface="Garamond" panose="02020404030301010803" pitchFamily="18" charset="0"/>
                  <a:ea typeface="Raleway"/>
                  <a:cs typeface="Raleway"/>
                  <a:sym typeface="Raleway"/>
                </a:rPr>
                <a:t>PUBLICACIÓN DE TASA</a:t>
              </a:r>
              <a:endParaRPr sz="1400" dirty="0">
                <a:latin typeface="Garamond" panose="02020404030301010803" pitchFamily="18" charset="0"/>
                <a:ea typeface="Raleway"/>
                <a:cs typeface="Raleway"/>
                <a:sym typeface="Raleway"/>
              </a:endParaRPr>
            </a:p>
          </p:txBody>
        </p:sp>
        <p:sp>
          <p:nvSpPr>
            <p:cNvPr id="28" name="Google Shape;976;gd03d06478a_0_939"/>
            <p:cNvSpPr txBox="1"/>
            <p:nvPr/>
          </p:nvSpPr>
          <p:spPr>
            <a:xfrm>
              <a:off x="7870706" y="3337728"/>
              <a:ext cx="1866914" cy="307836"/>
            </a:xfrm>
            <a:prstGeom prst="rect">
              <a:avLst/>
            </a:prstGeom>
            <a:noFill/>
            <a:ln>
              <a:noFill/>
            </a:ln>
          </p:spPr>
          <p:txBody>
            <a:bodyPr spcFirstLastPara="1" wrap="square" lIns="0" tIns="0" rIns="91400" bIns="0" anchor="ctr" anchorCtr="0">
              <a:no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200" b="1" dirty="0">
                  <a:solidFill>
                    <a:srgbClr val="000000"/>
                  </a:solidFill>
                  <a:latin typeface="Garamond" panose="02020404030301010803" pitchFamily="18" charset="0"/>
                  <a:ea typeface="Raleway"/>
                  <a:cs typeface="Raleway"/>
                  <a:sym typeface="Raleway"/>
                </a:rPr>
                <a:t>ÍNDICE SOFR</a:t>
              </a:r>
              <a:endParaRPr sz="1400" dirty="0">
                <a:latin typeface="Garamond" panose="02020404030301010803" pitchFamily="18" charset="0"/>
                <a:ea typeface="Raleway"/>
                <a:cs typeface="Raleway"/>
                <a:sym typeface="Raleway"/>
              </a:endParaRPr>
            </a:p>
          </p:txBody>
        </p:sp>
        <p:pic>
          <p:nvPicPr>
            <p:cNvPr id="32" name="Google Shape;745;p10"/>
            <p:cNvPicPr preferRelativeResize="0"/>
            <p:nvPr/>
          </p:nvPicPr>
          <p:blipFill>
            <a:blip r:embed="rId12">
              <a:clrChange>
                <a:clrFrom>
                  <a:srgbClr val="FFFFFF"/>
                </a:clrFrom>
                <a:clrTo>
                  <a:srgbClr val="FFFFFF">
                    <a:alpha val="0"/>
                  </a:srgbClr>
                </a:clrTo>
              </a:clrChange>
              <a:duotone>
                <a:schemeClr val="accent1">
                  <a:shade val="45000"/>
                  <a:satMod val="135000"/>
                </a:schemeClr>
                <a:prstClr val="white"/>
              </a:duotone>
              <a:alphaModFix/>
            </a:blip>
            <a:stretch>
              <a:fillRect/>
            </a:stretch>
          </p:blipFill>
          <p:spPr>
            <a:xfrm>
              <a:off x="5640312" y="2460403"/>
              <a:ext cx="493758" cy="219239"/>
            </a:xfrm>
            <a:prstGeom prst="rect">
              <a:avLst/>
            </a:prstGeom>
            <a:noFill/>
            <a:ln>
              <a:noFill/>
            </a:ln>
          </p:spPr>
        </p:pic>
        <p:cxnSp>
          <p:nvCxnSpPr>
            <p:cNvPr id="40" name="Conector angular 39"/>
            <p:cNvCxnSpPr/>
            <p:nvPr/>
          </p:nvCxnSpPr>
          <p:spPr>
            <a:xfrm rot="5400000">
              <a:off x="5650770" y="2345416"/>
              <a:ext cx="793757" cy="1355053"/>
            </a:xfrm>
            <a:prstGeom prst="bentConnector3">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angular 40"/>
            <p:cNvCxnSpPr/>
            <p:nvPr/>
          </p:nvCxnSpPr>
          <p:spPr>
            <a:xfrm rot="16200000" flipH="1">
              <a:off x="7190993" y="2151822"/>
              <a:ext cx="796837" cy="1742240"/>
            </a:xfrm>
            <a:prstGeom prst="bentConnector3">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Google Shape;976;gd03d06478a_0_939"/>
            <p:cNvSpPr txBox="1"/>
            <p:nvPr/>
          </p:nvSpPr>
          <p:spPr>
            <a:xfrm>
              <a:off x="6053488" y="2385435"/>
              <a:ext cx="3050142" cy="307836"/>
            </a:xfrm>
            <a:prstGeom prst="rect">
              <a:avLst/>
            </a:prstGeom>
            <a:noFill/>
            <a:ln>
              <a:noFill/>
            </a:ln>
          </p:spPr>
          <p:txBody>
            <a:bodyPr spcFirstLastPara="1" wrap="square" lIns="0" tIns="0" rIns="91400" bIns="0" anchor="ctr" anchorCtr="0">
              <a:no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200" b="1" dirty="0">
                  <a:solidFill>
                    <a:srgbClr val="000000"/>
                  </a:solidFill>
                  <a:latin typeface="Garamond" panose="02020404030301010803" pitchFamily="18" charset="0"/>
                  <a:ea typeface="Raleway"/>
                  <a:cs typeface="Raleway"/>
                  <a:sym typeface="Raleway"/>
                </a:rPr>
                <a:t>DIARIA COMPUESTA</a:t>
              </a:r>
              <a:endParaRPr sz="1400" dirty="0">
                <a:latin typeface="Garamond" panose="02020404030301010803" pitchFamily="18" charset="0"/>
                <a:ea typeface="Raleway"/>
                <a:cs typeface="Raleway"/>
                <a:sym typeface="Raleway"/>
              </a:endParaRPr>
            </a:p>
          </p:txBody>
        </p:sp>
      </p:grpSp>
      <p:sp>
        <p:nvSpPr>
          <p:cNvPr id="26" name="Google Shape;976;gd03d06478a_0_939"/>
          <p:cNvSpPr txBox="1"/>
          <p:nvPr/>
        </p:nvSpPr>
        <p:spPr>
          <a:xfrm>
            <a:off x="4943489" y="1862934"/>
            <a:ext cx="1818821" cy="307836"/>
          </a:xfrm>
          <a:prstGeom prst="rect">
            <a:avLst/>
          </a:prstGeom>
          <a:noFill/>
          <a:ln>
            <a:noFill/>
          </a:ln>
        </p:spPr>
        <p:txBody>
          <a:bodyPr spcFirstLastPara="1" wrap="square" lIns="0" tIns="0" rIns="91400" bIns="0" anchor="ctr" anchorCtr="0">
            <a:no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200" b="1" dirty="0">
                <a:solidFill>
                  <a:schemeClr val="bg1">
                    <a:lumMod val="65000"/>
                  </a:schemeClr>
                </a:solidFill>
                <a:latin typeface="Garamond" panose="02020404030301010803" pitchFamily="18" charset="0"/>
                <a:ea typeface="Raleway"/>
                <a:cs typeface="Raleway"/>
                <a:sym typeface="Raleway"/>
              </a:rPr>
              <a:t>TERM SOFR</a:t>
            </a:r>
            <a:endParaRPr sz="1400" dirty="0">
              <a:solidFill>
                <a:schemeClr val="bg1">
                  <a:lumMod val="65000"/>
                </a:schemeClr>
              </a:solidFill>
              <a:latin typeface="Garamond" panose="02020404030301010803" pitchFamily="18" charset="0"/>
              <a:ea typeface="Raleway"/>
              <a:cs typeface="Raleway"/>
              <a:sym typeface="Raleway"/>
            </a:endParaRPr>
          </a:p>
        </p:txBody>
      </p:sp>
      <p:grpSp>
        <p:nvGrpSpPr>
          <p:cNvPr id="61" name="Grupo 60"/>
          <p:cNvGrpSpPr/>
          <p:nvPr/>
        </p:nvGrpSpPr>
        <p:grpSpPr>
          <a:xfrm>
            <a:off x="6558658" y="3253357"/>
            <a:ext cx="1361159" cy="868757"/>
            <a:chOff x="6558658" y="3253357"/>
            <a:chExt cx="1361159" cy="868757"/>
          </a:xfrm>
        </p:grpSpPr>
        <p:sp>
          <p:nvSpPr>
            <p:cNvPr id="38" name="CuadroTexto 42"/>
            <p:cNvSpPr txBox="1"/>
            <p:nvPr/>
          </p:nvSpPr>
          <p:spPr>
            <a:xfrm>
              <a:off x="6962806" y="3660449"/>
              <a:ext cx="500696" cy="461665"/>
            </a:xfrm>
            <a:prstGeom prst="rect">
              <a:avLst/>
            </a:prstGeom>
            <a:noFill/>
          </p:spPr>
          <p:txBody>
            <a:bodyPr wrap="square" rtlCol="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400" dirty="0">
                  <a:latin typeface="Garamond" panose="02020404030301010803" pitchFamily="18" charset="0"/>
                </a:rPr>
                <a:t>=</a:t>
              </a:r>
            </a:p>
          </p:txBody>
        </p:sp>
        <p:sp>
          <p:nvSpPr>
            <p:cNvPr id="46" name="Rectángulo 45"/>
            <p:cNvSpPr/>
            <p:nvPr/>
          </p:nvSpPr>
          <p:spPr>
            <a:xfrm>
              <a:off x="6558658" y="3253357"/>
              <a:ext cx="1361159" cy="261610"/>
            </a:xfrm>
            <a:prstGeom prst="rect">
              <a:avLst/>
            </a:prstGeom>
          </p:spPr>
          <p:txBody>
            <a:bodyPr wrap="square">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dirty="0">
                  <a:latin typeface="Garamond" panose="02020404030301010803" pitchFamily="18" charset="0"/>
                </a:rPr>
                <a:t>Equivalentes</a:t>
              </a:r>
            </a:p>
          </p:txBody>
        </p:sp>
      </p:grpSp>
    </p:spTree>
    <p:extLst>
      <p:ext uri="{BB962C8B-B14F-4D97-AF65-F5344CB8AC3E}">
        <p14:creationId xmlns:p14="http://schemas.microsoft.com/office/powerpoint/2010/main" val="36621325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2000"/>
                                        <p:tgtEl>
                                          <p:spTgt spid="21"/>
                                        </p:tgtEl>
                                      </p:cBhvr>
                                    </p:animEffect>
                                    <p:anim calcmode="lin" valueType="num">
                                      <p:cBhvr>
                                        <p:cTn id="15" dur="2000" fill="hold"/>
                                        <p:tgtEl>
                                          <p:spTgt spid="21"/>
                                        </p:tgtEl>
                                        <p:attrNameLst>
                                          <p:attrName>ppt_w</p:attrName>
                                        </p:attrNameLst>
                                      </p:cBhvr>
                                      <p:tavLst>
                                        <p:tav tm="0" fmla="#ppt_w*sin(2.5*pi*$)">
                                          <p:val>
                                            <p:fltVal val="0"/>
                                          </p:val>
                                        </p:tav>
                                        <p:tav tm="100000">
                                          <p:val>
                                            <p:fltVal val="1"/>
                                          </p:val>
                                        </p:tav>
                                      </p:tavLst>
                                    </p:anim>
                                    <p:anim calcmode="lin" valueType="num">
                                      <p:cBhvr>
                                        <p:cTn id="16"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1000"/>
                                        <p:tgtEl>
                                          <p:spTgt spid="45"/>
                                        </p:tgtEl>
                                      </p:cBhvr>
                                    </p:animEffect>
                                    <p:anim calcmode="lin" valueType="num">
                                      <p:cBhvr>
                                        <p:cTn id="29" dur="1000" fill="hold"/>
                                        <p:tgtEl>
                                          <p:spTgt spid="45"/>
                                        </p:tgtEl>
                                        <p:attrNameLst>
                                          <p:attrName>ppt_x</p:attrName>
                                        </p:attrNameLst>
                                      </p:cBhvr>
                                      <p:tavLst>
                                        <p:tav tm="0">
                                          <p:val>
                                            <p:strVal val="#ppt_x"/>
                                          </p:val>
                                        </p:tav>
                                        <p:tav tm="100000">
                                          <p:val>
                                            <p:strVal val="#ppt_x"/>
                                          </p:val>
                                        </p:tav>
                                      </p:tavLst>
                                    </p:anim>
                                    <p:anim calcmode="lin" valueType="num">
                                      <p:cBhvr>
                                        <p:cTn id="30" dur="1000" fill="hold"/>
                                        <p:tgtEl>
                                          <p:spTgt spid="4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1000"/>
                                        <p:tgtEl>
                                          <p:spTgt spid="50"/>
                                        </p:tgtEl>
                                      </p:cBhvr>
                                    </p:animEffect>
                                    <p:anim calcmode="lin" valueType="num">
                                      <p:cBhvr>
                                        <p:cTn id="34" dur="1000" fill="hold"/>
                                        <p:tgtEl>
                                          <p:spTgt spid="50"/>
                                        </p:tgtEl>
                                        <p:attrNameLst>
                                          <p:attrName>ppt_x</p:attrName>
                                        </p:attrNameLst>
                                      </p:cBhvr>
                                      <p:tavLst>
                                        <p:tav tm="0">
                                          <p:val>
                                            <p:strVal val="#ppt_x"/>
                                          </p:val>
                                        </p:tav>
                                        <p:tav tm="100000">
                                          <p:val>
                                            <p:strVal val="#ppt_x"/>
                                          </p:val>
                                        </p:tav>
                                      </p:tavLst>
                                    </p:anim>
                                    <p:anim calcmode="lin" valueType="num">
                                      <p:cBhvr>
                                        <p:cTn id="35" dur="1000" fill="hold"/>
                                        <p:tgtEl>
                                          <p:spTgt spid="5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anim calcmode="lin" valueType="num">
                                      <p:cBhvr>
                                        <p:cTn id="44" dur="1000" fill="hold"/>
                                        <p:tgtEl>
                                          <p:spTgt spid="30"/>
                                        </p:tgtEl>
                                        <p:attrNameLst>
                                          <p:attrName>ppt_x</p:attrName>
                                        </p:attrNameLst>
                                      </p:cBhvr>
                                      <p:tavLst>
                                        <p:tav tm="0">
                                          <p:val>
                                            <p:strVal val="#ppt_x"/>
                                          </p:val>
                                        </p:tav>
                                        <p:tav tm="100000">
                                          <p:val>
                                            <p:strVal val="#ppt_x"/>
                                          </p:val>
                                        </p:tav>
                                      </p:tavLst>
                                    </p:anim>
                                    <p:anim calcmode="lin" valueType="num">
                                      <p:cBhvr>
                                        <p:cTn id="45" dur="1000" fill="hold"/>
                                        <p:tgtEl>
                                          <p:spTgt spid="3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fade">
                                      <p:cBhvr>
                                        <p:cTn id="60" dur="1000"/>
                                        <p:tgtEl>
                                          <p:spTgt spid="60"/>
                                        </p:tgtEl>
                                      </p:cBhvr>
                                    </p:animEffect>
                                    <p:anim calcmode="lin" valueType="num">
                                      <p:cBhvr>
                                        <p:cTn id="61" dur="1000" fill="hold"/>
                                        <p:tgtEl>
                                          <p:spTgt spid="60"/>
                                        </p:tgtEl>
                                        <p:attrNameLst>
                                          <p:attrName>ppt_x</p:attrName>
                                        </p:attrNameLst>
                                      </p:cBhvr>
                                      <p:tavLst>
                                        <p:tav tm="0">
                                          <p:val>
                                            <p:strVal val="#ppt_x"/>
                                          </p:val>
                                        </p:tav>
                                        <p:tav tm="100000">
                                          <p:val>
                                            <p:strVal val="#ppt_x"/>
                                          </p:val>
                                        </p:tav>
                                      </p:tavLst>
                                    </p:anim>
                                    <p:anim calcmode="lin" valueType="num">
                                      <p:cBhvr>
                                        <p:cTn id="6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fade">
                                      <p:cBhvr>
                                        <p:cTn id="67" dur="1000"/>
                                        <p:tgtEl>
                                          <p:spTgt spid="57"/>
                                        </p:tgtEl>
                                      </p:cBhvr>
                                    </p:animEffect>
                                    <p:anim calcmode="lin" valueType="num">
                                      <p:cBhvr>
                                        <p:cTn id="68" dur="1000" fill="hold"/>
                                        <p:tgtEl>
                                          <p:spTgt spid="57"/>
                                        </p:tgtEl>
                                        <p:attrNameLst>
                                          <p:attrName>ppt_x</p:attrName>
                                        </p:attrNameLst>
                                      </p:cBhvr>
                                      <p:tavLst>
                                        <p:tav tm="0">
                                          <p:val>
                                            <p:strVal val="#ppt_x"/>
                                          </p:val>
                                        </p:tav>
                                        <p:tav tm="100000">
                                          <p:val>
                                            <p:strVal val="#ppt_x"/>
                                          </p:val>
                                        </p:tav>
                                      </p:tavLst>
                                    </p:anim>
                                    <p:anim calcmode="lin" valueType="num">
                                      <p:cBhvr>
                                        <p:cTn id="69"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anim calcmode="lin" valueType="num">
                                      <p:cBhvr>
                                        <p:cTn id="75" dur="1000" fill="hold"/>
                                        <p:tgtEl>
                                          <p:spTgt spid="34"/>
                                        </p:tgtEl>
                                        <p:attrNameLst>
                                          <p:attrName>ppt_x</p:attrName>
                                        </p:attrNameLst>
                                      </p:cBhvr>
                                      <p:tavLst>
                                        <p:tav tm="0">
                                          <p:val>
                                            <p:strVal val="#ppt_x"/>
                                          </p:val>
                                        </p:tav>
                                        <p:tav tm="100000">
                                          <p:val>
                                            <p:strVal val="#ppt_x"/>
                                          </p:val>
                                        </p:tav>
                                      </p:tavLst>
                                    </p:anim>
                                    <p:anim calcmode="lin" valueType="num">
                                      <p:cBhvr>
                                        <p:cTn id="7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5" presetClass="entr" presetSubtype="0" fill="hold" nodeType="click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2000"/>
                                        <p:tgtEl>
                                          <p:spTgt spid="61"/>
                                        </p:tgtEl>
                                      </p:cBhvr>
                                    </p:animEffect>
                                    <p:anim calcmode="lin" valueType="num">
                                      <p:cBhvr>
                                        <p:cTn id="82" dur="2000" fill="hold"/>
                                        <p:tgtEl>
                                          <p:spTgt spid="61"/>
                                        </p:tgtEl>
                                        <p:attrNameLst>
                                          <p:attrName>ppt_w</p:attrName>
                                        </p:attrNameLst>
                                      </p:cBhvr>
                                      <p:tavLst>
                                        <p:tav tm="0" fmla="#ppt_w*sin(2.5*pi*$)">
                                          <p:val>
                                            <p:fltVal val="0"/>
                                          </p:val>
                                        </p:tav>
                                        <p:tav tm="100000">
                                          <p:val>
                                            <p:fltVal val="1"/>
                                          </p:val>
                                        </p:tav>
                                      </p:tavLst>
                                    </p:anim>
                                    <p:anim calcmode="lin" valueType="num">
                                      <p:cBhvr>
                                        <p:cTn id="83" dur="2000" fill="hold"/>
                                        <p:tgtEl>
                                          <p:spTgt spid="6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P spid="34" grpId="0"/>
      <p:bldP spid="45" grpId="0"/>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Theme">
  <a:themeElements>
    <a:clrScheme name="Jetfabrik - Corporate Color 2 - Light">
      <a:dk1>
        <a:srgbClr val="1C2835"/>
      </a:dk1>
      <a:lt1>
        <a:srgbClr val="FFFFFF"/>
      </a:lt1>
      <a:dk2>
        <a:srgbClr val="1C2835"/>
      </a:dk2>
      <a:lt2>
        <a:srgbClr val="F6F7FA"/>
      </a:lt2>
      <a:accent1>
        <a:srgbClr val="165AB6"/>
      </a:accent1>
      <a:accent2>
        <a:srgbClr val="1B8BCD"/>
      </a:accent2>
      <a:accent3>
        <a:srgbClr val="27C7CF"/>
      </a:accent3>
      <a:accent4>
        <a:srgbClr val="27C78A"/>
      </a:accent4>
      <a:accent5>
        <a:srgbClr val="70C456"/>
      </a:accent5>
      <a:accent6>
        <a:srgbClr val="CAC9D0"/>
      </a:accent6>
      <a:hlink>
        <a:srgbClr val="216BA9"/>
      </a:hlink>
      <a:folHlink>
        <a:srgbClr val="1FB1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2228</Words>
  <Application>Microsoft Office PowerPoint</Application>
  <PresentationFormat>Presentación en pantalla (16:9)</PresentationFormat>
  <Paragraphs>505</Paragraphs>
  <Slides>20</Slides>
  <Notes>19</Notes>
  <HiddenSlides>0</HiddenSlides>
  <MMClips>0</MMClips>
  <ScaleCrop>false</ScaleCrop>
  <HeadingPairs>
    <vt:vector size="8" baseType="variant">
      <vt:variant>
        <vt:lpstr>Fuentes usadas</vt:lpstr>
      </vt:variant>
      <vt:variant>
        <vt:i4>7</vt:i4>
      </vt:variant>
      <vt:variant>
        <vt:lpstr>Tema</vt:lpstr>
      </vt:variant>
      <vt:variant>
        <vt:i4>2</vt:i4>
      </vt:variant>
      <vt:variant>
        <vt:lpstr>Servidores OLE incrustados</vt:lpstr>
      </vt:variant>
      <vt:variant>
        <vt:i4>1</vt:i4>
      </vt:variant>
      <vt:variant>
        <vt:lpstr>Títulos de diapositiva</vt:lpstr>
      </vt:variant>
      <vt:variant>
        <vt:i4>20</vt:i4>
      </vt:variant>
    </vt:vector>
  </HeadingPairs>
  <TitlesOfParts>
    <vt:vector size="30" baseType="lpstr">
      <vt:lpstr>Garamond</vt:lpstr>
      <vt:lpstr>Cambria Math</vt:lpstr>
      <vt:lpstr>Raleway</vt:lpstr>
      <vt:lpstr>Calibri</vt:lpstr>
      <vt:lpstr>Arial</vt:lpstr>
      <vt:lpstr>Open Sans Light</vt:lpstr>
      <vt:lpstr>Roboto</vt:lpstr>
      <vt:lpstr>Simple Light</vt:lpstr>
      <vt:lpstr>Default Theme</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Cambios en Mercado SOFR</dc:title>
  <dc:subject>BCI</dc:subject>
  <dc:creator/>
  <cp:lastModifiedBy/>
  <cp:revision>1</cp:revision>
  <dcterms:modified xsi:type="dcterms:W3CDTF">2022-06-01T21:21:25Z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f509eeb-56d7-4078-8c25-542621925144_Enabled">
    <vt:lpwstr>true</vt:lpwstr>
  </property>
  <property fmtid="{D5CDD505-2E9C-101B-9397-08002B2CF9AE}" pid="3" name="MSIP_Label_6f509eeb-56d7-4078-8c25-542621925144_SetDate">
    <vt:lpwstr>2022-06-01T13:53:42Z</vt:lpwstr>
  </property>
  <property fmtid="{D5CDD505-2E9C-101B-9397-08002B2CF9AE}" pid="4" name="MSIP_Label_6f509eeb-56d7-4078-8c25-542621925144_Method">
    <vt:lpwstr>Standard</vt:lpwstr>
  </property>
  <property fmtid="{D5CDD505-2E9C-101B-9397-08002B2CF9AE}" pid="5" name="MSIP_Label_6f509eeb-56d7-4078-8c25-542621925144_Name">
    <vt:lpwstr>Uso Interno</vt:lpwstr>
  </property>
  <property fmtid="{D5CDD505-2E9C-101B-9397-08002B2CF9AE}" pid="6" name="MSIP_Label_6f509eeb-56d7-4078-8c25-542621925144_SiteId">
    <vt:lpwstr>d1bf4087-52c2-42b9-913e-a262f9f83199</vt:lpwstr>
  </property>
  <property fmtid="{D5CDD505-2E9C-101B-9397-08002B2CF9AE}" pid="7" name="MSIP_Label_6f509eeb-56d7-4078-8c25-542621925144_ActionId">
    <vt:lpwstr>a20de581-3fcb-4d3b-bb73-fab3dcdcb779</vt:lpwstr>
  </property>
  <property fmtid="{D5CDD505-2E9C-101B-9397-08002B2CF9AE}" pid="8" name="MSIP_Label_6f509eeb-56d7-4078-8c25-542621925144_ContentBits">
    <vt:lpwstr>0</vt:lpwstr>
  </property>
</Properties>
</file>